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ags/tag1.xml" ContentType="application/vnd.openxmlformats-officedocument.presentationml.tag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53" r:id="rId1"/>
    <p:sldMasterId id="2147483665" r:id="rId2"/>
    <p:sldMasterId id="2147483677" r:id="rId3"/>
    <p:sldMasterId id="2147483689" r:id="rId4"/>
  </p:sldMasterIdLst>
  <p:notesMasterIdLst>
    <p:notesMasterId r:id="rId28"/>
  </p:notesMasterIdLst>
  <p:handoutMasterIdLst>
    <p:handoutMasterId r:id="rId29"/>
  </p:handoutMasterIdLst>
  <p:sldIdLst>
    <p:sldId id="886" r:id="rId5"/>
    <p:sldId id="887" r:id="rId6"/>
    <p:sldId id="888" r:id="rId7"/>
    <p:sldId id="889" r:id="rId8"/>
    <p:sldId id="890" r:id="rId9"/>
    <p:sldId id="891" r:id="rId10"/>
    <p:sldId id="892" r:id="rId11"/>
    <p:sldId id="893" r:id="rId12"/>
    <p:sldId id="894" r:id="rId13"/>
    <p:sldId id="895" r:id="rId14"/>
    <p:sldId id="896" r:id="rId15"/>
    <p:sldId id="897" r:id="rId16"/>
    <p:sldId id="898" r:id="rId17"/>
    <p:sldId id="899" r:id="rId18"/>
    <p:sldId id="900" r:id="rId19"/>
    <p:sldId id="901" r:id="rId20"/>
    <p:sldId id="902" r:id="rId21"/>
    <p:sldId id="903" r:id="rId22"/>
    <p:sldId id="904" r:id="rId23"/>
    <p:sldId id="905" r:id="rId24"/>
    <p:sldId id="906" r:id="rId25"/>
    <p:sldId id="907" r:id="rId26"/>
    <p:sldId id="908" r:id="rId27"/>
  </p:sldIdLst>
  <p:sldSz cx="9144000" cy="6858000" type="letter"/>
  <p:notesSz cx="7315200" cy="9601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867"/>
    <a:srgbClr val="FF9966"/>
    <a:srgbClr val="FFDD4B"/>
    <a:srgbClr val="0033CC"/>
    <a:srgbClr val="B4C753"/>
    <a:srgbClr val="2AABA8"/>
    <a:srgbClr val="FFFFFF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60"/>
  </p:normalViewPr>
  <p:slideViewPr>
    <p:cSldViewPr snapToGrid="0">
      <p:cViewPr varScale="1">
        <p:scale>
          <a:sx n="184" d="100"/>
          <a:sy n="184" d="100"/>
        </p:scale>
        <p:origin x="-35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2220" y="-90"/>
      </p:cViewPr>
      <p:guideLst>
        <p:guide orient="horz" pos="3023"/>
        <p:guide pos="230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5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Relationship Id="rId2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t" anchorCtr="0" compatLnSpc="1">
            <a:prstTxWarp prst="textNoShape">
              <a:avLst/>
            </a:prstTxWarp>
          </a:bodyPr>
          <a:lstStyle>
            <a:lvl1pPr algn="l" defTabSz="963613">
              <a:defRPr sz="1200" b="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6713" y="0"/>
            <a:ext cx="31305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t" anchorCtr="0" compatLnSpc="1">
            <a:prstTxWarp prst="textNoShape">
              <a:avLst/>
            </a:prstTxWarp>
          </a:bodyPr>
          <a:lstStyle>
            <a:lvl1pPr algn="r" defTabSz="963613">
              <a:defRPr sz="1200" b="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56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44000"/>
            <a:ext cx="313055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b" anchorCtr="0" compatLnSpc="1">
            <a:prstTxWarp prst="textNoShape">
              <a:avLst/>
            </a:prstTxWarp>
          </a:bodyPr>
          <a:lstStyle>
            <a:lvl1pPr algn="l" defTabSz="963613">
              <a:defRPr sz="1200" b="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56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6713" y="9144000"/>
            <a:ext cx="313055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b" anchorCtr="0" compatLnSpc="1">
            <a:prstTxWarp prst="textNoShape">
              <a:avLst/>
            </a:prstTxWarp>
          </a:bodyPr>
          <a:lstStyle>
            <a:lvl1pPr algn="r" defTabSz="963613">
              <a:defRPr sz="1200" b="0">
                <a:latin typeface="Times New Roman" charset="0"/>
              </a:defRPr>
            </a:lvl1pPr>
          </a:lstStyle>
          <a:p>
            <a:fld id="{3654F8CC-EF46-E647-A081-4C7AA66A9D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972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t" anchorCtr="0" compatLnSpc="1">
            <a:prstTxWarp prst="textNoShape">
              <a:avLst/>
            </a:prstTxWarp>
          </a:bodyPr>
          <a:lstStyle>
            <a:lvl1pPr algn="l" defTabSz="963613">
              <a:defRPr sz="1200" b="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t" anchorCtr="0" compatLnSpc="1">
            <a:prstTxWarp prst="textNoShape">
              <a:avLst/>
            </a:prstTxWarp>
          </a:bodyPr>
          <a:lstStyle>
            <a:lvl1pPr algn="r" defTabSz="963613">
              <a:defRPr sz="1200" b="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68650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b" anchorCtr="0" compatLnSpc="1">
            <a:prstTxWarp prst="textNoShape">
              <a:avLst/>
            </a:prstTxWarp>
          </a:bodyPr>
          <a:lstStyle>
            <a:lvl1pPr algn="l" defTabSz="963613">
              <a:defRPr sz="1200" b="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0188"/>
            <a:ext cx="3168650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b" anchorCtr="0" compatLnSpc="1">
            <a:prstTxWarp prst="textNoShape">
              <a:avLst/>
            </a:prstTxWarp>
          </a:bodyPr>
          <a:lstStyle>
            <a:lvl1pPr algn="r" defTabSz="963613">
              <a:defRPr sz="1200" b="0">
                <a:latin typeface="Times New Roman" charset="0"/>
              </a:defRPr>
            </a:lvl1pPr>
          </a:lstStyle>
          <a:p>
            <a:fld id="{1820F13F-C059-2349-9D31-12244939FC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134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2286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4572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6858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9144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7863" y="3581400"/>
            <a:ext cx="7721600" cy="17526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430456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6022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6022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910794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7863" y="3581400"/>
            <a:ext cx="7721600" cy="17526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55891952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102198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65651435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086718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775889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072793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5312401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7027755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235155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1971087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132442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6022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6022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680974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45040-A846-B743-BF5B-5AA7D5AB5171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51593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DE59FC-6C90-C84C-9FDE-8267809AB821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128613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8DBFD6-5CFB-E640-8F14-C98D44D52141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136656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74C8BA-A0AA-9949-BAB3-C4C87C48A729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438760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E68199-CB3F-4A48-939F-8916FC48FE2A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15321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01A938-4CCB-9F4E-8C1E-2CAEB857C962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9663107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4A59F-EAC4-B24C-AB1E-8A0FF05515E7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37056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9251110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5E9C28-FBA9-1542-A263-50562DEAB05D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853782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6810AF-19B5-C04E-954C-A36966B21D77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65085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59A7A3-3B6A-BD46-8A2C-D334E525D711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34093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30A291-B666-E74A-BF0E-7ED2246EE6F1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8317137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6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156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7863" y="3581400"/>
            <a:ext cx="7721600" cy="17526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0093950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325697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0341934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892841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119931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362975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28537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5107074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2201443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5012491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747387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6022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6022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408225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64500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471011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456885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1997205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539158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450" y="533400"/>
            <a:ext cx="77485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89803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7175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53882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227013" y="12334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389" name="Rectangle 13"/>
          <p:cNvSpPr>
            <a:spLocks noChangeArrowheads="1"/>
          </p:cNvSpPr>
          <p:nvPr/>
        </p:nvSpPr>
        <p:spPr bwMode="auto">
          <a:xfrm>
            <a:off x="227013" y="4841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 xmlns:p14="http://schemas.microsoft.com/office/powerpoint/2010/main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2AABA8"/>
        </a:buClr>
        <a:buFont typeface="Wingdings" charset="0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400">
          <a:solidFill>
            <a:srgbClr val="FFFFFF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000">
          <a:solidFill>
            <a:srgbClr val="FFFFFF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450" y="533400"/>
            <a:ext cx="77485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89803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7175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53882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227013" y="12334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01389" name="Rectangle 13"/>
          <p:cNvSpPr>
            <a:spLocks noChangeArrowheads="1"/>
          </p:cNvSpPr>
          <p:nvPr/>
        </p:nvSpPr>
        <p:spPr bwMode="auto">
          <a:xfrm>
            <a:off x="227013" y="4841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83588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 xmlns:p14="http://schemas.microsoft.com/office/powerpoint/2010/main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2AABA8"/>
        </a:buClr>
        <a:buFont typeface="Wingdings" charset="0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400">
          <a:solidFill>
            <a:srgbClr val="FFFFFF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000">
          <a:solidFill>
            <a:srgbClr val="FFFFFF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3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1243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243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/>
            </a:lvl1pPr>
          </a:lstStyle>
          <a:p>
            <a:endParaRPr lang="en-US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243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243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ABAEE88-585D-3E40-8E21-B5F3AEB4A28A}" type="slidenum">
              <a:rPr lang="en-US" b="0">
                <a:solidFill>
                  <a:srgbClr val="FFFFFF"/>
                </a:solidFill>
                <a:latin typeface="Times New Roman" charset="0"/>
                <a:cs typeface="Arial"/>
              </a:rPr>
              <a:pPr/>
              <a:t>‹#›</a:t>
            </a:fld>
            <a:endParaRPr lang="en-US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05264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5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450" y="533400"/>
            <a:ext cx="77485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89803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155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7175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53882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55076" name="Rectangle 4"/>
          <p:cNvSpPr>
            <a:spLocks noChangeArrowheads="1"/>
          </p:cNvSpPr>
          <p:nvPr/>
        </p:nvSpPr>
        <p:spPr bwMode="auto">
          <a:xfrm>
            <a:off x="227013" y="12334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55077" name="Rectangle 5"/>
          <p:cNvSpPr>
            <a:spLocks noChangeArrowheads="1"/>
          </p:cNvSpPr>
          <p:nvPr/>
        </p:nvSpPr>
        <p:spPr bwMode="auto">
          <a:xfrm>
            <a:off x="227013" y="4841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6236877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fontAlgn="base">
        <a:spcBef>
          <a:spcPct val="50000"/>
        </a:spcBef>
        <a:spcAft>
          <a:spcPct val="0"/>
        </a:spcAft>
        <a:buClr>
          <a:srgbClr val="2AABA8"/>
        </a:buClr>
        <a:buFont typeface="Wingdings" charset="0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400">
          <a:solidFill>
            <a:srgbClr val="FFFFFF"/>
          </a:solidFill>
          <a:latin typeface="+mn-lt"/>
          <a:ea typeface="Arial" charset="0"/>
          <a:cs typeface="+mn-cs"/>
        </a:defRPr>
      </a:lvl2pPr>
      <a:lvl3pPr marL="11430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000">
          <a:solidFill>
            <a:srgbClr val="FFFFFF"/>
          </a:solidFill>
          <a:latin typeface="+mn-lt"/>
          <a:ea typeface="Arial" charset="0"/>
          <a:cs typeface="+mn-cs"/>
        </a:defRPr>
      </a:lvl3pPr>
      <a:lvl4pPr marL="16002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Arial" charset="0"/>
          <a:cs typeface="+mn-cs"/>
        </a:defRPr>
      </a:lvl4pPr>
      <a:lvl5pPr marL="20574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Arial" charset="0"/>
          <a:cs typeface="+mn-cs"/>
        </a:defRPr>
      </a:lvl6pPr>
      <a:lvl7pPr marL="29718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Arial" charset="0"/>
          <a:cs typeface="+mn-cs"/>
        </a:defRPr>
      </a:lvl7pPr>
      <a:lvl8pPr marL="34290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Arial" charset="0"/>
          <a:cs typeface="+mn-cs"/>
        </a:defRPr>
      </a:lvl8pPr>
      <a:lvl9pPr marL="38862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35.xml"/><Relationship Id="rId3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3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3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r>
              <a:rPr lang="en-US" sz="3200" dirty="0" smtClean="0"/>
              <a:t>Computer Graphics</a:t>
            </a:r>
            <a:endParaRPr lang="en-US" sz="3200" dirty="0"/>
          </a:p>
        </p:txBody>
      </p:sp>
      <p:sp>
        <p:nvSpPr>
          <p:cNvPr id="1045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1107" y="2295525"/>
            <a:ext cx="8849195" cy="1752600"/>
          </a:xfrm>
        </p:spPr>
        <p:txBody>
          <a:bodyPr/>
          <a:lstStyle/>
          <a:p>
            <a:r>
              <a:rPr lang="en-US" dirty="0" smtClean="0"/>
              <a:t>CSE 167 [Win 17], </a:t>
            </a:r>
            <a:r>
              <a:rPr lang="en-US" dirty="0"/>
              <a:t>Lecture </a:t>
            </a:r>
            <a:r>
              <a:rPr lang="en-US" dirty="0" smtClean="0"/>
              <a:t>10</a:t>
            </a:r>
            <a:r>
              <a:rPr lang="en-US" dirty="0" smtClean="0"/>
              <a:t>: </a:t>
            </a:r>
            <a:r>
              <a:rPr lang="en-US" dirty="0" smtClean="0"/>
              <a:t>Curves </a:t>
            </a:r>
            <a:r>
              <a:rPr lang="en-US" dirty="0" smtClean="0"/>
              <a:t>2</a:t>
            </a:r>
            <a:endParaRPr lang="en-US" dirty="0" smtClean="0"/>
          </a:p>
          <a:p>
            <a:r>
              <a:rPr lang="en-US" dirty="0" smtClean="0"/>
              <a:t>Ravi </a:t>
            </a:r>
            <a:r>
              <a:rPr lang="en-US" dirty="0"/>
              <a:t>Ramamoorthi</a:t>
            </a:r>
          </a:p>
        </p:txBody>
      </p:sp>
      <p:sp>
        <p:nvSpPr>
          <p:cNvPr id="1045508" name="Rectangle 4"/>
          <p:cNvSpPr>
            <a:spLocks noChangeArrowheads="1"/>
          </p:cNvSpPr>
          <p:nvPr/>
        </p:nvSpPr>
        <p:spPr bwMode="auto">
          <a:xfrm>
            <a:off x="133350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 i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09" name="Rectangle 5"/>
          <p:cNvSpPr>
            <a:spLocks noChangeArrowheads="1"/>
          </p:cNvSpPr>
          <p:nvPr/>
        </p:nvSpPr>
        <p:spPr bwMode="auto">
          <a:xfrm>
            <a:off x="123825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 i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0" name="Rectangle 6"/>
          <p:cNvSpPr>
            <a:spLocks noChangeArrowheads="1"/>
          </p:cNvSpPr>
          <p:nvPr/>
        </p:nvSpPr>
        <p:spPr bwMode="auto">
          <a:xfrm>
            <a:off x="111125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 i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1" name="Rectangle 7"/>
          <p:cNvSpPr>
            <a:spLocks noChangeArrowheads="1"/>
          </p:cNvSpPr>
          <p:nvPr/>
        </p:nvSpPr>
        <p:spPr bwMode="auto">
          <a:xfrm>
            <a:off x="133350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 i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6" name="Text Box 12"/>
          <p:cNvSpPr txBox="1">
            <a:spLocks noChangeArrowheads="1"/>
          </p:cNvSpPr>
          <p:nvPr/>
        </p:nvSpPr>
        <p:spPr bwMode="auto">
          <a:xfrm>
            <a:off x="1553454" y="3575051"/>
            <a:ext cx="63262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 i="0" dirty="0">
                <a:solidFill>
                  <a:srgbClr val="FFFFFF"/>
                </a:solidFill>
                <a:latin typeface="Arial" charset="0"/>
              </a:rPr>
              <a:t>http:/</a:t>
            </a:r>
            <a:r>
              <a:rPr lang="en-US" sz="2400" b="0" i="0" dirty="0" smtClean="0">
                <a:solidFill>
                  <a:srgbClr val="FFFFFF"/>
                </a:solidFill>
                <a:latin typeface="Arial" charset="0"/>
              </a:rPr>
              <a:t>/viscomp.ucsd.edu/classes/cse167/wi17</a:t>
            </a:r>
            <a:endParaRPr lang="en-US" sz="2400" b="0" i="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583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6338" name="Freeform 2"/>
          <p:cNvSpPr>
            <a:spLocks/>
          </p:cNvSpPr>
          <p:nvPr/>
        </p:nvSpPr>
        <p:spPr bwMode="auto">
          <a:xfrm>
            <a:off x="838200" y="3149600"/>
            <a:ext cx="6934200" cy="2946400"/>
          </a:xfrm>
          <a:custGeom>
            <a:avLst/>
            <a:gdLst>
              <a:gd name="T0" fmla="*/ 0 w 4368"/>
              <a:gd name="T1" fmla="*/ 1760 h 1856"/>
              <a:gd name="T2" fmla="*/ 1008 w 4368"/>
              <a:gd name="T3" fmla="*/ 608 h 1856"/>
              <a:gd name="T4" fmla="*/ 2256 w 4368"/>
              <a:gd name="T5" fmla="*/ 32 h 1856"/>
              <a:gd name="T6" fmla="*/ 3648 w 4368"/>
              <a:gd name="T7" fmla="*/ 800 h 1856"/>
              <a:gd name="T8" fmla="*/ 4368 w 4368"/>
              <a:gd name="T9" fmla="*/ 1856 h 18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68" h="1856">
                <a:moveTo>
                  <a:pt x="0" y="1760"/>
                </a:moveTo>
                <a:cubicBezTo>
                  <a:pt x="316" y="1328"/>
                  <a:pt x="632" y="896"/>
                  <a:pt x="1008" y="608"/>
                </a:cubicBezTo>
                <a:cubicBezTo>
                  <a:pt x="1384" y="320"/>
                  <a:pt x="1816" y="0"/>
                  <a:pt x="2256" y="32"/>
                </a:cubicBezTo>
                <a:cubicBezTo>
                  <a:pt x="2696" y="64"/>
                  <a:pt x="3296" y="496"/>
                  <a:pt x="3648" y="800"/>
                </a:cubicBezTo>
                <a:cubicBezTo>
                  <a:pt x="4000" y="1104"/>
                  <a:pt x="4256" y="1688"/>
                  <a:pt x="4368" y="1856"/>
                </a:cubicBezTo>
              </a:path>
            </a:pathLst>
          </a:custGeom>
          <a:noFill/>
          <a:ln w="190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Geometrically</a:t>
            </a:r>
          </a:p>
        </p:txBody>
      </p:sp>
      <p:sp>
        <p:nvSpPr>
          <p:cNvPr id="1166340" name="Line 4"/>
          <p:cNvSpPr>
            <a:spLocks noChangeShapeType="1"/>
          </p:cNvSpPr>
          <p:nvPr/>
        </p:nvSpPr>
        <p:spPr bwMode="auto">
          <a:xfrm flipV="1">
            <a:off x="1676400" y="2286000"/>
            <a:ext cx="2667000" cy="1828800"/>
          </a:xfrm>
          <a:prstGeom prst="line">
            <a:avLst/>
          </a:prstGeom>
          <a:noFill/>
          <a:ln w="222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41" name="Line 5"/>
          <p:cNvSpPr>
            <a:spLocks noChangeShapeType="1"/>
          </p:cNvSpPr>
          <p:nvPr/>
        </p:nvSpPr>
        <p:spPr bwMode="auto">
          <a:xfrm>
            <a:off x="4343400" y="2286000"/>
            <a:ext cx="2667000" cy="18288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42" name="Oval 6"/>
          <p:cNvSpPr>
            <a:spLocks noChangeArrowheads="1"/>
          </p:cNvSpPr>
          <p:nvPr/>
        </p:nvSpPr>
        <p:spPr bwMode="auto">
          <a:xfrm>
            <a:off x="1600200" y="4038600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43" name="Oval 7"/>
          <p:cNvSpPr>
            <a:spLocks noChangeArrowheads="1"/>
          </p:cNvSpPr>
          <p:nvPr/>
        </p:nvSpPr>
        <p:spPr bwMode="auto">
          <a:xfrm>
            <a:off x="4267200" y="2209800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44" name="Oval 8"/>
          <p:cNvSpPr>
            <a:spLocks noChangeArrowheads="1"/>
          </p:cNvSpPr>
          <p:nvPr/>
        </p:nvSpPr>
        <p:spPr bwMode="auto">
          <a:xfrm>
            <a:off x="6934200" y="4038600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45" name="Text Box 9"/>
          <p:cNvSpPr txBox="1">
            <a:spLocks noChangeArrowheads="1"/>
          </p:cNvSpPr>
          <p:nvPr/>
        </p:nvSpPr>
        <p:spPr bwMode="auto">
          <a:xfrm>
            <a:off x="882650" y="3808413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00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Times New Roman" charset="0"/>
              </a:rPr>
              <a:t>½</a:t>
            </a:r>
            <a:endParaRPr lang="en-US" sz="2400" b="0">
              <a:solidFill>
                <a:srgbClr val="FFFFFF"/>
              </a:solidFill>
              <a:latin typeface="Arial" charset="0"/>
              <a:cs typeface="Arial"/>
            </a:endParaRPr>
          </a:p>
        </p:txBody>
      </p:sp>
      <p:sp>
        <p:nvSpPr>
          <p:cNvPr id="1166346" name="Text Box 10"/>
          <p:cNvSpPr txBox="1">
            <a:spLocks noChangeArrowheads="1"/>
          </p:cNvSpPr>
          <p:nvPr/>
        </p:nvSpPr>
        <p:spPr bwMode="auto">
          <a:xfrm>
            <a:off x="4235450" y="1827213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Times New Roman" charset="0"/>
              </a:rPr>
              <a:t>½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</a:t>
            </a:r>
          </a:p>
        </p:txBody>
      </p:sp>
      <p:sp>
        <p:nvSpPr>
          <p:cNvPr id="1166347" name="Text Box 11"/>
          <p:cNvSpPr txBox="1">
            <a:spLocks noChangeArrowheads="1"/>
          </p:cNvSpPr>
          <p:nvPr/>
        </p:nvSpPr>
        <p:spPr bwMode="auto">
          <a:xfrm>
            <a:off x="7010400" y="3884613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Times New Roman" charset="0"/>
              </a:rPr>
              <a:t>½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11</a:t>
            </a:r>
          </a:p>
        </p:txBody>
      </p:sp>
      <p:sp>
        <p:nvSpPr>
          <p:cNvPr id="1166348" name="Oval 12"/>
          <p:cNvSpPr>
            <a:spLocks noChangeArrowheads="1"/>
          </p:cNvSpPr>
          <p:nvPr/>
        </p:nvSpPr>
        <p:spPr bwMode="auto">
          <a:xfrm>
            <a:off x="2971800" y="3124200"/>
            <a:ext cx="152400" cy="152400"/>
          </a:xfrm>
          <a:prstGeom prst="ellipse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49" name="Oval 13"/>
          <p:cNvSpPr>
            <a:spLocks noChangeArrowheads="1"/>
          </p:cNvSpPr>
          <p:nvPr/>
        </p:nvSpPr>
        <p:spPr bwMode="auto">
          <a:xfrm>
            <a:off x="5638800" y="3124200"/>
            <a:ext cx="152400" cy="152400"/>
          </a:xfrm>
          <a:prstGeom prst="ellipse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50" name="Line 14"/>
          <p:cNvSpPr>
            <a:spLocks noChangeShapeType="1"/>
          </p:cNvSpPr>
          <p:nvPr/>
        </p:nvSpPr>
        <p:spPr bwMode="auto">
          <a:xfrm flipV="1">
            <a:off x="3048000" y="3200400"/>
            <a:ext cx="26670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51" name="Text Box 15"/>
          <p:cNvSpPr txBox="1">
            <a:spLocks noChangeArrowheads="1"/>
          </p:cNvSpPr>
          <p:nvPr/>
        </p:nvSpPr>
        <p:spPr bwMode="auto">
          <a:xfrm>
            <a:off x="2178050" y="2894013"/>
            <a:ext cx="862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0000"/>
                </a:solidFill>
                <a:latin typeface="Arial" charset="0"/>
                <a:cs typeface="Arial"/>
              </a:rPr>
              <a:t>0</a:t>
            </a:r>
            <a:r>
              <a:rPr lang="en-US" sz="2400" b="0">
                <a:solidFill>
                  <a:srgbClr val="FF0000"/>
                </a:solidFill>
                <a:latin typeface="Arial" charset="0"/>
                <a:cs typeface="Times New Roman" charset="0"/>
              </a:rPr>
              <a:t>½½</a:t>
            </a:r>
          </a:p>
        </p:txBody>
      </p:sp>
      <p:sp>
        <p:nvSpPr>
          <p:cNvPr id="1166352" name="Text Box 16"/>
          <p:cNvSpPr txBox="1">
            <a:spLocks noChangeArrowheads="1"/>
          </p:cNvSpPr>
          <p:nvPr/>
        </p:nvSpPr>
        <p:spPr bwMode="auto">
          <a:xfrm>
            <a:off x="5759450" y="2970213"/>
            <a:ext cx="862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0000"/>
                </a:solidFill>
                <a:latin typeface="Arial" charset="0"/>
                <a:cs typeface="Times New Roman" charset="0"/>
              </a:rPr>
              <a:t>½½1</a:t>
            </a:r>
          </a:p>
        </p:txBody>
      </p:sp>
      <p:sp>
        <p:nvSpPr>
          <p:cNvPr id="1166353" name="Oval 17"/>
          <p:cNvSpPr>
            <a:spLocks noChangeArrowheads="1"/>
          </p:cNvSpPr>
          <p:nvPr/>
        </p:nvSpPr>
        <p:spPr bwMode="auto">
          <a:xfrm>
            <a:off x="4191000" y="3048000"/>
            <a:ext cx="228600" cy="228600"/>
          </a:xfrm>
          <a:prstGeom prst="ellipse">
            <a:avLst/>
          </a:prstGeom>
          <a:solidFill>
            <a:srgbClr val="00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54" name="Text Box 18"/>
          <p:cNvSpPr txBox="1">
            <a:spLocks noChangeArrowheads="1"/>
          </p:cNvSpPr>
          <p:nvPr/>
        </p:nvSpPr>
        <p:spPr bwMode="auto">
          <a:xfrm>
            <a:off x="3962400" y="2665413"/>
            <a:ext cx="9461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00FF00"/>
                </a:solidFill>
                <a:latin typeface="Arial" charset="0"/>
                <a:cs typeface="Times New Roman" charset="0"/>
              </a:rPr>
              <a:t>½½½</a:t>
            </a:r>
            <a:endParaRPr lang="en-US" sz="2400" b="0">
              <a:solidFill>
                <a:srgbClr val="00FF00"/>
              </a:solidFill>
              <a:latin typeface="Arial" charset="0"/>
              <a:cs typeface="Arial"/>
            </a:endParaRPr>
          </a:p>
          <a:p>
            <a:pPr algn="l" eaLnBrk="1" hangingPunct="1"/>
            <a:endParaRPr lang="en-US" sz="2400" b="0">
              <a:solidFill>
                <a:srgbClr val="00FF00"/>
              </a:solidFill>
              <a:latin typeface="Arial" charset="0"/>
              <a:cs typeface="Arial"/>
            </a:endParaRPr>
          </a:p>
        </p:txBody>
      </p:sp>
      <p:sp>
        <p:nvSpPr>
          <p:cNvPr id="1166355" name="Line 19"/>
          <p:cNvSpPr>
            <a:spLocks noChangeShapeType="1"/>
          </p:cNvSpPr>
          <p:nvPr/>
        </p:nvSpPr>
        <p:spPr bwMode="auto">
          <a:xfrm flipV="1">
            <a:off x="838200" y="2286000"/>
            <a:ext cx="1676400" cy="3657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56" name="Line 20"/>
          <p:cNvSpPr>
            <a:spLocks noChangeShapeType="1"/>
          </p:cNvSpPr>
          <p:nvPr/>
        </p:nvSpPr>
        <p:spPr bwMode="auto">
          <a:xfrm>
            <a:off x="2514600" y="2286000"/>
            <a:ext cx="381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57" name="Line 21"/>
          <p:cNvSpPr>
            <a:spLocks noChangeShapeType="1"/>
          </p:cNvSpPr>
          <p:nvPr/>
        </p:nvSpPr>
        <p:spPr bwMode="auto">
          <a:xfrm>
            <a:off x="6324600" y="2286000"/>
            <a:ext cx="1447800" cy="3810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58" name="Text Box 22"/>
          <p:cNvSpPr txBox="1">
            <a:spLocks noChangeArrowheads="1"/>
          </p:cNvSpPr>
          <p:nvPr/>
        </p:nvSpPr>
        <p:spPr bwMode="auto">
          <a:xfrm>
            <a:off x="533400" y="58658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000</a:t>
            </a:r>
          </a:p>
        </p:txBody>
      </p:sp>
      <p:sp>
        <p:nvSpPr>
          <p:cNvPr id="1166359" name="Text Box 23"/>
          <p:cNvSpPr txBox="1">
            <a:spLocks noChangeArrowheads="1"/>
          </p:cNvSpPr>
          <p:nvPr/>
        </p:nvSpPr>
        <p:spPr bwMode="auto">
          <a:xfrm>
            <a:off x="7467600" y="60182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111</a:t>
            </a:r>
          </a:p>
        </p:txBody>
      </p:sp>
      <p:sp>
        <p:nvSpPr>
          <p:cNvPr id="1166360" name="Text Box 24"/>
          <p:cNvSpPr txBox="1">
            <a:spLocks noChangeArrowheads="1"/>
          </p:cNvSpPr>
          <p:nvPr/>
        </p:nvSpPr>
        <p:spPr bwMode="auto">
          <a:xfrm>
            <a:off x="2133600" y="18272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001</a:t>
            </a:r>
          </a:p>
        </p:txBody>
      </p:sp>
      <p:sp>
        <p:nvSpPr>
          <p:cNvPr id="1166361" name="Text Box 25"/>
          <p:cNvSpPr txBox="1">
            <a:spLocks noChangeArrowheads="1"/>
          </p:cNvSpPr>
          <p:nvPr/>
        </p:nvSpPr>
        <p:spPr bwMode="auto">
          <a:xfrm>
            <a:off x="6064250" y="18272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011</a:t>
            </a:r>
          </a:p>
        </p:txBody>
      </p:sp>
    </p:spTree>
    <p:extLst>
      <p:ext uri="{BB962C8B-B14F-4D97-AF65-F5344CB8AC3E}">
        <p14:creationId xmlns:p14="http://schemas.microsoft.com/office/powerpoint/2010/main" val="2993573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6338" grpId="0" animBg="1"/>
      <p:bldP spid="1166340" grpId="0" animBg="1"/>
      <p:bldP spid="1166341" grpId="0" animBg="1"/>
      <p:bldP spid="1166342" grpId="0" animBg="1"/>
      <p:bldP spid="1166343" grpId="0" animBg="1"/>
      <p:bldP spid="1166344" grpId="0" animBg="1"/>
      <p:bldP spid="1166345" grpId="0"/>
      <p:bldP spid="1166346" grpId="0"/>
      <p:bldP spid="1166347" grpId="0"/>
      <p:bldP spid="1166348" grpId="0" animBg="1"/>
      <p:bldP spid="1166349" grpId="0" animBg="1"/>
      <p:bldP spid="1166350" grpId="0" animBg="1"/>
      <p:bldP spid="1166351" grpId="0"/>
      <p:bldP spid="1166352" grpId="0"/>
      <p:bldP spid="1166353" grpId="0" animBg="1"/>
      <p:bldP spid="116635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62" name="Line 2"/>
          <p:cNvSpPr>
            <a:spLocks noChangeShapeType="1"/>
          </p:cNvSpPr>
          <p:nvPr/>
        </p:nvSpPr>
        <p:spPr bwMode="auto">
          <a:xfrm>
            <a:off x="3048000" y="3200400"/>
            <a:ext cx="1295400" cy="0"/>
          </a:xfrm>
          <a:prstGeom prst="line">
            <a:avLst/>
          </a:prstGeom>
          <a:noFill/>
          <a:ln w="317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63" name="Line 3"/>
          <p:cNvSpPr>
            <a:spLocks noChangeShapeType="1"/>
          </p:cNvSpPr>
          <p:nvPr/>
        </p:nvSpPr>
        <p:spPr bwMode="auto">
          <a:xfrm flipV="1">
            <a:off x="838200" y="2286000"/>
            <a:ext cx="1676400" cy="3657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Geometrically</a:t>
            </a:r>
          </a:p>
        </p:txBody>
      </p:sp>
      <p:sp>
        <p:nvSpPr>
          <p:cNvPr id="1167365" name="Line 5"/>
          <p:cNvSpPr>
            <a:spLocks noChangeShapeType="1"/>
          </p:cNvSpPr>
          <p:nvPr/>
        </p:nvSpPr>
        <p:spPr bwMode="auto">
          <a:xfrm flipV="1">
            <a:off x="1676400" y="2286000"/>
            <a:ext cx="2667000" cy="1828800"/>
          </a:xfrm>
          <a:prstGeom prst="line">
            <a:avLst/>
          </a:prstGeom>
          <a:noFill/>
          <a:ln w="222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66" name="Line 6"/>
          <p:cNvSpPr>
            <a:spLocks noChangeShapeType="1"/>
          </p:cNvSpPr>
          <p:nvPr/>
        </p:nvSpPr>
        <p:spPr bwMode="auto">
          <a:xfrm>
            <a:off x="4343400" y="2286000"/>
            <a:ext cx="2667000" cy="18288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67" name="Oval 7"/>
          <p:cNvSpPr>
            <a:spLocks noChangeArrowheads="1"/>
          </p:cNvSpPr>
          <p:nvPr/>
        </p:nvSpPr>
        <p:spPr bwMode="auto">
          <a:xfrm>
            <a:off x="1600200" y="4038600"/>
            <a:ext cx="152400" cy="152400"/>
          </a:xfrm>
          <a:prstGeom prst="ellipse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68" name="Oval 8"/>
          <p:cNvSpPr>
            <a:spLocks noChangeArrowheads="1"/>
          </p:cNvSpPr>
          <p:nvPr/>
        </p:nvSpPr>
        <p:spPr bwMode="auto">
          <a:xfrm>
            <a:off x="4267200" y="2209800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69" name="Text Box 9"/>
          <p:cNvSpPr txBox="1">
            <a:spLocks noChangeArrowheads="1"/>
          </p:cNvSpPr>
          <p:nvPr/>
        </p:nvSpPr>
        <p:spPr bwMode="auto">
          <a:xfrm>
            <a:off x="882650" y="3808413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00FF"/>
                </a:solidFill>
                <a:latin typeface="Arial" charset="0"/>
                <a:cs typeface="Arial"/>
              </a:rPr>
              <a:t>00</a:t>
            </a:r>
            <a:r>
              <a:rPr lang="en-US" sz="2400" b="0">
                <a:solidFill>
                  <a:srgbClr val="FF00FF"/>
                </a:solidFill>
                <a:latin typeface="Arial" charset="0"/>
                <a:cs typeface="Times New Roman" charset="0"/>
              </a:rPr>
              <a:t>½</a:t>
            </a:r>
            <a:endParaRPr lang="en-US" sz="2400" b="0">
              <a:solidFill>
                <a:srgbClr val="FF00FF"/>
              </a:solidFill>
              <a:latin typeface="Arial" charset="0"/>
              <a:cs typeface="Arial"/>
            </a:endParaRPr>
          </a:p>
        </p:txBody>
      </p:sp>
      <p:sp>
        <p:nvSpPr>
          <p:cNvPr id="1167370" name="Text Box 10"/>
          <p:cNvSpPr txBox="1">
            <a:spLocks noChangeArrowheads="1"/>
          </p:cNvSpPr>
          <p:nvPr/>
        </p:nvSpPr>
        <p:spPr bwMode="auto">
          <a:xfrm>
            <a:off x="4235450" y="1827213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Times New Roman" charset="0"/>
              </a:rPr>
              <a:t>½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</a:t>
            </a:r>
          </a:p>
        </p:txBody>
      </p:sp>
      <p:sp>
        <p:nvSpPr>
          <p:cNvPr id="1167371" name="Text Box 11"/>
          <p:cNvSpPr txBox="1">
            <a:spLocks noChangeArrowheads="1"/>
          </p:cNvSpPr>
          <p:nvPr/>
        </p:nvSpPr>
        <p:spPr bwMode="auto">
          <a:xfrm>
            <a:off x="7010400" y="3884613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00"/>
                </a:solidFill>
                <a:latin typeface="Arial" charset="0"/>
                <a:cs typeface="Times New Roman" charset="0"/>
              </a:rPr>
              <a:t>½</a:t>
            </a:r>
            <a:r>
              <a:rPr lang="en-US" sz="2400" b="0">
                <a:solidFill>
                  <a:srgbClr val="FF9900"/>
                </a:solidFill>
                <a:latin typeface="Arial" charset="0"/>
                <a:cs typeface="Arial"/>
              </a:rPr>
              <a:t>11</a:t>
            </a:r>
          </a:p>
        </p:txBody>
      </p:sp>
      <p:sp>
        <p:nvSpPr>
          <p:cNvPr id="1167372" name="Oval 12"/>
          <p:cNvSpPr>
            <a:spLocks noChangeArrowheads="1"/>
          </p:cNvSpPr>
          <p:nvPr/>
        </p:nvSpPr>
        <p:spPr bwMode="auto">
          <a:xfrm>
            <a:off x="2971800" y="3124200"/>
            <a:ext cx="152400" cy="152400"/>
          </a:xfrm>
          <a:prstGeom prst="ellipse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73" name="Oval 13"/>
          <p:cNvSpPr>
            <a:spLocks noChangeArrowheads="1"/>
          </p:cNvSpPr>
          <p:nvPr/>
        </p:nvSpPr>
        <p:spPr bwMode="auto">
          <a:xfrm>
            <a:off x="5638800" y="3124200"/>
            <a:ext cx="152400" cy="1524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74" name="Text Box 14"/>
          <p:cNvSpPr txBox="1">
            <a:spLocks noChangeArrowheads="1"/>
          </p:cNvSpPr>
          <p:nvPr/>
        </p:nvSpPr>
        <p:spPr bwMode="auto">
          <a:xfrm>
            <a:off x="2178050" y="2894013"/>
            <a:ext cx="862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00FF"/>
                </a:solidFill>
                <a:latin typeface="Arial" charset="0"/>
                <a:cs typeface="Arial"/>
              </a:rPr>
              <a:t>0</a:t>
            </a:r>
            <a:r>
              <a:rPr lang="en-US" sz="2400" b="0">
                <a:solidFill>
                  <a:srgbClr val="FF00FF"/>
                </a:solidFill>
                <a:latin typeface="Arial" charset="0"/>
                <a:cs typeface="Times New Roman" charset="0"/>
              </a:rPr>
              <a:t>½½</a:t>
            </a:r>
          </a:p>
        </p:txBody>
      </p:sp>
      <p:sp>
        <p:nvSpPr>
          <p:cNvPr id="1167375" name="Text Box 15"/>
          <p:cNvSpPr txBox="1">
            <a:spLocks noChangeArrowheads="1"/>
          </p:cNvSpPr>
          <p:nvPr/>
        </p:nvSpPr>
        <p:spPr bwMode="auto">
          <a:xfrm>
            <a:off x="5759450" y="2970213"/>
            <a:ext cx="862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00"/>
                </a:solidFill>
                <a:latin typeface="Arial" charset="0"/>
                <a:cs typeface="Times New Roman" charset="0"/>
              </a:rPr>
              <a:t>½½1</a:t>
            </a:r>
          </a:p>
        </p:txBody>
      </p:sp>
      <p:sp>
        <p:nvSpPr>
          <p:cNvPr id="1167376" name="Oval 16"/>
          <p:cNvSpPr>
            <a:spLocks noChangeArrowheads="1"/>
          </p:cNvSpPr>
          <p:nvPr/>
        </p:nvSpPr>
        <p:spPr bwMode="auto">
          <a:xfrm>
            <a:off x="4191000" y="3048000"/>
            <a:ext cx="228600" cy="228600"/>
          </a:xfrm>
          <a:prstGeom prst="ellipse">
            <a:avLst/>
          </a:prstGeom>
          <a:solidFill>
            <a:srgbClr val="00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77" name="Text Box 17"/>
          <p:cNvSpPr txBox="1">
            <a:spLocks noChangeArrowheads="1"/>
          </p:cNvSpPr>
          <p:nvPr/>
        </p:nvSpPr>
        <p:spPr bwMode="auto">
          <a:xfrm>
            <a:off x="3962400" y="2665413"/>
            <a:ext cx="9461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00FF00"/>
                </a:solidFill>
                <a:latin typeface="Arial" charset="0"/>
                <a:cs typeface="Times New Roman" charset="0"/>
              </a:rPr>
              <a:t>½½½</a:t>
            </a:r>
            <a:endParaRPr lang="en-US" sz="2400" b="0">
              <a:solidFill>
                <a:srgbClr val="00FF00"/>
              </a:solidFill>
              <a:latin typeface="Arial" charset="0"/>
              <a:cs typeface="Arial"/>
            </a:endParaRPr>
          </a:p>
          <a:p>
            <a:pPr algn="l" eaLnBrk="1" hangingPunct="1"/>
            <a:endParaRPr lang="en-US" sz="2400" b="0">
              <a:solidFill>
                <a:srgbClr val="00FF00"/>
              </a:solidFill>
              <a:latin typeface="Arial" charset="0"/>
              <a:cs typeface="Arial"/>
            </a:endParaRPr>
          </a:p>
        </p:txBody>
      </p:sp>
      <p:sp>
        <p:nvSpPr>
          <p:cNvPr id="1167378" name="Line 18"/>
          <p:cNvSpPr>
            <a:spLocks noChangeShapeType="1"/>
          </p:cNvSpPr>
          <p:nvPr/>
        </p:nvSpPr>
        <p:spPr bwMode="auto">
          <a:xfrm>
            <a:off x="2514600" y="2286000"/>
            <a:ext cx="381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79" name="Line 19"/>
          <p:cNvSpPr>
            <a:spLocks noChangeShapeType="1"/>
          </p:cNvSpPr>
          <p:nvPr/>
        </p:nvSpPr>
        <p:spPr bwMode="auto">
          <a:xfrm>
            <a:off x="6324600" y="2286000"/>
            <a:ext cx="1447800" cy="3810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80" name="Text Box 20"/>
          <p:cNvSpPr txBox="1">
            <a:spLocks noChangeArrowheads="1"/>
          </p:cNvSpPr>
          <p:nvPr/>
        </p:nvSpPr>
        <p:spPr bwMode="auto">
          <a:xfrm>
            <a:off x="533400" y="58658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00FF"/>
                </a:solidFill>
                <a:latin typeface="Arial" charset="0"/>
                <a:cs typeface="Arial"/>
              </a:rPr>
              <a:t>000</a:t>
            </a:r>
          </a:p>
        </p:txBody>
      </p:sp>
      <p:sp>
        <p:nvSpPr>
          <p:cNvPr id="1167381" name="Text Box 21"/>
          <p:cNvSpPr txBox="1">
            <a:spLocks noChangeArrowheads="1"/>
          </p:cNvSpPr>
          <p:nvPr/>
        </p:nvSpPr>
        <p:spPr bwMode="auto">
          <a:xfrm>
            <a:off x="7467600" y="60182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00"/>
                </a:solidFill>
                <a:latin typeface="Arial" charset="0"/>
                <a:cs typeface="Arial"/>
              </a:rPr>
              <a:t>111</a:t>
            </a:r>
          </a:p>
        </p:txBody>
      </p:sp>
      <p:sp>
        <p:nvSpPr>
          <p:cNvPr id="1167382" name="Text Box 22"/>
          <p:cNvSpPr txBox="1">
            <a:spLocks noChangeArrowheads="1"/>
          </p:cNvSpPr>
          <p:nvPr/>
        </p:nvSpPr>
        <p:spPr bwMode="auto">
          <a:xfrm>
            <a:off x="2133600" y="18272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001</a:t>
            </a:r>
          </a:p>
        </p:txBody>
      </p:sp>
      <p:sp>
        <p:nvSpPr>
          <p:cNvPr id="1167383" name="Text Box 23"/>
          <p:cNvSpPr txBox="1">
            <a:spLocks noChangeArrowheads="1"/>
          </p:cNvSpPr>
          <p:nvPr/>
        </p:nvSpPr>
        <p:spPr bwMode="auto">
          <a:xfrm>
            <a:off x="6064250" y="18272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011</a:t>
            </a:r>
          </a:p>
        </p:txBody>
      </p:sp>
      <p:sp>
        <p:nvSpPr>
          <p:cNvPr id="1167384" name="Line 24"/>
          <p:cNvSpPr>
            <a:spLocks noChangeShapeType="1"/>
          </p:cNvSpPr>
          <p:nvPr/>
        </p:nvSpPr>
        <p:spPr bwMode="auto">
          <a:xfrm flipV="1">
            <a:off x="838200" y="4114800"/>
            <a:ext cx="838200" cy="1828800"/>
          </a:xfrm>
          <a:prstGeom prst="line">
            <a:avLst/>
          </a:prstGeom>
          <a:noFill/>
          <a:ln w="317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85" name="Line 25"/>
          <p:cNvSpPr>
            <a:spLocks noChangeShapeType="1"/>
          </p:cNvSpPr>
          <p:nvPr/>
        </p:nvSpPr>
        <p:spPr bwMode="auto">
          <a:xfrm flipV="1">
            <a:off x="1676400" y="3200400"/>
            <a:ext cx="1371600" cy="914400"/>
          </a:xfrm>
          <a:prstGeom prst="line">
            <a:avLst/>
          </a:prstGeom>
          <a:noFill/>
          <a:ln w="444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86" name="Freeform 26"/>
          <p:cNvSpPr>
            <a:spLocks/>
          </p:cNvSpPr>
          <p:nvPr/>
        </p:nvSpPr>
        <p:spPr bwMode="auto">
          <a:xfrm>
            <a:off x="838200" y="3200400"/>
            <a:ext cx="3505200" cy="2743200"/>
          </a:xfrm>
          <a:custGeom>
            <a:avLst/>
            <a:gdLst>
              <a:gd name="T0" fmla="*/ 0 w 2208"/>
              <a:gd name="T1" fmla="*/ 1728 h 1728"/>
              <a:gd name="T2" fmla="*/ 624 w 2208"/>
              <a:gd name="T3" fmla="*/ 864 h 1728"/>
              <a:gd name="T4" fmla="*/ 1392 w 2208"/>
              <a:gd name="T5" fmla="*/ 192 h 1728"/>
              <a:gd name="T6" fmla="*/ 2208 w 2208"/>
              <a:gd name="T7" fmla="*/ 0 h 1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08" h="1728">
                <a:moveTo>
                  <a:pt x="0" y="1728"/>
                </a:moveTo>
                <a:cubicBezTo>
                  <a:pt x="196" y="1424"/>
                  <a:pt x="392" y="1120"/>
                  <a:pt x="624" y="864"/>
                </a:cubicBezTo>
                <a:cubicBezTo>
                  <a:pt x="856" y="608"/>
                  <a:pt x="1128" y="336"/>
                  <a:pt x="1392" y="192"/>
                </a:cubicBezTo>
                <a:cubicBezTo>
                  <a:pt x="1656" y="48"/>
                  <a:pt x="1932" y="24"/>
                  <a:pt x="2208" y="0"/>
                </a:cubicBezTo>
              </a:path>
            </a:pathLst>
          </a:custGeom>
          <a:noFill/>
          <a:ln w="317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87" name="Freeform 27"/>
          <p:cNvSpPr>
            <a:spLocks/>
          </p:cNvSpPr>
          <p:nvPr/>
        </p:nvSpPr>
        <p:spPr bwMode="auto">
          <a:xfrm flipH="1">
            <a:off x="4267200" y="3200400"/>
            <a:ext cx="3505200" cy="2895600"/>
          </a:xfrm>
          <a:custGeom>
            <a:avLst/>
            <a:gdLst>
              <a:gd name="T0" fmla="*/ 0 w 2208"/>
              <a:gd name="T1" fmla="*/ 1728 h 1728"/>
              <a:gd name="T2" fmla="*/ 624 w 2208"/>
              <a:gd name="T3" fmla="*/ 864 h 1728"/>
              <a:gd name="T4" fmla="*/ 1392 w 2208"/>
              <a:gd name="T5" fmla="*/ 192 h 1728"/>
              <a:gd name="T6" fmla="*/ 2208 w 2208"/>
              <a:gd name="T7" fmla="*/ 0 h 1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08" h="1728">
                <a:moveTo>
                  <a:pt x="0" y="1728"/>
                </a:moveTo>
                <a:cubicBezTo>
                  <a:pt x="196" y="1424"/>
                  <a:pt x="392" y="1120"/>
                  <a:pt x="624" y="864"/>
                </a:cubicBezTo>
                <a:cubicBezTo>
                  <a:pt x="856" y="608"/>
                  <a:pt x="1128" y="336"/>
                  <a:pt x="1392" y="192"/>
                </a:cubicBezTo>
                <a:cubicBezTo>
                  <a:pt x="1656" y="48"/>
                  <a:pt x="1932" y="24"/>
                  <a:pt x="2208" y="0"/>
                </a:cubicBezTo>
              </a:path>
            </a:pathLst>
          </a:custGeom>
          <a:noFill/>
          <a:ln w="317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88" name="Line 28"/>
          <p:cNvSpPr>
            <a:spLocks noChangeShapeType="1"/>
          </p:cNvSpPr>
          <p:nvPr/>
        </p:nvSpPr>
        <p:spPr bwMode="auto">
          <a:xfrm>
            <a:off x="4343400" y="3200400"/>
            <a:ext cx="1371600" cy="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89" name="Oval 29"/>
          <p:cNvSpPr>
            <a:spLocks noChangeArrowheads="1"/>
          </p:cNvSpPr>
          <p:nvPr/>
        </p:nvSpPr>
        <p:spPr bwMode="auto">
          <a:xfrm>
            <a:off x="6934200" y="4038600"/>
            <a:ext cx="152400" cy="1524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90" name="Line 30"/>
          <p:cNvSpPr>
            <a:spLocks noChangeShapeType="1"/>
          </p:cNvSpPr>
          <p:nvPr/>
        </p:nvSpPr>
        <p:spPr bwMode="auto">
          <a:xfrm>
            <a:off x="5715000" y="3200400"/>
            <a:ext cx="1295400" cy="9144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91" name="Line 31"/>
          <p:cNvSpPr>
            <a:spLocks noChangeShapeType="1"/>
          </p:cNvSpPr>
          <p:nvPr/>
        </p:nvSpPr>
        <p:spPr bwMode="auto">
          <a:xfrm>
            <a:off x="7010400" y="4114800"/>
            <a:ext cx="762000" cy="19812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0817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1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Subdivision in deCasteljau diagram</a:t>
            </a:r>
          </a:p>
        </p:txBody>
      </p:sp>
      <p:sp>
        <p:nvSpPr>
          <p:cNvPr id="1171459" name="Line 3"/>
          <p:cNvSpPr>
            <a:spLocks noChangeShapeType="1"/>
          </p:cNvSpPr>
          <p:nvPr/>
        </p:nvSpPr>
        <p:spPr bwMode="auto">
          <a:xfrm flipV="1">
            <a:off x="3597275" y="1666875"/>
            <a:ext cx="4572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1460" name="Line 4"/>
          <p:cNvSpPr>
            <a:spLocks noChangeShapeType="1"/>
          </p:cNvSpPr>
          <p:nvPr/>
        </p:nvSpPr>
        <p:spPr bwMode="auto">
          <a:xfrm>
            <a:off x="4054475" y="1666875"/>
            <a:ext cx="1143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1461" name="Line 5"/>
          <p:cNvSpPr>
            <a:spLocks noChangeShapeType="1"/>
          </p:cNvSpPr>
          <p:nvPr/>
        </p:nvSpPr>
        <p:spPr bwMode="auto">
          <a:xfrm>
            <a:off x="5197475" y="1666875"/>
            <a:ext cx="3810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1462" name="Text Box 6"/>
          <p:cNvSpPr txBox="1">
            <a:spLocks noChangeArrowheads="1"/>
          </p:cNvSpPr>
          <p:nvPr/>
        </p:nvSpPr>
        <p:spPr bwMode="auto">
          <a:xfrm>
            <a:off x="3057525" y="2649538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000</a:t>
            </a:r>
          </a:p>
        </p:txBody>
      </p:sp>
      <p:sp>
        <p:nvSpPr>
          <p:cNvPr id="1171463" name="Text Box 7"/>
          <p:cNvSpPr txBox="1">
            <a:spLocks noChangeArrowheads="1"/>
          </p:cNvSpPr>
          <p:nvPr/>
        </p:nvSpPr>
        <p:spPr bwMode="auto">
          <a:xfrm>
            <a:off x="3463925" y="1360488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001</a:t>
            </a:r>
          </a:p>
        </p:txBody>
      </p:sp>
      <p:sp>
        <p:nvSpPr>
          <p:cNvPr id="1171464" name="Text Box 8"/>
          <p:cNvSpPr txBox="1">
            <a:spLocks noChangeArrowheads="1"/>
          </p:cNvSpPr>
          <p:nvPr/>
        </p:nvSpPr>
        <p:spPr bwMode="auto">
          <a:xfrm>
            <a:off x="5197475" y="1360488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011</a:t>
            </a:r>
          </a:p>
        </p:txBody>
      </p:sp>
      <p:sp>
        <p:nvSpPr>
          <p:cNvPr id="1171465" name="Text Box 9"/>
          <p:cNvSpPr txBox="1">
            <a:spLocks noChangeArrowheads="1"/>
          </p:cNvSpPr>
          <p:nvPr/>
        </p:nvSpPr>
        <p:spPr bwMode="auto">
          <a:xfrm>
            <a:off x="5529263" y="2608263"/>
            <a:ext cx="693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111</a:t>
            </a:r>
          </a:p>
        </p:txBody>
      </p:sp>
      <p:sp>
        <p:nvSpPr>
          <p:cNvPr id="1171466" name="Freeform 10"/>
          <p:cNvSpPr>
            <a:spLocks/>
          </p:cNvSpPr>
          <p:nvPr/>
        </p:nvSpPr>
        <p:spPr bwMode="auto">
          <a:xfrm>
            <a:off x="3597275" y="1819275"/>
            <a:ext cx="1981200" cy="914400"/>
          </a:xfrm>
          <a:custGeom>
            <a:avLst/>
            <a:gdLst>
              <a:gd name="T0" fmla="*/ 0 w 1248"/>
              <a:gd name="T1" fmla="*/ 576 h 576"/>
              <a:gd name="T2" fmla="*/ 240 w 1248"/>
              <a:gd name="T3" fmla="*/ 240 h 576"/>
              <a:gd name="T4" fmla="*/ 624 w 1248"/>
              <a:gd name="T5" fmla="*/ 0 h 576"/>
              <a:gd name="T6" fmla="*/ 1008 w 1248"/>
              <a:gd name="T7" fmla="*/ 240 h 576"/>
              <a:gd name="T8" fmla="*/ 1248 w 1248"/>
              <a:gd name="T9" fmla="*/ 576 h 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48" h="576">
                <a:moveTo>
                  <a:pt x="0" y="576"/>
                </a:moveTo>
                <a:cubicBezTo>
                  <a:pt x="68" y="456"/>
                  <a:pt x="136" y="336"/>
                  <a:pt x="240" y="240"/>
                </a:cubicBezTo>
                <a:cubicBezTo>
                  <a:pt x="344" y="144"/>
                  <a:pt x="496" y="0"/>
                  <a:pt x="624" y="0"/>
                </a:cubicBezTo>
                <a:cubicBezTo>
                  <a:pt x="752" y="0"/>
                  <a:pt x="904" y="144"/>
                  <a:pt x="1008" y="240"/>
                </a:cubicBezTo>
                <a:cubicBezTo>
                  <a:pt x="1112" y="336"/>
                  <a:pt x="1180" y="456"/>
                  <a:pt x="1248" y="576"/>
                </a:cubicBezTo>
              </a:path>
            </a:pathLst>
          </a:cu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grpSp>
        <p:nvGrpSpPr>
          <p:cNvPr id="1171467" name="Group 11"/>
          <p:cNvGrpSpPr>
            <a:grpSpLocks/>
          </p:cNvGrpSpPr>
          <p:nvPr/>
        </p:nvGrpSpPr>
        <p:grpSpPr bwMode="auto">
          <a:xfrm>
            <a:off x="3059113" y="3616325"/>
            <a:ext cx="3433762" cy="457200"/>
            <a:chOff x="1927" y="2278"/>
            <a:chExt cx="2163" cy="288"/>
          </a:xfrm>
        </p:grpSpPr>
        <p:sp>
          <p:nvSpPr>
            <p:cNvPr id="1171468" name="Text Box 12"/>
            <p:cNvSpPr txBox="1">
              <a:spLocks noChangeArrowheads="1"/>
            </p:cNvSpPr>
            <p:nvPr/>
          </p:nvSpPr>
          <p:spPr bwMode="auto">
            <a:xfrm>
              <a:off x="1927" y="2278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000</a:t>
              </a:r>
            </a:p>
          </p:txBody>
        </p:sp>
        <p:sp>
          <p:nvSpPr>
            <p:cNvPr id="1171469" name="Text Box 13"/>
            <p:cNvSpPr txBox="1">
              <a:spLocks noChangeArrowheads="1"/>
            </p:cNvSpPr>
            <p:nvPr/>
          </p:nvSpPr>
          <p:spPr bwMode="auto">
            <a:xfrm>
              <a:off x="2503" y="2278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001</a:t>
              </a:r>
            </a:p>
          </p:txBody>
        </p:sp>
        <p:sp>
          <p:nvSpPr>
            <p:cNvPr id="1171470" name="Text Box 14"/>
            <p:cNvSpPr txBox="1">
              <a:spLocks noChangeArrowheads="1"/>
            </p:cNvSpPr>
            <p:nvPr/>
          </p:nvSpPr>
          <p:spPr bwMode="auto">
            <a:xfrm>
              <a:off x="3062" y="2278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011</a:t>
              </a:r>
            </a:p>
          </p:txBody>
        </p:sp>
        <p:sp>
          <p:nvSpPr>
            <p:cNvPr id="1171471" name="Text Box 15"/>
            <p:cNvSpPr txBox="1">
              <a:spLocks noChangeArrowheads="1"/>
            </p:cNvSpPr>
            <p:nvPr/>
          </p:nvSpPr>
          <p:spPr bwMode="auto">
            <a:xfrm>
              <a:off x="3686" y="2278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111</a:t>
              </a:r>
            </a:p>
          </p:txBody>
        </p:sp>
      </p:grpSp>
      <p:grpSp>
        <p:nvGrpSpPr>
          <p:cNvPr id="1171505" name="Group 49"/>
          <p:cNvGrpSpPr>
            <a:grpSpLocks/>
          </p:cNvGrpSpPr>
          <p:nvPr/>
        </p:nvGrpSpPr>
        <p:grpSpPr bwMode="auto">
          <a:xfrm>
            <a:off x="3108325" y="3997325"/>
            <a:ext cx="3041650" cy="885825"/>
            <a:chOff x="1958" y="2518"/>
            <a:chExt cx="1916" cy="558"/>
          </a:xfrm>
        </p:grpSpPr>
        <p:sp>
          <p:nvSpPr>
            <p:cNvPr id="1171473" name="Line 17"/>
            <p:cNvSpPr>
              <a:spLocks noChangeShapeType="1"/>
            </p:cNvSpPr>
            <p:nvPr/>
          </p:nvSpPr>
          <p:spPr bwMode="auto">
            <a:xfrm>
              <a:off x="2054" y="2518"/>
              <a:ext cx="336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74" name="Line 18"/>
            <p:cNvSpPr>
              <a:spLocks noChangeShapeType="1"/>
            </p:cNvSpPr>
            <p:nvPr/>
          </p:nvSpPr>
          <p:spPr bwMode="auto">
            <a:xfrm flipH="1">
              <a:off x="2438" y="2518"/>
              <a:ext cx="192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75" name="Line 19"/>
            <p:cNvSpPr>
              <a:spLocks noChangeShapeType="1"/>
            </p:cNvSpPr>
            <p:nvPr/>
          </p:nvSpPr>
          <p:spPr bwMode="auto">
            <a:xfrm>
              <a:off x="2678" y="2518"/>
              <a:ext cx="288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76" name="Line 20"/>
            <p:cNvSpPr>
              <a:spLocks noChangeShapeType="1"/>
            </p:cNvSpPr>
            <p:nvPr/>
          </p:nvSpPr>
          <p:spPr bwMode="auto">
            <a:xfrm flipH="1">
              <a:off x="3014" y="2518"/>
              <a:ext cx="192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77" name="Line 21"/>
            <p:cNvSpPr>
              <a:spLocks noChangeShapeType="1"/>
            </p:cNvSpPr>
            <p:nvPr/>
          </p:nvSpPr>
          <p:spPr bwMode="auto">
            <a:xfrm>
              <a:off x="3254" y="2518"/>
              <a:ext cx="288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78" name="Line 22"/>
            <p:cNvSpPr>
              <a:spLocks noChangeShapeType="1"/>
            </p:cNvSpPr>
            <p:nvPr/>
          </p:nvSpPr>
          <p:spPr bwMode="auto">
            <a:xfrm flipH="1">
              <a:off x="3590" y="2518"/>
              <a:ext cx="240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79" name="Text Box 23"/>
            <p:cNvSpPr txBox="1">
              <a:spLocks noChangeArrowheads="1"/>
            </p:cNvSpPr>
            <p:nvPr/>
          </p:nvSpPr>
          <p:spPr bwMode="auto">
            <a:xfrm>
              <a:off x="1958" y="256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1-u</a:t>
              </a:r>
            </a:p>
          </p:txBody>
        </p:sp>
        <p:sp>
          <p:nvSpPr>
            <p:cNvPr id="1171480" name="Text Box 24"/>
            <p:cNvSpPr txBox="1">
              <a:spLocks noChangeArrowheads="1"/>
            </p:cNvSpPr>
            <p:nvPr/>
          </p:nvSpPr>
          <p:spPr bwMode="auto">
            <a:xfrm>
              <a:off x="2486" y="256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</a:t>
              </a:r>
            </a:p>
          </p:txBody>
        </p:sp>
        <p:sp>
          <p:nvSpPr>
            <p:cNvPr id="1171481" name="Text Box 25"/>
            <p:cNvSpPr txBox="1">
              <a:spLocks noChangeArrowheads="1"/>
            </p:cNvSpPr>
            <p:nvPr/>
          </p:nvSpPr>
          <p:spPr bwMode="auto">
            <a:xfrm>
              <a:off x="3062" y="256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</a:t>
              </a:r>
            </a:p>
          </p:txBody>
        </p:sp>
        <p:sp>
          <p:nvSpPr>
            <p:cNvPr id="1171482" name="Text Box 26"/>
            <p:cNvSpPr txBox="1">
              <a:spLocks noChangeArrowheads="1"/>
            </p:cNvSpPr>
            <p:nvPr/>
          </p:nvSpPr>
          <p:spPr bwMode="auto">
            <a:xfrm>
              <a:off x="3686" y="256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</a:t>
              </a:r>
            </a:p>
          </p:txBody>
        </p:sp>
        <p:sp>
          <p:nvSpPr>
            <p:cNvPr id="1171483" name="Text Box 27"/>
            <p:cNvSpPr txBox="1">
              <a:spLocks noChangeArrowheads="1"/>
            </p:cNvSpPr>
            <p:nvPr/>
          </p:nvSpPr>
          <p:spPr bwMode="auto">
            <a:xfrm>
              <a:off x="2610" y="256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1-u</a:t>
              </a:r>
            </a:p>
          </p:txBody>
        </p:sp>
        <p:sp>
          <p:nvSpPr>
            <p:cNvPr id="1171484" name="Text Box 28"/>
            <p:cNvSpPr txBox="1">
              <a:spLocks noChangeArrowheads="1"/>
            </p:cNvSpPr>
            <p:nvPr/>
          </p:nvSpPr>
          <p:spPr bwMode="auto">
            <a:xfrm>
              <a:off x="3158" y="2575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1-u</a:t>
              </a:r>
            </a:p>
          </p:txBody>
        </p:sp>
        <p:sp>
          <p:nvSpPr>
            <p:cNvPr id="1171485" name="Text Box 29"/>
            <p:cNvSpPr txBox="1">
              <a:spLocks noChangeArrowheads="1"/>
            </p:cNvSpPr>
            <p:nvPr/>
          </p:nvSpPr>
          <p:spPr bwMode="auto">
            <a:xfrm>
              <a:off x="2215" y="2782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00u</a:t>
              </a:r>
            </a:p>
          </p:txBody>
        </p:sp>
        <p:sp>
          <p:nvSpPr>
            <p:cNvPr id="1171486" name="Text Box 30"/>
            <p:cNvSpPr txBox="1">
              <a:spLocks noChangeArrowheads="1"/>
            </p:cNvSpPr>
            <p:nvPr/>
          </p:nvSpPr>
          <p:spPr bwMode="auto">
            <a:xfrm>
              <a:off x="2773" y="2788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01u</a:t>
              </a:r>
            </a:p>
          </p:txBody>
        </p:sp>
        <p:sp>
          <p:nvSpPr>
            <p:cNvPr id="1171487" name="Text Box 31"/>
            <p:cNvSpPr txBox="1">
              <a:spLocks noChangeArrowheads="1"/>
            </p:cNvSpPr>
            <p:nvPr/>
          </p:nvSpPr>
          <p:spPr bwMode="auto">
            <a:xfrm>
              <a:off x="3367" y="2776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11u</a:t>
              </a:r>
            </a:p>
          </p:txBody>
        </p:sp>
      </p:grpSp>
      <p:grpSp>
        <p:nvGrpSpPr>
          <p:cNvPr id="1171488" name="Group 32"/>
          <p:cNvGrpSpPr>
            <a:grpSpLocks/>
          </p:cNvGrpSpPr>
          <p:nvPr/>
        </p:nvGrpSpPr>
        <p:grpSpPr bwMode="auto">
          <a:xfrm>
            <a:off x="3717925" y="4826000"/>
            <a:ext cx="1974850" cy="904875"/>
            <a:chOff x="2342" y="3040"/>
            <a:chExt cx="1244" cy="570"/>
          </a:xfrm>
        </p:grpSpPr>
        <p:sp>
          <p:nvSpPr>
            <p:cNvPr id="1171489" name="Line 33"/>
            <p:cNvSpPr>
              <a:spLocks noChangeShapeType="1"/>
            </p:cNvSpPr>
            <p:nvPr/>
          </p:nvSpPr>
          <p:spPr bwMode="auto">
            <a:xfrm>
              <a:off x="2438" y="3040"/>
              <a:ext cx="288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90" name="Line 34"/>
            <p:cNvSpPr>
              <a:spLocks noChangeShapeType="1"/>
            </p:cNvSpPr>
            <p:nvPr/>
          </p:nvSpPr>
          <p:spPr bwMode="auto">
            <a:xfrm flipH="1">
              <a:off x="2774" y="3040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91" name="Line 35"/>
            <p:cNvSpPr>
              <a:spLocks noChangeShapeType="1"/>
            </p:cNvSpPr>
            <p:nvPr/>
          </p:nvSpPr>
          <p:spPr bwMode="auto">
            <a:xfrm>
              <a:off x="3014" y="3040"/>
              <a:ext cx="288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92" name="Line 36"/>
            <p:cNvSpPr>
              <a:spLocks noChangeShapeType="1"/>
            </p:cNvSpPr>
            <p:nvPr/>
          </p:nvSpPr>
          <p:spPr bwMode="auto">
            <a:xfrm flipH="1">
              <a:off x="3350" y="3040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93" name="Text Box 37"/>
            <p:cNvSpPr txBox="1">
              <a:spLocks noChangeArrowheads="1"/>
            </p:cNvSpPr>
            <p:nvPr/>
          </p:nvSpPr>
          <p:spPr bwMode="auto">
            <a:xfrm>
              <a:off x="2342" y="313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1-u</a:t>
              </a:r>
            </a:p>
          </p:txBody>
        </p:sp>
        <p:sp>
          <p:nvSpPr>
            <p:cNvPr id="1171494" name="Text Box 38"/>
            <p:cNvSpPr txBox="1">
              <a:spLocks noChangeArrowheads="1"/>
            </p:cNvSpPr>
            <p:nvPr/>
          </p:nvSpPr>
          <p:spPr bwMode="auto">
            <a:xfrm>
              <a:off x="2822" y="313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</a:t>
              </a:r>
            </a:p>
          </p:txBody>
        </p:sp>
        <p:sp>
          <p:nvSpPr>
            <p:cNvPr id="1171495" name="Text Box 39"/>
            <p:cNvSpPr txBox="1">
              <a:spLocks noChangeArrowheads="1"/>
            </p:cNvSpPr>
            <p:nvPr/>
          </p:nvSpPr>
          <p:spPr bwMode="auto">
            <a:xfrm>
              <a:off x="3398" y="313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</a:t>
              </a:r>
            </a:p>
          </p:txBody>
        </p:sp>
        <p:sp>
          <p:nvSpPr>
            <p:cNvPr id="1171496" name="Text Box 40"/>
            <p:cNvSpPr txBox="1">
              <a:spLocks noChangeArrowheads="1"/>
            </p:cNvSpPr>
            <p:nvPr/>
          </p:nvSpPr>
          <p:spPr bwMode="auto">
            <a:xfrm>
              <a:off x="2918" y="313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1-u</a:t>
              </a:r>
            </a:p>
          </p:txBody>
        </p:sp>
        <p:sp>
          <p:nvSpPr>
            <p:cNvPr id="1171497" name="Text Box 41"/>
            <p:cNvSpPr txBox="1">
              <a:spLocks noChangeArrowheads="1"/>
            </p:cNvSpPr>
            <p:nvPr/>
          </p:nvSpPr>
          <p:spPr bwMode="auto">
            <a:xfrm>
              <a:off x="2545" y="3322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0uu</a:t>
              </a:r>
            </a:p>
          </p:txBody>
        </p:sp>
        <p:sp>
          <p:nvSpPr>
            <p:cNvPr id="1171498" name="Text Box 42"/>
            <p:cNvSpPr txBox="1">
              <a:spLocks noChangeArrowheads="1"/>
            </p:cNvSpPr>
            <p:nvPr/>
          </p:nvSpPr>
          <p:spPr bwMode="auto">
            <a:xfrm>
              <a:off x="3103" y="3322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1uu</a:t>
              </a:r>
            </a:p>
          </p:txBody>
        </p:sp>
      </p:grpSp>
      <p:grpSp>
        <p:nvGrpSpPr>
          <p:cNvPr id="1171499" name="Group 43"/>
          <p:cNvGrpSpPr>
            <a:grpSpLocks/>
          </p:cNvGrpSpPr>
          <p:nvPr/>
        </p:nvGrpSpPr>
        <p:grpSpPr bwMode="auto">
          <a:xfrm>
            <a:off x="4175125" y="5692775"/>
            <a:ext cx="1212850" cy="923925"/>
            <a:chOff x="2630" y="3586"/>
            <a:chExt cx="764" cy="582"/>
          </a:xfrm>
        </p:grpSpPr>
        <p:sp>
          <p:nvSpPr>
            <p:cNvPr id="1171500" name="Line 44"/>
            <p:cNvSpPr>
              <a:spLocks noChangeShapeType="1"/>
            </p:cNvSpPr>
            <p:nvPr/>
          </p:nvSpPr>
          <p:spPr bwMode="auto">
            <a:xfrm>
              <a:off x="2774" y="3586"/>
              <a:ext cx="288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501" name="Line 45"/>
            <p:cNvSpPr>
              <a:spLocks noChangeShapeType="1"/>
            </p:cNvSpPr>
            <p:nvPr/>
          </p:nvSpPr>
          <p:spPr bwMode="auto">
            <a:xfrm flipH="1">
              <a:off x="3110" y="3586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502" name="Text Box 46"/>
            <p:cNvSpPr txBox="1">
              <a:spLocks noChangeArrowheads="1"/>
            </p:cNvSpPr>
            <p:nvPr/>
          </p:nvSpPr>
          <p:spPr bwMode="auto">
            <a:xfrm>
              <a:off x="2630" y="3643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1-u</a:t>
              </a:r>
            </a:p>
          </p:txBody>
        </p:sp>
        <p:sp>
          <p:nvSpPr>
            <p:cNvPr id="1171503" name="Text Box 47"/>
            <p:cNvSpPr txBox="1">
              <a:spLocks noChangeArrowheads="1"/>
            </p:cNvSpPr>
            <p:nvPr/>
          </p:nvSpPr>
          <p:spPr bwMode="auto">
            <a:xfrm>
              <a:off x="3206" y="3634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</a:t>
              </a:r>
            </a:p>
          </p:txBody>
        </p:sp>
        <p:sp>
          <p:nvSpPr>
            <p:cNvPr id="1171504" name="Text Box 48"/>
            <p:cNvSpPr txBox="1">
              <a:spLocks noChangeArrowheads="1"/>
            </p:cNvSpPr>
            <p:nvPr/>
          </p:nvSpPr>
          <p:spPr bwMode="auto">
            <a:xfrm>
              <a:off x="2869" y="3880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uuu</a:t>
              </a:r>
            </a:p>
          </p:txBody>
        </p:sp>
      </p:grpSp>
      <p:sp>
        <p:nvSpPr>
          <p:cNvPr id="1171507" name="Line 51"/>
          <p:cNvSpPr>
            <a:spLocks noChangeShapeType="1"/>
          </p:cNvSpPr>
          <p:nvPr/>
        </p:nvSpPr>
        <p:spPr bwMode="auto">
          <a:xfrm>
            <a:off x="2541588" y="3859213"/>
            <a:ext cx="2039937" cy="285750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1508" name="Text Box 52"/>
          <p:cNvSpPr txBox="1">
            <a:spLocks noChangeArrowheads="1"/>
          </p:cNvSpPr>
          <p:nvPr/>
        </p:nvSpPr>
        <p:spPr bwMode="auto">
          <a:xfrm>
            <a:off x="538163" y="4808538"/>
            <a:ext cx="2874962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Left part of Bezier curve</a:t>
            </a:r>
          </a:p>
          <a:p>
            <a:pPr algn="l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(000, 00u, 0uu, uuu)</a:t>
            </a:r>
          </a:p>
          <a:p>
            <a:pPr algn="l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Always left edge of </a:t>
            </a:r>
          </a:p>
          <a:p>
            <a:pPr algn="l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deCasteljau pyramid</a:t>
            </a:r>
          </a:p>
        </p:txBody>
      </p:sp>
      <p:sp>
        <p:nvSpPr>
          <p:cNvPr id="1171509" name="Text Box 53"/>
          <p:cNvSpPr txBox="1">
            <a:spLocks noChangeArrowheads="1"/>
          </p:cNvSpPr>
          <p:nvPr/>
        </p:nvSpPr>
        <p:spPr bwMode="auto">
          <a:xfrm>
            <a:off x="6105525" y="4789488"/>
            <a:ext cx="3046413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Right part of Bezier curve</a:t>
            </a:r>
          </a:p>
          <a:p>
            <a:pPr algn="r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(uuu, 1uu, 11u, 111)</a:t>
            </a:r>
          </a:p>
          <a:p>
            <a:pPr algn="r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Always right edge of </a:t>
            </a:r>
          </a:p>
          <a:p>
            <a:pPr algn="r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deCasteljau pyramid</a:t>
            </a:r>
          </a:p>
        </p:txBody>
      </p:sp>
      <p:sp>
        <p:nvSpPr>
          <p:cNvPr id="1171510" name="Line 54"/>
          <p:cNvSpPr>
            <a:spLocks noChangeShapeType="1"/>
          </p:cNvSpPr>
          <p:nvPr/>
        </p:nvSpPr>
        <p:spPr bwMode="auto">
          <a:xfrm flipH="1">
            <a:off x="5178425" y="3868738"/>
            <a:ext cx="1609725" cy="2857500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1511" name="AutoShape 55"/>
          <p:cNvSpPr>
            <a:spLocks noChangeArrowheads="1"/>
          </p:cNvSpPr>
          <p:nvPr/>
        </p:nvSpPr>
        <p:spPr bwMode="auto">
          <a:xfrm rot="10800000">
            <a:off x="3771900" y="3556000"/>
            <a:ext cx="1900238" cy="1643063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1512" name="Text Box 56"/>
          <p:cNvSpPr txBox="1">
            <a:spLocks noChangeArrowheads="1"/>
          </p:cNvSpPr>
          <p:nvPr/>
        </p:nvSpPr>
        <p:spPr bwMode="auto">
          <a:xfrm>
            <a:off x="5222875" y="2887663"/>
            <a:ext cx="39528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These (interior) points don</a:t>
            </a:r>
            <a:r>
              <a:rPr lang="ja-JP" altLang="en-US" sz="2000" b="0">
                <a:solidFill>
                  <a:srgbClr val="FFFFFF"/>
                </a:solidFill>
                <a:latin typeface="Arial"/>
                <a:cs typeface="Arial"/>
              </a:rPr>
              <a:t>’</a:t>
            </a:r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t </a:t>
            </a:r>
          </a:p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appear in subdivided curves at all</a:t>
            </a:r>
          </a:p>
        </p:txBody>
      </p:sp>
    </p:spTree>
    <p:extLst>
      <p:ext uri="{BB962C8B-B14F-4D97-AF65-F5344CB8AC3E}">
        <p14:creationId xmlns:p14="http://schemas.microsoft.com/office/powerpoint/2010/main" val="5371635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1511" grpId="0" animBg="1"/>
      <p:bldP spid="11715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2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for HW </a:t>
            </a:r>
            <a:r>
              <a:rPr lang="en-US" dirty="0" smtClean="0"/>
              <a:t>3 (with demo)</a:t>
            </a:r>
            <a:endParaRPr lang="en-US" dirty="0"/>
          </a:p>
        </p:txBody>
      </p:sp>
      <p:sp>
        <p:nvSpPr>
          <p:cNvPr id="1172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202613" cy="5168900"/>
          </a:xfrm>
        </p:spPr>
        <p:txBody>
          <a:bodyPr/>
          <a:lstStyle/>
          <a:p>
            <a:endParaRPr lang="en-US" sz="2400" dirty="0"/>
          </a:p>
          <a:p>
            <a:r>
              <a:rPr lang="en-US" sz="2400" dirty="0"/>
              <a:t>Bezier2 (Bezier discussed last time)</a:t>
            </a:r>
          </a:p>
          <a:p>
            <a:r>
              <a:rPr lang="en-US" sz="2400" dirty="0"/>
              <a:t>Given arbitrary degree Bezier curve, recursively subdivide for some levels, then draw control </a:t>
            </a:r>
            <a:r>
              <a:rPr lang="en-US" sz="2400" dirty="0" smtClean="0"/>
              <a:t>polygon</a:t>
            </a:r>
            <a:endParaRPr lang="en-US" sz="2400" dirty="0"/>
          </a:p>
          <a:p>
            <a:r>
              <a:rPr lang="en-US" sz="2400" dirty="0"/>
              <a:t>Generate </a:t>
            </a:r>
            <a:r>
              <a:rPr lang="en-US" sz="2400" dirty="0" err="1"/>
              <a:t>deCasteljau</a:t>
            </a:r>
            <a:r>
              <a:rPr lang="en-US" sz="2400" dirty="0"/>
              <a:t> diagram; recursively call a routine with left edge and right edge of this diagram</a:t>
            </a:r>
          </a:p>
          <a:p>
            <a:r>
              <a:rPr lang="en-US" sz="2400" dirty="0"/>
              <a:t>You are given some code structure; you essentially just need to compute appropriate control points for left, right </a:t>
            </a:r>
          </a:p>
        </p:txBody>
      </p:sp>
    </p:spTree>
    <p:extLst>
      <p:ext uri="{BB962C8B-B14F-4D97-AF65-F5344CB8AC3E}">
        <p14:creationId xmlns:p14="http://schemas.microsoft.com/office/powerpoint/2010/main" val="1705421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DeCasteljau: Recursive Subdivision</a:t>
            </a:r>
          </a:p>
        </p:txBody>
      </p:sp>
      <p:sp>
        <p:nvSpPr>
          <p:cNvPr id="1185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36750"/>
            <a:ext cx="8229600" cy="5029200"/>
          </a:xfrm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DeCasteljau (from last lecture) for midpoint</a:t>
            </a:r>
          </a:p>
          <a:p>
            <a:r>
              <a:rPr lang="en-US"/>
              <a:t>Followed by recursive calls using left, right parts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pic>
        <p:nvPicPr>
          <p:cNvPr id="1185806" name="Picture 14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63" y="1639888"/>
            <a:ext cx="7962900" cy="328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046197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3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 of Unit</a:t>
            </a:r>
          </a:p>
        </p:txBody>
      </p:sp>
      <p:sp>
        <p:nvSpPr>
          <p:cNvPr id="1173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850313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Bezier curves (last time)</a:t>
            </a:r>
          </a:p>
          <a:p>
            <a:pPr>
              <a:lnSpc>
                <a:spcPct val="90000"/>
              </a:lnSpc>
            </a:pPr>
            <a:r>
              <a:rPr lang="en-US"/>
              <a:t>deCasteljau algorithm, explicit, matrix (last time)</a:t>
            </a:r>
          </a:p>
          <a:p>
            <a:pPr>
              <a:lnSpc>
                <a:spcPct val="90000"/>
              </a:lnSpc>
            </a:pPr>
            <a:r>
              <a:rPr lang="en-US"/>
              <a:t>Polar form labeling (blossoms)</a:t>
            </a:r>
          </a:p>
          <a:p>
            <a:pPr>
              <a:lnSpc>
                <a:spcPct val="90000"/>
              </a:lnSpc>
            </a:pPr>
            <a:r>
              <a:rPr lang="en-US" i="1"/>
              <a:t>B-spline curves</a:t>
            </a:r>
          </a:p>
          <a:p>
            <a:pPr>
              <a:lnSpc>
                <a:spcPct val="90000"/>
              </a:lnSpc>
            </a:pPr>
            <a:endParaRPr lang="en-US" i="1"/>
          </a:p>
          <a:p>
            <a:pPr>
              <a:lnSpc>
                <a:spcPct val="90000"/>
              </a:lnSpc>
            </a:pPr>
            <a:r>
              <a:rPr lang="en-US"/>
              <a:t>Not well covered in textbooks (especially as taught here).  Main reference will be lecture notes.  If you do want a printed ref, handouts from CAGD, Seidel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8825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Bezier: Disadvantages</a:t>
            </a:r>
          </a:p>
        </p:txBody>
      </p:sp>
      <p:sp>
        <p:nvSpPr>
          <p:cNvPr id="1174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5" y="1527175"/>
            <a:ext cx="9318625" cy="5029200"/>
          </a:xfrm>
        </p:spPr>
        <p:txBody>
          <a:bodyPr/>
          <a:lstStyle/>
          <a:p>
            <a:r>
              <a:rPr lang="en-US" dirty="0"/>
              <a:t>Single piece, no local control (move a control point, whole curve changes) </a:t>
            </a:r>
            <a:r>
              <a:rPr lang="en-US" dirty="0" smtClean="0"/>
              <a:t>[Demo of HW 3]</a:t>
            </a:r>
          </a:p>
          <a:p>
            <a:r>
              <a:rPr lang="en-US" dirty="0" smtClean="0"/>
              <a:t>Complex </a:t>
            </a:r>
            <a:r>
              <a:rPr lang="en-US" dirty="0"/>
              <a:t>shapes: can be very high degree, difficult</a:t>
            </a:r>
          </a:p>
          <a:p>
            <a:r>
              <a:rPr lang="en-US" dirty="0"/>
              <a:t>In practice, combine many Bezier curve segments</a:t>
            </a:r>
          </a:p>
          <a:p>
            <a:pPr lvl="1"/>
            <a:r>
              <a:rPr lang="en-US" dirty="0"/>
              <a:t>But only position continuous at join since Bezier curves interpolate end-points (which match at segment boundaries)</a:t>
            </a:r>
          </a:p>
          <a:p>
            <a:pPr lvl="1"/>
            <a:r>
              <a:rPr lang="en-US" dirty="0"/>
              <a:t>Unpleasant derivative (slope) discontinuities at end-points</a:t>
            </a:r>
          </a:p>
          <a:p>
            <a:pPr lvl="1"/>
            <a:r>
              <a:rPr lang="en-US" dirty="0"/>
              <a:t>Can you see why this is an issue?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23316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5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B-Splines</a:t>
            </a:r>
          </a:p>
        </p:txBody>
      </p:sp>
      <p:sp>
        <p:nvSpPr>
          <p:cNvPr id="1175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70000"/>
            <a:ext cx="8567738" cy="5029200"/>
          </a:xfrm>
        </p:spPr>
        <p:txBody>
          <a:bodyPr/>
          <a:lstStyle/>
          <a:p>
            <a:r>
              <a:rPr lang="en-US"/>
              <a:t>Cubic B-splines have C</a:t>
            </a:r>
            <a:r>
              <a:rPr lang="en-US" baseline="30000"/>
              <a:t>2</a:t>
            </a:r>
            <a:r>
              <a:rPr lang="en-US"/>
              <a:t> continuity, local control</a:t>
            </a:r>
          </a:p>
          <a:p>
            <a:r>
              <a:rPr lang="en-US"/>
              <a:t>4 segments / control point, 4 control points/segment</a:t>
            </a:r>
          </a:p>
          <a:p>
            <a:r>
              <a:rPr lang="en-US"/>
              <a:t>Knots where two segments join: Knotvector</a:t>
            </a:r>
          </a:p>
          <a:p>
            <a:r>
              <a:rPr lang="en-US"/>
              <a:t>Knotvector uniform/non-uniform (we only consider uniform cubic B-splines, not general NURBS)</a:t>
            </a:r>
          </a:p>
          <a:p>
            <a:endParaRPr lang="en-US"/>
          </a:p>
        </p:txBody>
      </p:sp>
      <p:grpSp>
        <p:nvGrpSpPr>
          <p:cNvPr id="1175556" name="Group 4"/>
          <p:cNvGrpSpPr>
            <a:grpSpLocks/>
          </p:cNvGrpSpPr>
          <p:nvPr/>
        </p:nvGrpSpPr>
        <p:grpSpPr bwMode="auto">
          <a:xfrm>
            <a:off x="514350" y="4594225"/>
            <a:ext cx="5243513" cy="1981200"/>
            <a:chOff x="720" y="2976"/>
            <a:chExt cx="3303" cy="1248"/>
          </a:xfrm>
        </p:grpSpPr>
        <p:sp>
          <p:nvSpPr>
            <p:cNvPr id="1175557" name="Line 5"/>
            <p:cNvSpPr>
              <a:spLocks noChangeShapeType="1"/>
            </p:cNvSpPr>
            <p:nvPr/>
          </p:nvSpPr>
          <p:spPr bwMode="auto">
            <a:xfrm flipV="1">
              <a:off x="720" y="2976"/>
              <a:ext cx="67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58" name="Line 6"/>
            <p:cNvSpPr>
              <a:spLocks noChangeShapeType="1"/>
            </p:cNvSpPr>
            <p:nvPr/>
          </p:nvSpPr>
          <p:spPr bwMode="auto">
            <a:xfrm>
              <a:off x="1392" y="2976"/>
              <a:ext cx="9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59" name="Line 7"/>
            <p:cNvSpPr>
              <a:spLocks noChangeShapeType="1"/>
            </p:cNvSpPr>
            <p:nvPr/>
          </p:nvSpPr>
          <p:spPr bwMode="auto">
            <a:xfrm>
              <a:off x="2352" y="2976"/>
              <a:ext cx="432" cy="6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60" name="Line 8"/>
            <p:cNvSpPr>
              <a:spLocks noChangeShapeType="1"/>
            </p:cNvSpPr>
            <p:nvPr/>
          </p:nvSpPr>
          <p:spPr bwMode="auto">
            <a:xfrm flipH="1">
              <a:off x="2208" y="3648"/>
              <a:ext cx="576" cy="5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61" name="Freeform 9"/>
            <p:cNvSpPr>
              <a:spLocks/>
            </p:cNvSpPr>
            <p:nvPr/>
          </p:nvSpPr>
          <p:spPr bwMode="auto">
            <a:xfrm>
              <a:off x="1392" y="3040"/>
              <a:ext cx="1024" cy="800"/>
            </a:xfrm>
            <a:custGeom>
              <a:avLst/>
              <a:gdLst>
                <a:gd name="T0" fmla="*/ 0 w 1024"/>
                <a:gd name="T1" fmla="*/ 272 h 800"/>
                <a:gd name="T2" fmla="*/ 336 w 1024"/>
                <a:gd name="T3" fmla="*/ 32 h 800"/>
                <a:gd name="T4" fmla="*/ 816 w 1024"/>
                <a:gd name="T5" fmla="*/ 80 h 800"/>
                <a:gd name="T6" fmla="*/ 1008 w 1024"/>
                <a:gd name="T7" fmla="*/ 320 h 800"/>
                <a:gd name="T8" fmla="*/ 912 w 1024"/>
                <a:gd name="T9" fmla="*/ 656 h 800"/>
                <a:gd name="T10" fmla="*/ 720 w 1024"/>
                <a:gd name="T11" fmla="*/ 800 h 8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24" h="800">
                  <a:moveTo>
                    <a:pt x="0" y="272"/>
                  </a:moveTo>
                  <a:cubicBezTo>
                    <a:pt x="100" y="168"/>
                    <a:pt x="200" y="64"/>
                    <a:pt x="336" y="32"/>
                  </a:cubicBezTo>
                  <a:cubicBezTo>
                    <a:pt x="472" y="0"/>
                    <a:pt x="704" y="32"/>
                    <a:pt x="816" y="80"/>
                  </a:cubicBezTo>
                  <a:cubicBezTo>
                    <a:pt x="928" y="128"/>
                    <a:pt x="992" y="224"/>
                    <a:pt x="1008" y="320"/>
                  </a:cubicBezTo>
                  <a:cubicBezTo>
                    <a:pt x="1024" y="416"/>
                    <a:pt x="960" y="576"/>
                    <a:pt x="912" y="656"/>
                  </a:cubicBezTo>
                  <a:cubicBezTo>
                    <a:pt x="864" y="736"/>
                    <a:pt x="792" y="768"/>
                    <a:pt x="720" y="800"/>
                  </a:cubicBezTo>
                </a:path>
              </a:pathLst>
            </a:custGeom>
            <a:noFill/>
            <a:ln w="254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62" name="Oval 10"/>
            <p:cNvSpPr>
              <a:spLocks noChangeArrowheads="1"/>
            </p:cNvSpPr>
            <p:nvPr/>
          </p:nvSpPr>
          <p:spPr bwMode="auto">
            <a:xfrm>
              <a:off x="2352" y="33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63" name="Text Box 11"/>
            <p:cNvSpPr txBox="1">
              <a:spLocks noChangeArrowheads="1"/>
            </p:cNvSpPr>
            <p:nvPr/>
          </p:nvSpPr>
          <p:spPr bwMode="auto">
            <a:xfrm>
              <a:off x="2726" y="3239"/>
              <a:ext cx="129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  <a:cs typeface="Arial"/>
                </a:rPr>
                <a:t>Knot: C</a:t>
              </a:r>
              <a:r>
                <a:rPr lang="en-US" sz="1800" b="0" baseline="30000">
                  <a:solidFill>
                    <a:srgbClr val="FFFFFF"/>
                  </a:solidFill>
                  <a:latin typeface="Arial" charset="0"/>
                  <a:cs typeface="Arial"/>
                </a:rPr>
                <a:t>2</a:t>
              </a:r>
              <a:r>
                <a:rPr lang="en-US" sz="1800" b="0">
                  <a:solidFill>
                    <a:srgbClr val="FFFFFF"/>
                  </a:solidFill>
                  <a:latin typeface="Arial" charset="0"/>
                  <a:cs typeface="Arial"/>
                </a:rPr>
                <a:t> continuity</a:t>
              </a:r>
            </a:p>
          </p:txBody>
        </p:sp>
        <p:sp>
          <p:nvSpPr>
            <p:cNvPr id="1175564" name="Line 12"/>
            <p:cNvSpPr>
              <a:spLocks noChangeShapeType="1"/>
            </p:cNvSpPr>
            <p:nvPr/>
          </p:nvSpPr>
          <p:spPr bwMode="auto">
            <a:xfrm flipH="1">
              <a:off x="2448" y="3360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65" name="Text Box 13"/>
            <p:cNvSpPr txBox="1">
              <a:spLocks noChangeArrowheads="1"/>
            </p:cNvSpPr>
            <p:nvPr/>
          </p:nvSpPr>
          <p:spPr bwMode="auto">
            <a:xfrm>
              <a:off x="2720" y="3848"/>
              <a:ext cx="10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  <a:cs typeface="Arial"/>
                </a:rPr>
                <a:t>deBoor points</a:t>
              </a:r>
            </a:p>
          </p:txBody>
        </p:sp>
        <p:sp>
          <p:nvSpPr>
            <p:cNvPr id="1175566" name="Line 14"/>
            <p:cNvSpPr>
              <a:spLocks noChangeShapeType="1"/>
            </p:cNvSpPr>
            <p:nvPr/>
          </p:nvSpPr>
          <p:spPr bwMode="auto">
            <a:xfrm flipH="1" flipV="1">
              <a:off x="2784" y="3648"/>
              <a:ext cx="24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67" name="Line 15"/>
            <p:cNvSpPr>
              <a:spLocks noChangeShapeType="1"/>
            </p:cNvSpPr>
            <p:nvPr/>
          </p:nvSpPr>
          <p:spPr bwMode="auto">
            <a:xfrm flipH="1">
              <a:off x="2256" y="4080"/>
              <a:ext cx="72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</p:grpSp>
      <p:sp>
        <p:nvSpPr>
          <p:cNvPr id="1175568" name="Rectangle 16"/>
          <p:cNvSpPr>
            <a:spLocks noChangeArrowheads="1"/>
          </p:cNvSpPr>
          <p:nvPr/>
        </p:nvSpPr>
        <p:spPr bwMode="auto">
          <a:xfrm>
            <a:off x="6081344" y="4914900"/>
            <a:ext cx="253915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2AABA8"/>
              </a:buClr>
              <a:buFont typeface="Wingdings" charset="0"/>
              <a:buNone/>
            </a:pPr>
            <a:r>
              <a:rPr lang="en-US" sz="2800" b="0" dirty="0" smtClean="0">
                <a:solidFill>
                  <a:srgbClr val="FFFFFF"/>
                </a:solidFill>
                <a:latin typeface="Arial" charset="0"/>
                <a:cs typeface="Arial"/>
              </a:rPr>
              <a:t>Demo of HW 3</a:t>
            </a:r>
            <a:endParaRPr lang="en-US" sz="2800" b="0" dirty="0">
              <a:solidFill>
                <a:srgbClr val="FFFFFF"/>
              </a:solidFill>
              <a:latin typeface="Arial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5043782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6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Polar Forms: Cubic Bspline Curve</a:t>
            </a:r>
          </a:p>
        </p:txBody>
      </p:sp>
      <p:grpSp>
        <p:nvGrpSpPr>
          <p:cNvPr id="1176640" name="Group 64"/>
          <p:cNvGrpSpPr>
            <a:grpSpLocks/>
          </p:cNvGrpSpPr>
          <p:nvPr/>
        </p:nvGrpSpPr>
        <p:grpSpPr bwMode="auto">
          <a:xfrm>
            <a:off x="325438" y="3556000"/>
            <a:ext cx="4545012" cy="3087688"/>
            <a:chOff x="205" y="2240"/>
            <a:chExt cx="2863" cy="1945"/>
          </a:xfrm>
        </p:grpSpPr>
        <p:sp>
          <p:nvSpPr>
            <p:cNvPr id="1176625" name="Line 49"/>
            <p:cNvSpPr>
              <a:spLocks noChangeShapeType="1"/>
            </p:cNvSpPr>
            <p:nvPr/>
          </p:nvSpPr>
          <p:spPr bwMode="auto">
            <a:xfrm flipV="1">
              <a:off x="582" y="2549"/>
              <a:ext cx="725" cy="139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6626" name="Line 50"/>
            <p:cNvSpPr>
              <a:spLocks noChangeShapeType="1"/>
            </p:cNvSpPr>
            <p:nvPr/>
          </p:nvSpPr>
          <p:spPr bwMode="auto">
            <a:xfrm>
              <a:off x="1307" y="2549"/>
              <a:ext cx="108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6627" name="Line 51"/>
            <p:cNvSpPr>
              <a:spLocks noChangeShapeType="1"/>
            </p:cNvSpPr>
            <p:nvPr/>
          </p:nvSpPr>
          <p:spPr bwMode="auto">
            <a:xfrm>
              <a:off x="2394" y="2549"/>
              <a:ext cx="507" cy="131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6628" name="Freeform 52"/>
            <p:cNvSpPr>
              <a:spLocks/>
            </p:cNvSpPr>
            <p:nvPr/>
          </p:nvSpPr>
          <p:spPr bwMode="auto">
            <a:xfrm>
              <a:off x="1307" y="2724"/>
              <a:ext cx="942" cy="262"/>
            </a:xfrm>
            <a:custGeom>
              <a:avLst/>
              <a:gdLst>
                <a:gd name="T0" fmla="*/ 0 w 624"/>
                <a:gd name="T1" fmla="*/ 144 h 144"/>
                <a:gd name="T2" fmla="*/ 288 w 624"/>
                <a:gd name="T3" fmla="*/ 0 h 144"/>
                <a:gd name="T4" fmla="*/ 624 w 624"/>
                <a:gd name="T5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24" h="144">
                  <a:moveTo>
                    <a:pt x="0" y="144"/>
                  </a:moveTo>
                  <a:cubicBezTo>
                    <a:pt x="92" y="72"/>
                    <a:pt x="184" y="0"/>
                    <a:pt x="288" y="0"/>
                  </a:cubicBezTo>
                  <a:cubicBezTo>
                    <a:pt x="392" y="0"/>
                    <a:pt x="508" y="72"/>
                    <a:pt x="624" y="144"/>
                  </a:cubicBezTo>
                </a:path>
              </a:pathLst>
            </a:cu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6629" name="Text Box 53"/>
            <p:cNvSpPr txBox="1">
              <a:spLocks noChangeArrowheads="1"/>
            </p:cNvSpPr>
            <p:nvPr/>
          </p:nvSpPr>
          <p:spPr bwMode="auto">
            <a:xfrm>
              <a:off x="205" y="3897"/>
              <a:ext cx="71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-2 –1 0</a:t>
              </a:r>
            </a:p>
          </p:txBody>
        </p:sp>
        <p:sp>
          <p:nvSpPr>
            <p:cNvPr id="1176630" name="Text Box 54"/>
            <p:cNvSpPr txBox="1">
              <a:spLocks noChangeArrowheads="1"/>
            </p:cNvSpPr>
            <p:nvPr/>
          </p:nvSpPr>
          <p:spPr bwMode="auto">
            <a:xfrm>
              <a:off x="752" y="2240"/>
              <a:ext cx="65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–1 0 1</a:t>
              </a:r>
            </a:p>
          </p:txBody>
        </p:sp>
        <p:sp>
          <p:nvSpPr>
            <p:cNvPr id="1176631" name="Text Box 55"/>
            <p:cNvSpPr txBox="1">
              <a:spLocks noChangeArrowheads="1"/>
            </p:cNvSpPr>
            <p:nvPr/>
          </p:nvSpPr>
          <p:spPr bwMode="auto">
            <a:xfrm>
              <a:off x="2394" y="2287"/>
              <a:ext cx="66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0 1 2</a:t>
              </a:r>
            </a:p>
          </p:txBody>
        </p:sp>
        <p:sp>
          <p:nvSpPr>
            <p:cNvPr id="1176632" name="Text Box 56"/>
            <p:cNvSpPr txBox="1">
              <a:spLocks noChangeArrowheads="1"/>
            </p:cNvSpPr>
            <p:nvPr/>
          </p:nvSpPr>
          <p:spPr bwMode="auto">
            <a:xfrm>
              <a:off x="2525" y="3816"/>
              <a:ext cx="54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1 2 3</a:t>
              </a:r>
            </a:p>
          </p:txBody>
        </p:sp>
      </p:grpSp>
      <p:sp>
        <p:nvSpPr>
          <p:cNvPr id="1176637" name="Rectangle 6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Labeling little different from in Bezier curve</a:t>
            </a:r>
          </a:p>
          <a:p>
            <a:r>
              <a:rPr lang="en-US"/>
              <a:t>No interpolation of end-points like in Bezier</a:t>
            </a:r>
          </a:p>
          <a:p>
            <a:r>
              <a:rPr lang="en-US"/>
              <a:t>Advantage of polar forms: easy to generalize</a:t>
            </a:r>
          </a:p>
        </p:txBody>
      </p:sp>
      <p:sp>
        <p:nvSpPr>
          <p:cNvPr id="1176639" name="Text Box 63"/>
          <p:cNvSpPr txBox="1">
            <a:spLocks noChangeArrowheads="1"/>
          </p:cNvSpPr>
          <p:nvPr/>
        </p:nvSpPr>
        <p:spPr bwMode="auto">
          <a:xfrm>
            <a:off x="4849813" y="4462463"/>
            <a:ext cx="3592512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Uniform knot vector:</a:t>
            </a:r>
          </a:p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-2, -1, 0, 1, 2 ,3</a:t>
            </a:r>
          </a:p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Labels correspond to this</a:t>
            </a:r>
          </a:p>
        </p:txBody>
      </p:sp>
    </p:spTree>
    <p:extLst>
      <p:ext uri="{BB962C8B-B14F-4D97-AF65-F5344CB8AC3E}">
        <p14:creationId xmlns:p14="http://schemas.microsoft.com/office/powerpoint/2010/main" val="317548906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9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deCasteljau: Cubic B-Splines</a:t>
            </a:r>
          </a:p>
        </p:txBody>
      </p:sp>
      <p:sp>
        <p:nvSpPr>
          <p:cNvPr id="1179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504238" cy="5029200"/>
          </a:xfrm>
        </p:spPr>
        <p:txBody>
          <a:bodyPr/>
          <a:lstStyle/>
          <a:p>
            <a:r>
              <a:rPr lang="en-US"/>
              <a:t>Easy to generalize using                                             polar-form labels</a:t>
            </a:r>
          </a:p>
          <a:p>
            <a:r>
              <a:rPr lang="en-US"/>
              <a:t>Impossible remember                                                                                  without</a:t>
            </a:r>
          </a:p>
        </p:txBody>
      </p:sp>
      <p:sp>
        <p:nvSpPr>
          <p:cNvPr id="1179652" name="Line 4"/>
          <p:cNvSpPr>
            <a:spLocks noChangeShapeType="1"/>
          </p:cNvSpPr>
          <p:nvPr/>
        </p:nvSpPr>
        <p:spPr bwMode="auto">
          <a:xfrm flipV="1">
            <a:off x="5272088" y="1800225"/>
            <a:ext cx="725487" cy="1025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53" name="Line 5"/>
          <p:cNvSpPr>
            <a:spLocks noChangeShapeType="1"/>
          </p:cNvSpPr>
          <p:nvPr/>
        </p:nvSpPr>
        <p:spPr bwMode="auto">
          <a:xfrm>
            <a:off x="5997575" y="1800225"/>
            <a:ext cx="10842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54" name="Line 6"/>
          <p:cNvSpPr>
            <a:spLocks noChangeShapeType="1"/>
          </p:cNvSpPr>
          <p:nvPr/>
        </p:nvSpPr>
        <p:spPr bwMode="auto">
          <a:xfrm>
            <a:off x="7081838" y="1800225"/>
            <a:ext cx="508000" cy="962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55" name="Freeform 7"/>
          <p:cNvSpPr>
            <a:spLocks/>
          </p:cNvSpPr>
          <p:nvPr/>
        </p:nvSpPr>
        <p:spPr bwMode="auto">
          <a:xfrm>
            <a:off x="5997575" y="1928813"/>
            <a:ext cx="941388" cy="192087"/>
          </a:xfrm>
          <a:custGeom>
            <a:avLst/>
            <a:gdLst>
              <a:gd name="T0" fmla="*/ 0 w 624"/>
              <a:gd name="T1" fmla="*/ 144 h 144"/>
              <a:gd name="T2" fmla="*/ 288 w 624"/>
              <a:gd name="T3" fmla="*/ 0 h 144"/>
              <a:gd name="T4" fmla="*/ 624 w 624"/>
              <a:gd name="T5" fmla="*/ 144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4" h="144">
                <a:moveTo>
                  <a:pt x="0" y="144"/>
                </a:moveTo>
                <a:cubicBezTo>
                  <a:pt x="92" y="72"/>
                  <a:pt x="184" y="0"/>
                  <a:pt x="288" y="0"/>
                </a:cubicBezTo>
                <a:cubicBezTo>
                  <a:pt x="392" y="0"/>
                  <a:pt x="508" y="72"/>
                  <a:pt x="624" y="144"/>
                </a:cubicBezTo>
              </a:path>
            </a:pathLst>
          </a:cu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56" name="Text Box 8"/>
          <p:cNvSpPr txBox="1">
            <a:spLocks noChangeArrowheads="1"/>
          </p:cNvSpPr>
          <p:nvPr/>
        </p:nvSpPr>
        <p:spPr bwMode="auto">
          <a:xfrm>
            <a:off x="4895850" y="2787650"/>
            <a:ext cx="113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 –1 0</a:t>
            </a:r>
          </a:p>
        </p:txBody>
      </p:sp>
      <p:sp>
        <p:nvSpPr>
          <p:cNvPr id="1179657" name="Text Box 9"/>
          <p:cNvSpPr txBox="1">
            <a:spLocks noChangeArrowheads="1"/>
          </p:cNvSpPr>
          <p:nvPr/>
        </p:nvSpPr>
        <p:spPr bwMode="auto">
          <a:xfrm>
            <a:off x="5010150" y="1503363"/>
            <a:ext cx="1031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–1 0 1</a:t>
            </a:r>
          </a:p>
        </p:txBody>
      </p:sp>
      <p:sp>
        <p:nvSpPr>
          <p:cNvPr id="1179658" name="Text Box 10"/>
          <p:cNvSpPr txBox="1">
            <a:spLocks noChangeArrowheads="1"/>
          </p:cNvSpPr>
          <p:nvPr/>
        </p:nvSpPr>
        <p:spPr bwMode="auto">
          <a:xfrm>
            <a:off x="7145338" y="1560513"/>
            <a:ext cx="1022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0 1 2</a:t>
            </a:r>
          </a:p>
        </p:txBody>
      </p:sp>
      <p:sp>
        <p:nvSpPr>
          <p:cNvPr id="1179659" name="Text Box 11"/>
          <p:cNvSpPr txBox="1">
            <a:spLocks noChangeArrowheads="1"/>
          </p:cNvSpPr>
          <p:nvPr/>
        </p:nvSpPr>
        <p:spPr bwMode="auto">
          <a:xfrm>
            <a:off x="7215188" y="272891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1 2 3</a:t>
            </a:r>
          </a:p>
        </p:txBody>
      </p:sp>
      <p:sp>
        <p:nvSpPr>
          <p:cNvPr id="1179660" name="Text Box 12"/>
          <p:cNvSpPr txBox="1">
            <a:spLocks noChangeArrowheads="1"/>
          </p:cNvSpPr>
          <p:nvPr/>
        </p:nvSpPr>
        <p:spPr bwMode="auto">
          <a:xfrm>
            <a:off x="1100138" y="3678238"/>
            <a:ext cx="1065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-2 -1 0</a:t>
            </a:r>
          </a:p>
        </p:txBody>
      </p:sp>
      <p:sp>
        <p:nvSpPr>
          <p:cNvPr id="1179661" name="Text Box 13"/>
          <p:cNvSpPr txBox="1">
            <a:spLocks noChangeArrowheads="1"/>
          </p:cNvSpPr>
          <p:nvPr/>
        </p:nvSpPr>
        <p:spPr bwMode="auto">
          <a:xfrm>
            <a:off x="3176588" y="3687763"/>
            <a:ext cx="96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-1 0 1</a:t>
            </a:r>
          </a:p>
        </p:txBody>
      </p:sp>
      <p:sp>
        <p:nvSpPr>
          <p:cNvPr id="1179662" name="Text Box 14"/>
          <p:cNvSpPr txBox="1">
            <a:spLocks noChangeArrowheads="1"/>
          </p:cNvSpPr>
          <p:nvPr/>
        </p:nvSpPr>
        <p:spPr bwMode="auto">
          <a:xfrm>
            <a:off x="5199063" y="368300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0 1 2</a:t>
            </a:r>
          </a:p>
        </p:txBody>
      </p:sp>
      <p:sp>
        <p:nvSpPr>
          <p:cNvPr id="1179663" name="Text Box 15"/>
          <p:cNvSpPr txBox="1">
            <a:spLocks noChangeArrowheads="1"/>
          </p:cNvSpPr>
          <p:nvPr/>
        </p:nvSpPr>
        <p:spPr bwMode="auto">
          <a:xfrm>
            <a:off x="7500938" y="36750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1 2 3</a:t>
            </a:r>
          </a:p>
        </p:txBody>
      </p:sp>
      <p:sp>
        <p:nvSpPr>
          <p:cNvPr id="1179664" name="Line 16"/>
          <p:cNvSpPr>
            <a:spLocks noChangeShapeType="1"/>
          </p:cNvSpPr>
          <p:nvPr/>
        </p:nvSpPr>
        <p:spPr bwMode="auto">
          <a:xfrm>
            <a:off x="1782763" y="4127500"/>
            <a:ext cx="898525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65" name="Line 17"/>
          <p:cNvSpPr>
            <a:spLocks noChangeShapeType="1"/>
          </p:cNvSpPr>
          <p:nvPr/>
        </p:nvSpPr>
        <p:spPr bwMode="auto">
          <a:xfrm flipH="1">
            <a:off x="2851150" y="4173538"/>
            <a:ext cx="1008063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66" name="Line 18"/>
          <p:cNvSpPr>
            <a:spLocks noChangeShapeType="1"/>
          </p:cNvSpPr>
          <p:nvPr/>
        </p:nvSpPr>
        <p:spPr bwMode="auto">
          <a:xfrm>
            <a:off x="3921125" y="4173538"/>
            <a:ext cx="976313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67" name="Line 19"/>
          <p:cNvSpPr>
            <a:spLocks noChangeShapeType="1"/>
          </p:cNvSpPr>
          <p:nvPr/>
        </p:nvSpPr>
        <p:spPr bwMode="auto">
          <a:xfrm flipH="1">
            <a:off x="5005388" y="4141788"/>
            <a:ext cx="868362" cy="698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68" name="Line 20"/>
          <p:cNvSpPr>
            <a:spLocks noChangeShapeType="1"/>
          </p:cNvSpPr>
          <p:nvPr/>
        </p:nvSpPr>
        <p:spPr bwMode="auto">
          <a:xfrm>
            <a:off x="5935663" y="4111625"/>
            <a:ext cx="992187" cy="696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69" name="Line 21"/>
          <p:cNvSpPr>
            <a:spLocks noChangeShapeType="1"/>
          </p:cNvSpPr>
          <p:nvPr/>
        </p:nvSpPr>
        <p:spPr bwMode="auto">
          <a:xfrm flipH="1">
            <a:off x="7097713" y="4079875"/>
            <a:ext cx="806450" cy="744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70" name="Text Box 22"/>
          <p:cNvSpPr txBox="1">
            <a:spLocks noChangeArrowheads="1"/>
          </p:cNvSpPr>
          <p:nvPr/>
        </p:nvSpPr>
        <p:spPr bwMode="auto">
          <a:xfrm>
            <a:off x="2239963" y="4910138"/>
            <a:ext cx="96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-1 0 u</a:t>
            </a:r>
          </a:p>
        </p:txBody>
      </p:sp>
      <p:sp>
        <p:nvSpPr>
          <p:cNvPr id="1179671" name="Text Box 23"/>
          <p:cNvSpPr txBox="1">
            <a:spLocks noChangeArrowheads="1"/>
          </p:cNvSpPr>
          <p:nvPr/>
        </p:nvSpPr>
        <p:spPr bwMode="auto">
          <a:xfrm>
            <a:off x="4459288" y="49196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u</a:t>
            </a:r>
          </a:p>
        </p:txBody>
      </p:sp>
      <p:sp>
        <p:nvSpPr>
          <p:cNvPr id="1179672" name="Text Box 24"/>
          <p:cNvSpPr txBox="1">
            <a:spLocks noChangeArrowheads="1"/>
          </p:cNvSpPr>
          <p:nvPr/>
        </p:nvSpPr>
        <p:spPr bwMode="auto">
          <a:xfrm>
            <a:off x="6532563" y="49450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u</a:t>
            </a:r>
          </a:p>
        </p:txBody>
      </p:sp>
      <p:sp>
        <p:nvSpPr>
          <p:cNvPr id="1179673" name="Text Box 25"/>
          <p:cNvSpPr txBox="1">
            <a:spLocks noChangeArrowheads="1"/>
          </p:cNvSpPr>
          <p:nvPr/>
        </p:nvSpPr>
        <p:spPr bwMode="auto">
          <a:xfrm>
            <a:off x="5532438" y="4213225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9674" name="Text Box 26"/>
          <p:cNvSpPr txBox="1">
            <a:spLocks noChangeArrowheads="1"/>
          </p:cNvSpPr>
          <p:nvPr/>
        </p:nvSpPr>
        <p:spPr bwMode="auto">
          <a:xfrm>
            <a:off x="6129338" y="422275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9675" name="Text Box 27"/>
          <p:cNvSpPr txBox="1">
            <a:spLocks noChangeArrowheads="1"/>
          </p:cNvSpPr>
          <p:nvPr/>
        </p:nvSpPr>
        <p:spPr bwMode="auto">
          <a:xfrm>
            <a:off x="7551738" y="421640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9679" name="Text Box 31"/>
          <p:cNvSpPr txBox="1">
            <a:spLocks noChangeArrowheads="1"/>
          </p:cNvSpPr>
          <p:nvPr/>
        </p:nvSpPr>
        <p:spPr bwMode="auto">
          <a:xfrm>
            <a:off x="4605338" y="4238625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9680" name="Text Box 32"/>
          <p:cNvSpPr txBox="1">
            <a:spLocks noChangeArrowheads="1"/>
          </p:cNvSpPr>
          <p:nvPr/>
        </p:nvSpPr>
        <p:spPr bwMode="auto">
          <a:xfrm>
            <a:off x="3065463" y="422275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9681" name="Text Box 33"/>
          <p:cNvSpPr txBox="1">
            <a:spLocks noChangeArrowheads="1"/>
          </p:cNvSpPr>
          <p:nvPr/>
        </p:nvSpPr>
        <p:spPr bwMode="auto">
          <a:xfrm>
            <a:off x="1804988" y="421640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6171455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 of Unit</a:t>
            </a:r>
          </a:p>
        </p:txBody>
      </p:sp>
      <p:sp>
        <p:nvSpPr>
          <p:cNvPr id="1118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Bezier curves (last time)</a:t>
            </a:r>
          </a:p>
          <a:p>
            <a:pPr>
              <a:lnSpc>
                <a:spcPct val="90000"/>
              </a:lnSpc>
            </a:pPr>
            <a:r>
              <a:rPr lang="en-US"/>
              <a:t>deCasteljau algorithm, explicit, matrix (last time)</a:t>
            </a:r>
          </a:p>
          <a:p>
            <a:pPr>
              <a:lnSpc>
                <a:spcPct val="90000"/>
              </a:lnSpc>
            </a:pPr>
            <a:r>
              <a:rPr lang="en-US" i="1"/>
              <a:t>Polar form labeling</a:t>
            </a:r>
            <a:r>
              <a:rPr lang="en-US"/>
              <a:t> </a:t>
            </a:r>
            <a:r>
              <a:rPr lang="en-US" i="1"/>
              <a:t>(blossoms)</a:t>
            </a:r>
          </a:p>
          <a:p>
            <a:pPr>
              <a:lnSpc>
                <a:spcPct val="90000"/>
              </a:lnSpc>
            </a:pPr>
            <a:r>
              <a:rPr lang="en-US"/>
              <a:t>B-spline curves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Not well covered in textbooks (especially as taught here).  Main reference will be lecture notes.  If you do want a printed ref, handouts from CAGD, Seidel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87790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deCasteljau: Cubic B-Splines</a:t>
            </a:r>
          </a:p>
        </p:txBody>
      </p:sp>
      <p:sp>
        <p:nvSpPr>
          <p:cNvPr id="1178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Easy to generalize using                                             polar-form labels</a:t>
            </a:r>
          </a:p>
          <a:p>
            <a:r>
              <a:rPr lang="en-US"/>
              <a:t>Impossible remember                                                                                  without</a:t>
            </a:r>
          </a:p>
        </p:txBody>
      </p:sp>
      <p:sp>
        <p:nvSpPr>
          <p:cNvPr id="1178628" name="Line 4"/>
          <p:cNvSpPr>
            <a:spLocks noChangeShapeType="1"/>
          </p:cNvSpPr>
          <p:nvPr/>
        </p:nvSpPr>
        <p:spPr bwMode="auto">
          <a:xfrm flipV="1">
            <a:off x="5272088" y="1800225"/>
            <a:ext cx="725487" cy="1025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29" name="Line 5"/>
          <p:cNvSpPr>
            <a:spLocks noChangeShapeType="1"/>
          </p:cNvSpPr>
          <p:nvPr/>
        </p:nvSpPr>
        <p:spPr bwMode="auto">
          <a:xfrm>
            <a:off x="5997575" y="1800225"/>
            <a:ext cx="10842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30" name="Line 6"/>
          <p:cNvSpPr>
            <a:spLocks noChangeShapeType="1"/>
          </p:cNvSpPr>
          <p:nvPr/>
        </p:nvSpPr>
        <p:spPr bwMode="auto">
          <a:xfrm>
            <a:off x="7081838" y="1800225"/>
            <a:ext cx="508000" cy="962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31" name="Freeform 7"/>
          <p:cNvSpPr>
            <a:spLocks/>
          </p:cNvSpPr>
          <p:nvPr/>
        </p:nvSpPr>
        <p:spPr bwMode="auto">
          <a:xfrm>
            <a:off x="5997575" y="1928813"/>
            <a:ext cx="941388" cy="192087"/>
          </a:xfrm>
          <a:custGeom>
            <a:avLst/>
            <a:gdLst>
              <a:gd name="T0" fmla="*/ 0 w 624"/>
              <a:gd name="T1" fmla="*/ 144 h 144"/>
              <a:gd name="T2" fmla="*/ 288 w 624"/>
              <a:gd name="T3" fmla="*/ 0 h 144"/>
              <a:gd name="T4" fmla="*/ 624 w 624"/>
              <a:gd name="T5" fmla="*/ 144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4" h="144">
                <a:moveTo>
                  <a:pt x="0" y="144"/>
                </a:moveTo>
                <a:cubicBezTo>
                  <a:pt x="92" y="72"/>
                  <a:pt x="184" y="0"/>
                  <a:pt x="288" y="0"/>
                </a:cubicBezTo>
                <a:cubicBezTo>
                  <a:pt x="392" y="0"/>
                  <a:pt x="508" y="72"/>
                  <a:pt x="624" y="144"/>
                </a:cubicBezTo>
              </a:path>
            </a:pathLst>
          </a:cu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32" name="Text Box 8"/>
          <p:cNvSpPr txBox="1">
            <a:spLocks noChangeArrowheads="1"/>
          </p:cNvSpPr>
          <p:nvPr/>
        </p:nvSpPr>
        <p:spPr bwMode="auto">
          <a:xfrm>
            <a:off x="4895850" y="2787650"/>
            <a:ext cx="113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 –1 0</a:t>
            </a:r>
          </a:p>
        </p:txBody>
      </p:sp>
      <p:sp>
        <p:nvSpPr>
          <p:cNvPr id="1178633" name="Text Box 9"/>
          <p:cNvSpPr txBox="1">
            <a:spLocks noChangeArrowheads="1"/>
          </p:cNvSpPr>
          <p:nvPr/>
        </p:nvSpPr>
        <p:spPr bwMode="auto">
          <a:xfrm>
            <a:off x="5060950" y="1541463"/>
            <a:ext cx="1031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–1 0 1</a:t>
            </a:r>
          </a:p>
        </p:txBody>
      </p:sp>
      <p:sp>
        <p:nvSpPr>
          <p:cNvPr id="1178634" name="Text Box 10"/>
          <p:cNvSpPr txBox="1">
            <a:spLocks noChangeArrowheads="1"/>
          </p:cNvSpPr>
          <p:nvPr/>
        </p:nvSpPr>
        <p:spPr bwMode="auto">
          <a:xfrm>
            <a:off x="7145338" y="1560513"/>
            <a:ext cx="1022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0 1 2</a:t>
            </a:r>
          </a:p>
        </p:txBody>
      </p:sp>
      <p:sp>
        <p:nvSpPr>
          <p:cNvPr id="1178635" name="Text Box 11"/>
          <p:cNvSpPr txBox="1">
            <a:spLocks noChangeArrowheads="1"/>
          </p:cNvSpPr>
          <p:nvPr/>
        </p:nvSpPr>
        <p:spPr bwMode="auto">
          <a:xfrm>
            <a:off x="7215188" y="272891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1 2 3</a:t>
            </a:r>
          </a:p>
        </p:txBody>
      </p:sp>
      <p:sp>
        <p:nvSpPr>
          <p:cNvPr id="1178636" name="Text Box 12"/>
          <p:cNvSpPr txBox="1">
            <a:spLocks noChangeArrowheads="1"/>
          </p:cNvSpPr>
          <p:nvPr/>
        </p:nvSpPr>
        <p:spPr bwMode="auto">
          <a:xfrm>
            <a:off x="1100138" y="3678238"/>
            <a:ext cx="1065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-2 -1 0</a:t>
            </a:r>
          </a:p>
        </p:txBody>
      </p:sp>
      <p:sp>
        <p:nvSpPr>
          <p:cNvPr id="1178637" name="Text Box 13"/>
          <p:cNvSpPr txBox="1">
            <a:spLocks noChangeArrowheads="1"/>
          </p:cNvSpPr>
          <p:nvPr/>
        </p:nvSpPr>
        <p:spPr bwMode="auto">
          <a:xfrm>
            <a:off x="3176588" y="3687763"/>
            <a:ext cx="96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-1 0 1</a:t>
            </a:r>
          </a:p>
        </p:txBody>
      </p:sp>
      <p:sp>
        <p:nvSpPr>
          <p:cNvPr id="1178638" name="Text Box 14"/>
          <p:cNvSpPr txBox="1">
            <a:spLocks noChangeArrowheads="1"/>
          </p:cNvSpPr>
          <p:nvPr/>
        </p:nvSpPr>
        <p:spPr bwMode="auto">
          <a:xfrm>
            <a:off x="5199063" y="368300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0 1 2</a:t>
            </a:r>
          </a:p>
        </p:txBody>
      </p:sp>
      <p:sp>
        <p:nvSpPr>
          <p:cNvPr id="1178639" name="Text Box 15"/>
          <p:cNvSpPr txBox="1">
            <a:spLocks noChangeArrowheads="1"/>
          </p:cNvSpPr>
          <p:nvPr/>
        </p:nvSpPr>
        <p:spPr bwMode="auto">
          <a:xfrm>
            <a:off x="7500938" y="36750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1 2 3</a:t>
            </a:r>
          </a:p>
        </p:txBody>
      </p:sp>
      <p:sp>
        <p:nvSpPr>
          <p:cNvPr id="1178640" name="Line 16"/>
          <p:cNvSpPr>
            <a:spLocks noChangeShapeType="1"/>
          </p:cNvSpPr>
          <p:nvPr/>
        </p:nvSpPr>
        <p:spPr bwMode="auto">
          <a:xfrm>
            <a:off x="1782763" y="4127500"/>
            <a:ext cx="898525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41" name="Line 17"/>
          <p:cNvSpPr>
            <a:spLocks noChangeShapeType="1"/>
          </p:cNvSpPr>
          <p:nvPr/>
        </p:nvSpPr>
        <p:spPr bwMode="auto">
          <a:xfrm flipH="1">
            <a:off x="2851150" y="4173538"/>
            <a:ext cx="1008063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42" name="Line 18"/>
          <p:cNvSpPr>
            <a:spLocks noChangeShapeType="1"/>
          </p:cNvSpPr>
          <p:nvPr/>
        </p:nvSpPr>
        <p:spPr bwMode="auto">
          <a:xfrm>
            <a:off x="3921125" y="4173538"/>
            <a:ext cx="976313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43" name="Line 19"/>
          <p:cNvSpPr>
            <a:spLocks noChangeShapeType="1"/>
          </p:cNvSpPr>
          <p:nvPr/>
        </p:nvSpPr>
        <p:spPr bwMode="auto">
          <a:xfrm flipH="1">
            <a:off x="5005388" y="4141788"/>
            <a:ext cx="868362" cy="698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44" name="Line 20"/>
          <p:cNvSpPr>
            <a:spLocks noChangeShapeType="1"/>
          </p:cNvSpPr>
          <p:nvPr/>
        </p:nvSpPr>
        <p:spPr bwMode="auto">
          <a:xfrm>
            <a:off x="5935663" y="4111625"/>
            <a:ext cx="992187" cy="696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45" name="Line 21"/>
          <p:cNvSpPr>
            <a:spLocks noChangeShapeType="1"/>
          </p:cNvSpPr>
          <p:nvPr/>
        </p:nvSpPr>
        <p:spPr bwMode="auto">
          <a:xfrm flipH="1">
            <a:off x="7097713" y="4079875"/>
            <a:ext cx="806450" cy="744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46" name="Text Box 22"/>
          <p:cNvSpPr txBox="1">
            <a:spLocks noChangeArrowheads="1"/>
          </p:cNvSpPr>
          <p:nvPr/>
        </p:nvSpPr>
        <p:spPr bwMode="auto">
          <a:xfrm>
            <a:off x="2239963" y="4910138"/>
            <a:ext cx="96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-1 0 u</a:t>
            </a:r>
          </a:p>
        </p:txBody>
      </p:sp>
      <p:sp>
        <p:nvSpPr>
          <p:cNvPr id="1178647" name="Text Box 23"/>
          <p:cNvSpPr txBox="1">
            <a:spLocks noChangeArrowheads="1"/>
          </p:cNvSpPr>
          <p:nvPr/>
        </p:nvSpPr>
        <p:spPr bwMode="auto">
          <a:xfrm>
            <a:off x="4459288" y="49196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u</a:t>
            </a:r>
          </a:p>
        </p:txBody>
      </p:sp>
      <p:sp>
        <p:nvSpPr>
          <p:cNvPr id="1178648" name="Text Box 24"/>
          <p:cNvSpPr txBox="1">
            <a:spLocks noChangeArrowheads="1"/>
          </p:cNvSpPr>
          <p:nvPr/>
        </p:nvSpPr>
        <p:spPr bwMode="auto">
          <a:xfrm>
            <a:off x="6532563" y="49450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u</a:t>
            </a:r>
          </a:p>
        </p:txBody>
      </p:sp>
      <p:sp>
        <p:nvSpPr>
          <p:cNvPr id="1178653" name="Text Box 29"/>
          <p:cNvSpPr txBox="1">
            <a:spLocks noChangeArrowheads="1"/>
          </p:cNvSpPr>
          <p:nvPr/>
        </p:nvSpPr>
        <p:spPr bwMode="auto">
          <a:xfrm>
            <a:off x="6046788" y="4589463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1-u/3</a:t>
            </a:r>
          </a:p>
        </p:txBody>
      </p:sp>
      <p:sp>
        <p:nvSpPr>
          <p:cNvPr id="1178656" name="Text Box 32"/>
          <p:cNvSpPr txBox="1">
            <a:spLocks noChangeArrowheads="1"/>
          </p:cNvSpPr>
          <p:nvPr/>
        </p:nvSpPr>
        <p:spPr bwMode="auto">
          <a:xfrm>
            <a:off x="1295400" y="4327525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(1-u)/3</a:t>
            </a:r>
          </a:p>
        </p:txBody>
      </p:sp>
      <p:sp>
        <p:nvSpPr>
          <p:cNvPr id="1178657" name="Text Box 33"/>
          <p:cNvSpPr txBox="1">
            <a:spLocks noChangeArrowheads="1"/>
          </p:cNvSpPr>
          <p:nvPr/>
        </p:nvSpPr>
        <p:spPr bwMode="auto">
          <a:xfrm>
            <a:off x="2400300" y="4306888"/>
            <a:ext cx="993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(2+u)/3</a:t>
            </a:r>
          </a:p>
        </p:txBody>
      </p:sp>
      <p:sp>
        <p:nvSpPr>
          <p:cNvPr id="1178658" name="Text Box 34"/>
          <p:cNvSpPr txBox="1">
            <a:spLocks noChangeArrowheads="1"/>
          </p:cNvSpPr>
          <p:nvPr/>
        </p:nvSpPr>
        <p:spPr bwMode="auto">
          <a:xfrm>
            <a:off x="3646488" y="44831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(2-u)/3</a:t>
            </a:r>
          </a:p>
        </p:txBody>
      </p:sp>
      <p:sp>
        <p:nvSpPr>
          <p:cNvPr id="1178652" name="Text Box 28"/>
          <p:cNvSpPr txBox="1">
            <a:spLocks noChangeArrowheads="1"/>
          </p:cNvSpPr>
          <p:nvPr/>
        </p:nvSpPr>
        <p:spPr bwMode="auto">
          <a:xfrm>
            <a:off x="5207000" y="4437063"/>
            <a:ext cx="993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(1+u)/3</a:t>
            </a:r>
          </a:p>
        </p:txBody>
      </p:sp>
      <p:sp>
        <p:nvSpPr>
          <p:cNvPr id="1178660" name="Text Box 36"/>
          <p:cNvSpPr txBox="1">
            <a:spLocks noChangeArrowheads="1"/>
          </p:cNvSpPr>
          <p:nvPr/>
        </p:nvSpPr>
        <p:spPr bwMode="auto">
          <a:xfrm>
            <a:off x="7246938" y="4567238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u/3</a:t>
            </a:r>
          </a:p>
        </p:txBody>
      </p:sp>
      <p:sp>
        <p:nvSpPr>
          <p:cNvPr id="1178661" name="Line 37"/>
          <p:cNvSpPr>
            <a:spLocks noChangeShapeType="1"/>
          </p:cNvSpPr>
          <p:nvPr/>
        </p:nvSpPr>
        <p:spPr bwMode="auto">
          <a:xfrm>
            <a:off x="2911475" y="5349875"/>
            <a:ext cx="1066800" cy="593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62" name="Line 38"/>
          <p:cNvSpPr>
            <a:spLocks noChangeShapeType="1"/>
          </p:cNvSpPr>
          <p:nvPr/>
        </p:nvSpPr>
        <p:spPr bwMode="auto">
          <a:xfrm flipH="1">
            <a:off x="4175125" y="5349875"/>
            <a:ext cx="762000" cy="639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63" name="Line 39"/>
          <p:cNvSpPr>
            <a:spLocks noChangeShapeType="1"/>
          </p:cNvSpPr>
          <p:nvPr/>
        </p:nvSpPr>
        <p:spPr bwMode="auto">
          <a:xfrm>
            <a:off x="5013325" y="5334000"/>
            <a:ext cx="1281113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64" name="Line 40"/>
          <p:cNvSpPr>
            <a:spLocks noChangeShapeType="1"/>
          </p:cNvSpPr>
          <p:nvPr/>
        </p:nvSpPr>
        <p:spPr bwMode="auto">
          <a:xfrm flipH="1">
            <a:off x="6430963" y="5380038"/>
            <a:ext cx="655637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65" name="Text Box 41"/>
          <p:cNvSpPr txBox="1">
            <a:spLocks noChangeArrowheads="1"/>
          </p:cNvSpPr>
          <p:nvPr/>
        </p:nvSpPr>
        <p:spPr bwMode="auto">
          <a:xfrm>
            <a:off x="3548063" y="584200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u u</a:t>
            </a:r>
          </a:p>
        </p:txBody>
      </p:sp>
      <p:sp>
        <p:nvSpPr>
          <p:cNvPr id="1178666" name="Text Box 42"/>
          <p:cNvSpPr txBox="1">
            <a:spLocks noChangeArrowheads="1"/>
          </p:cNvSpPr>
          <p:nvPr/>
        </p:nvSpPr>
        <p:spPr bwMode="auto">
          <a:xfrm>
            <a:off x="5859463" y="583565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u u</a:t>
            </a:r>
          </a:p>
        </p:txBody>
      </p:sp>
      <p:sp>
        <p:nvSpPr>
          <p:cNvPr id="1178667" name="Text Box 43"/>
          <p:cNvSpPr txBox="1">
            <a:spLocks noChangeArrowheads="1"/>
          </p:cNvSpPr>
          <p:nvPr/>
        </p:nvSpPr>
        <p:spPr bwMode="auto">
          <a:xfrm>
            <a:off x="2938463" y="541655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8668" name="Text Box 44"/>
          <p:cNvSpPr txBox="1">
            <a:spLocks noChangeArrowheads="1"/>
          </p:cNvSpPr>
          <p:nvPr/>
        </p:nvSpPr>
        <p:spPr bwMode="auto">
          <a:xfrm>
            <a:off x="4059238" y="5426075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8669" name="Text Box 45"/>
          <p:cNvSpPr txBox="1">
            <a:spLocks noChangeArrowheads="1"/>
          </p:cNvSpPr>
          <p:nvPr/>
        </p:nvSpPr>
        <p:spPr bwMode="auto">
          <a:xfrm>
            <a:off x="5418138" y="5419725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8670" name="Text Box 46"/>
          <p:cNvSpPr txBox="1">
            <a:spLocks noChangeArrowheads="1"/>
          </p:cNvSpPr>
          <p:nvPr/>
        </p:nvSpPr>
        <p:spPr bwMode="auto">
          <a:xfrm>
            <a:off x="6872288" y="5413375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6708171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deCasteljau: Cubic B-Splines</a:t>
            </a:r>
          </a:p>
        </p:txBody>
      </p:sp>
      <p:sp>
        <p:nvSpPr>
          <p:cNvPr id="1180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Easy to generalize using                                             polar-form labels</a:t>
            </a:r>
          </a:p>
          <a:p>
            <a:r>
              <a:rPr lang="en-US"/>
              <a:t>Impossible remember                                                                                  without</a:t>
            </a:r>
          </a:p>
        </p:txBody>
      </p:sp>
      <p:sp>
        <p:nvSpPr>
          <p:cNvPr id="1180676" name="Line 4"/>
          <p:cNvSpPr>
            <a:spLocks noChangeShapeType="1"/>
          </p:cNvSpPr>
          <p:nvPr/>
        </p:nvSpPr>
        <p:spPr bwMode="auto">
          <a:xfrm flipV="1">
            <a:off x="5272088" y="1800225"/>
            <a:ext cx="725487" cy="1025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77" name="Line 5"/>
          <p:cNvSpPr>
            <a:spLocks noChangeShapeType="1"/>
          </p:cNvSpPr>
          <p:nvPr/>
        </p:nvSpPr>
        <p:spPr bwMode="auto">
          <a:xfrm>
            <a:off x="5997575" y="1800225"/>
            <a:ext cx="10842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78" name="Line 6"/>
          <p:cNvSpPr>
            <a:spLocks noChangeShapeType="1"/>
          </p:cNvSpPr>
          <p:nvPr/>
        </p:nvSpPr>
        <p:spPr bwMode="auto">
          <a:xfrm>
            <a:off x="7081838" y="1800225"/>
            <a:ext cx="508000" cy="962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79" name="Freeform 7"/>
          <p:cNvSpPr>
            <a:spLocks/>
          </p:cNvSpPr>
          <p:nvPr/>
        </p:nvSpPr>
        <p:spPr bwMode="auto">
          <a:xfrm>
            <a:off x="5997575" y="1928813"/>
            <a:ext cx="941388" cy="192087"/>
          </a:xfrm>
          <a:custGeom>
            <a:avLst/>
            <a:gdLst>
              <a:gd name="T0" fmla="*/ 0 w 624"/>
              <a:gd name="T1" fmla="*/ 144 h 144"/>
              <a:gd name="T2" fmla="*/ 288 w 624"/>
              <a:gd name="T3" fmla="*/ 0 h 144"/>
              <a:gd name="T4" fmla="*/ 624 w 624"/>
              <a:gd name="T5" fmla="*/ 144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4" h="144">
                <a:moveTo>
                  <a:pt x="0" y="144"/>
                </a:moveTo>
                <a:cubicBezTo>
                  <a:pt x="92" y="72"/>
                  <a:pt x="184" y="0"/>
                  <a:pt x="288" y="0"/>
                </a:cubicBezTo>
                <a:cubicBezTo>
                  <a:pt x="392" y="0"/>
                  <a:pt x="508" y="72"/>
                  <a:pt x="624" y="144"/>
                </a:cubicBezTo>
              </a:path>
            </a:pathLst>
          </a:cu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80" name="Text Box 8"/>
          <p:cNvSpPr txBox="1">
            <a:spLocks noChangeArrowheads="1"/>
          </p:cNvSpPr>
          <p:nvPr/>
        </p:nvSpPr>
        <p:spPr bwMode="auto">
          <a:xfrm>
            <a:off x="4895850" y="2787650"/>
            <a:ext cx="113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 –1 0</a:t>
            </a:r>
          </a:p>
        </p:txBody>
      </p:sp>
      <p:sp>
        <p:nvSpPr>
          <p:cNvPr id="1180681" name="Text Box 9"/>
          <p:cNvSpPr txBox="1">
            <a:spLocks noChangeArrowheads="1"/>
          </p:cNvSpPr>
          <p:nvPr/>
        </p:nvSpPr>
        <p:spPr bwMode="auto">
          <a:xfrm>
            <a:off x="5060950" y="1541463"/>
            <a:ext cx="1031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–1 0 1</a:t>
            </a:r>
          </a:p>
        </p:txBody>
      </p:sp>
      <p:sp>
        <p:nvSpPr>
          <p:cNvPr id="1180682" name="Text Box 10"/>
          <p:cNvSpPr txBox="1">
            <a:spLocks noChangeArrowheads="1"/>
          </p:cNvSpPr>
          <p:nvPr/>
        </p:nvSpPr>
        <p:spPr bwMode="auto">
          <a:xfrm>
            <a:off x="7145338" y="1560513"/>
            <a:ext cx="1022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0 1 2</a:t>
            </a:r>
          </a:p>
        </p:txBody>
      </p:sp>
      <p:sp>
        <p:nvSpPr>
          <p:cNvPr id="1180683" name="Text Box 11"/>
          <p:cNvSpPr txBox="1">
            <a:spLocks noChangeArrowheads="1"/>
          </p:cNvSpPr>
          <p:nvPr/>
        </p:nvSpPr>
        <p:spPr bwMode="auto">
          <a:xfrm>
            <a:off x="7215188" y="272891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1 2 3</a:t>
            </a:r>
          </a:p>
        </p:txBody>
      </p:sp>
      <p:sp>
        <p:nvSpPr>
          <p:cNvPr id="1180684" name="Text Box 12"/>
          <p:cNvSpPr txBox="1">
            <a:spLocks noChangeArrowheads="1"/>
          </p:cNvSpPr>
          <p:nvPr/>
        </p:nvSpPr>
        <p:spPr bwMode="auto">
          <a:xfrm>
            <a:off x="1100138" y="3678238"/>
            <a:ext cx="1065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-2 -1 0</a:t>
            </a:r>
          </a:p>
        </p:txBody>
      </p:sp>
      <p:sp>
        <p:nvSpPr>
          <p:cNvPr id="1180685" name="Text Box 13"/>
          <p:cNvSpPr txBox="1">
            <a:spLocks noChangeArrowheads="1"/>
          </p:cNvSpPr>
          <p:nvPr/>
        </p:nvSpPr>
        <p:spPr bwMode="auto">
          <a:xfrm>
            <a:off x="3176588" y="3687763"/>
            <a:ext cx="96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-1 0 1</a:t>
            </a:r>
          </a:p>
        </p:txBody>
      </p:sp>
      <p:sp>
        <p:nvSpPr>
          <p:cNvPr id="1180686" name="Text Box 14"/>
          <p:cNvSpPr txBox="1">
            <a:spLocks noChangeArrowheads="1"/>
          </p:cNvSpPr>
          <p:nvPr/>
        </p:nvSpPr>
        <p:spPr bwMode="auto">
          <a:xfrm>
            <a:off x="5199063" y="368300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0 1 2</a:t>
            </a:r>
          </a:p>
        </p:txBody>
      </p:sp>
      <p:sp>
        <p:nvSpPr>
          <p:cNvPr id="1180687" name="Text Box 15"/>
          <p:cNvSpPr txBox="1">
            <a:spLocks noChangeArrowheads="1"/>
          </p:cNvSpPr>
          <p:nvPr/>
        </p:nvSpPr>
        <p:spPr bwMode="auto">
          <a:xfrm>
            <a:off x="7500938" y="36750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1 2 3</a:t>
            </a:r>
          </a:p>
        </p:txBody>
      </p:sp>
      <p:sp>
        <p:nvSpPr>
          <p:cNvPr id="1180688" name="Line 16"/>
          <p:cNvSpPr>
            <a:spLocks noChangeShapeType="1"/>
          </p:cNvSpPr>
          <p:nvPr/>
        </p:nvSpPr>
        <p:spPr bwMode="auto">
          <a:xfrm>
            <a:off x="1782763" y="4127500"/>
            <a:ext cx="898525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89" name="Line 17"/>
          <p:cNvSpPr>
            <a:spLocks noChangeShapeType="1"/>
          </p:cNvSpPr>
          <p:nvPr/>
        </p:nvSpPr>
        <p:spPr bwMode="auto">
          <a:xfrm flipH="1">
            <a:off x="2851150" y="4173538"/>
            <a:ext cx="1008063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90" name="Line 18"/>
          <p:cNvSpPr>
            <a:spLocks noChangeShapeType="1"/>
          </p:cNvSpPr>
          <p:nvPr/>
        </p:nvSpPr>
        <p:spPr bwMode="auto">
          <a:xfrm>
            <a:off x="3921125" y="4173538"/>
            <a:ext cx="976313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91" name="Line 19"/>
          <p:cNvSpPr>
            <a:spLocks noChangeShapeType="1"/>
          </p:cNvSpPr>
          <p:nvPr/>
        </p:nvSpPr>
        <p:spPr bwMode="auto">
          <a:xfrm flipH="1">
            <a:off x="5005388" y="4141788"/>
            <a:ext cx="868362" cy="698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92" name="Line 20"/>
          <p:cNvSpPr>
            <a:spLocks noChangeShapeType="1"/>
          </p:cNvSpPr>
          <p:nvPr/>
        </p:nvSpPr>
        <p:spPr bwMode="auto">
          <a:xfrm>
            <a:off x="5935663" y="4111625"/>
            <a:ext cx="992187" cy="696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93" name="Line 21"/>
          <p:cNvSpPr>
            <a:spLocks noChangeShapeType="1"/>
          </p:cNvSpPr>
          <p:nvPr/>
        </p:nvSpPr>
        <p:spPr bwMode="auto">
          <a:xfrm flipH="1">
            <a:off x="7097713" y="4079875"/>
            <a:ext cx="806450" cy="744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94" name="Text Box 22"/>
          <p:cNvSpPr txBox="1">
            <a:spLocks noChangeArrowheads="1"/>
          </p:cNvSpPr>
          <p:nvPr/>
        </p:nvSpPr>
        <p:spPr bwMode="auto">
          <a:xfrm>
            <a:off x="2239963" y="4910138"/>
            <a:ext cx="96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-1 0 u</a:t>
            </a:r>
          </a:p>
        </p:txBody>
      </p:sp>
      <p:sp>
        <p:nvSpPr>
          <p:cNvPr id="1180695" name="Text Box 23"/>
          <p:cNvSpPr txBox="1">
            <a:spLocks noChangeArrowheads="1"/>
          </p:cNvSpPr>
          <p:nvPr/>
        </p:nvSpPr>
        <p:spPr bwMode="auto">
          <a:xfrm>
            <a:off x="4459288" y="49196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u</a:t>
            </a:r>
          </a:p>
        </p:txBody>
      </p:sp>
      <p:sp>
        <p:nvSpPr>
          <p:cNvPr id="1180696" name="Text Box 24"/>
          <p:cNvSpPr txBox="1">
            <a:spLocks noChangeArrowheads="1"/>
          </p:cNvSpPr>
          <p:nvPr/>
        </p:nvSpPr>
        <p:spPr bwMode="auto">
          <a:xfrm>
            <a:off x="6532563" y="49450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u</a:t>
            </a:r>
          </a:p>
        </p:txBody>
      </p:sp>
      <p:sp>
        <p:nvSpPr>
          <p:cNvPr id="1180697" name="Text Box 25"/>
          <p:cNvSpPr txBox="1">
            <a:spLocks noChangeArrowheads="1"/>
          </p:cNvSpPr>
          <p:nvPr/>
        </p:nvSpPr>
        <p:spPr bwMode="auto">
          <a:xfrm>
            <a:off x="6046788" y="4589463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1-u/3</a:t>
            </a:r>
          </a:p>
        </p:txBody>
      </p:sp>
      <p:sp>
        <p:nvSpPr>
          <p:cNvPr id="1180698" name="Text Box 26"/>
          <p:cNvSpPr txBox="1">
            <a:spLocks noChangeArrowheads="1"/>
          </p:cNvSpPr>
          <p:nvPr/>
        </p:nvSpPr>
        <p:spPr bwMode="auto">
          <a:xfrm>
            <a:off x="1295400" y="4327525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(1-u)/3</a:t>
            </a:r>
          </a:p>
        </p:txBody>
      </p:sp>
      <p:sp>
        <p:nvSpPr>
          <p:cNvPr id="1180699" name="Text Box 27"/>
          <p:cNvSpPr txBox="1">
            <a:spLocks noChangeArrowheads="1"/>
          </p:cNvSpPr>
          <p:nvPr/>
        </p:nvSpPr>
        <p:spPr bwMode="auto">
          <a:xfrm>
            <a:off x="2400300" y="4306888"/>
            <a:ext cx="993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(2+u)/3</a:t>
            </a:r>
          </a:p>
        </p:txBody>
      </p:sp>
      <p:sp>
        <p:nvSpPr>
          <p:cNvPr id="1180700" name="Text Box 28"/>
          <p:cNvSpPr txBox="1">
            <a:spLocks noChangeArrowheads="1"/>
          </p:cNvSpPr>
          <p:nvPr/>
        </p:nvSpPr>
        <p:spPr bwMode="auto">
          <a:xfrm>
            <a:off x="3646488" y="44831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(2-u)/3</a:t>
            </a:r>
          </a:p>
        </p:txBody>
      </p:sp>
      <p:sp>
        <p:nvSpPr>
          <p:cNvPr id="1180701" name="Text Box 29"/>
          <p:cNvSpPr txBox="1">
            <a:spLocks noChangeArrowheads="1"/>
          </p:cNvSpPr>
          <p:nvPr/>
        </p:nvSpPr>
        <p:spPr bwMode="auto">
          <a:xfrm>
            <a:off x="5207000" y="4437063"/>
            <a:ext cx="993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(1+u)/3</a:t>
            </a:r>
          </a:p>
        </p:txBody>
      </p:sp>
      <p:sp>
        <p:nvSpPr>
          <p:cNvPr id="1180702" name="Text Box 30"/>
          <p:cNvSpPr txBox="1">
            <a:spLocks noChangeArrowheads="1"/>
          </p:cNvSpPr>
          <p:nvPr/>
        </p:nvSpPr>
        <p:spPr bwMode="auto">
          <a:xfrm>
            <a:off x="7246938" y="4567238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u/3</a:t>
            </a:r>
          </a:p>
        </p:txBody>
      </p:sp>
      <p:sp>
        <p:nvSpPr>
          <p:cNvPr id="1180703" name="Line 31"/>
          <p:cNvSpPr>
            <a:spLocks noChangeShapeType="1"/>
          </p:cNvSpPr>
          <p:nvPr/>
        </p:nvSpPr>
        <p:spPr bwMode="auto">
          <a:xfrm>
            <a:off x="2911475" y="5349875"/>
            <a:ext cx="1066800" cy="593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704" name="Line 32"/>
          <p:cNvSpPr>
            <a:spLocks noChangeShapeType="1"/>
          </p:cNvSpPr>
          <p:nvPr/>
        </p:nvSpPr>
        <p:spPr bwMode="auto">
          <a:xfrm flipH="1">
            <a:off x="4175125" y="5349875"/>
            <a:ext cx="762000" cy="639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705" name="Line 33"/>
          <p:cNvSpPr>
            <a:spLocks noChangeShapeType="1"/>
          </p:cNvSpPr>
          <p:nvPr/>
        </p:nvSpPr>
        <p:spPr bwMode="auto">
          <a:xfrm>
            <a:off x="5013325" y="5334000"/>
            <a:ext cx="1281113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706" name="Line 34"/>
          <p:cNvSpPr>
            <a:spLocks noChangeShapeType="1"/>
          </p:cNvSpPr>
          <p:nvPr/>
        </p:nvSpPr>
        <p:spPr bwMode="auto">
          <a:xfrm flipH="1">
            <a:off x="6430963" y="5380038"/>
            <a:ext cx="655637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707" name="Text Box 35"/>
          <p:cNvSpPr txBox="1">
            <a:spLocks noChangeArrowheads="1"/>
          </p:cNvSpPr>
          <p:nvPr/>
        </p:nvSpPr>
        <p:spPr bwMode="auto">
          <a:xfrm>
            <a:off x="3548063" y="584200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u u</a:t>
            </a:r>
          </a:p>
        </p:txBody>
      </p:sp>
      <p:sp>
        <p:nvSpPr>
          <p:cNvPr id="1180708" name="Text Box 36"/>
          <p:cNvSpPr txBox="1">
            <a:spLocks noChangeArrowheads="1"/>
          </p:cNvSpPr>
          <p:nvPr/>
        </p:nvSpPr>
        <p:spPr bwMode="auto">
          <a:xfrm>
            <a:off x="5859463" y="583565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u u</a:t>
            </a:r>
          </a:p>
        </p:txBody>
      </p:sp>
      <p:sp>
        <p:nvSpPr>
          <p:cNvPr id="1180709" name="Text Box 37"/>
          <p:cNvSpPr txBox="1">
            <a:spLocks noChangeArrowheads="1"/>
          </p:cNvSpPr>
          <p:nvPr/>
        </p:nvSpPr>
        <p:spPr bwMode="auto">
          <a:xfrm>
            <a:off x="2138363" y="530701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(1-u)/2</a:t>
            </a:r>
          </a:p>
        </p:txBody>
      </p:sp>
      <p:sp>
        <p:nvSpPr>
          <p:cNvPr id="1180710" name="Text Box 38"/>
          <p:cNvSpPr txBox="1">
            <a:spLocks noChangeArrowheads="1"/>
          </p:cNvSpPr>
          <p:nvPr/>
        </p:nvSpPr>
        <p:spPr bwMode="auto">
          <a:xfrm>
            <a:off x="3670300" y="5300663"/>
            <a:ext cx="993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(1+u)/2</a:t>
            </a:r>
          </a:p>
        </p:txBody>
      </p:sp>
      <p:sp>
        <p:nvSpPr>
          <p:cNvPr id="1180711" name="Text Box 39"/>
          <p:cNvSpPr txBox="1">
            <a:spLocks noChangeArrowheads="1"/>
          </p:cNvSpPr>
          <p:nvPr/>
        </p:nvSpPr>
        <p:spPr bwMode="auto">
          <a:xfrm>
            <a:off x="5065713" y="5548313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1-u/2</a:t>
            </a:r>
          </a:p>
        </p:txBody>
      </p:sp>
      <p:sp>
        <p:nvSpPr>
          <p:cNvPr id="1180714" name="Text Box 42"/>
          <p:cNvSpPr txBox="1">
            <a:spLocks noChangeArrowheads="1"/>
          </p:cNvSpPr>
          <p:nvPr/>
        </p:nvSpPr>
        <p:spPr bwMode="auto">
          <a:xfrm>
            <a:off x="6662738" y="5557838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u/2</a:t>
            </a:r>
          </a:p>
        </p:txBody>
      </p:sp>
      <p:sp>
        <p:nvSpPr>
          <p:cNvPr id="1180715" name="Line 43"/>
          <p:cNvSpPr>
            <a:spLocks noChangeShapeType="1"/>
          </p:cNvSpPr>
          <p:nvPr/>
        </p:nvSpPr>
        <p:spPr bwMode="auto">
          <a:xfrm>
            <a:off x="4297363" y="6218238"/>
            <a:ext cx="958850" cy="214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716" name="Line 44"/>
          <p:cNvSpPr>
            <a:spLocks noChangeShapeType="1"/>
          </p:cNvSpPr>
          <p:nvPr/>
        </p:nvSpPr>
        <p:spPr bwMode="auto">
          <a:xfrm flipH="1">
            <a:off x="5364163" y="6248400"/>
            <a:ext cx="884237" cy="198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717" name="Text Box 45"/>
          <p:cNvSpPr txBox="1">
            <a:spLocks noChangeArrowheads="1"/>
          </p:cNvSpPr>
          <p:nvPr/>
        </p:nvSpPr>
        <p:spPr bwMode="auto">
          <a:xfrm>
            <a:off x="4748213" y="634365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u u u</a:t>
            </a:r>
          </a:p>
        </p:txBody>
      </p:sp>
      <p:sp>
        <p:nvSpPr>
          <p:cNvPr id="1180718" name="Text Box 46"/>
          <p:cNvSpPr txBox="1">
            <a:spLocks noChangeArrowheads="1"/>
          </p:cNvSpPr>
          <p:nvPr/>
        </p:nvSpPr>
        <p:spPr bwMode="auto">
          <a:xfrm>
            <a:off x="4081463" y="6237288"/>
            <a:ext cx="5508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1-u</a:t>
            </a:r>
          </a:p>
        </p:txBody>
      </p:sp>
      <p:sp>
        <p:nvSpPr>
          <p:cNvPr id="1180719" name="Text Box 47"/>
          <p:cNvSpPr txBox="1">
            <a:spLocks noChangeArrowheads="1"/>
          </p:cNvSpPr>
          <p:nvPr/>
        </p:nvSpPr>
        <p:spPr bwMode="auto">
          <a:xfrm>
            <a:off x="5822950" y="6246813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u</a:t>
            </a:r>
          </a:p>
        </p:txBody>
      </p:sp>
    </p:spTree>
    <p:extLst>
      <p:ext uri="{BB962C8B-B14F-4D97-AF65-F5344CB8AC3E}">
        <p14:creationId xmlns:p14="http://schemas.microsoft.com/office/powerpoint/2010/main" val="139634494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Explicit Formula (derive as exercise)</a:t>
            </a:r>
          </a:p>
        </p:txBody>
      </p:sp>
      <p:sp>
        <p:nvSpPr>
          <p:cNvPr id="1182732" name="Text Box 12"/>
          <p:cNvSpPr txBox="1">
            <a:spLocks noChangeArrowheads="1"/>
          </p:cNvSpPr>
          <p:nvPr/>
        </p:nvSpPr>
        <p:spPr bwMode="auto">
          <a:xfrm>
            <a:off x="1133475" y="3679825"/>
            <a:ext cx="996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-2 -1 0</a:t>
            </a:r>
          </a:p>
        </p:txBody>
      </p:sp>
      <p:sp>
        <p:nvSpPr>
          <p:cNvPr id="1182733" name="Text Box 13"/>
          <p:cNvSpPr txBox="1">
            <a:spLocks noChangeArrowheads="1"/>
          </p:cNvSpPr>
          <p:nvPr/>
        </p:nvSpPr>
        <p:spPr bwMode="auto">
          <a:xfrm>
            <a:off x="3209925" y="3689350"/>
            <a:ext cx="895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-1 0 1</a:t>
            </a:r>
          </a:p>
        </p:txBody>
      </p:sp>
      <p:sp>
        <p:nvSpPr>
          <p:cNvPr id="1182734" name="Text Box 14"/>
          <p:cNvSpPr txBox="1">
            <a:spLocks noChangeArrowheads="1"/>
          </p:cNvSpPr>
          <p:nvPr/>
        </p:nvSpPr>
        <p:spPr bwMode="auto">
          <a:xfrm>
            <a:off x="5232400" y="3683000"/>
            <a:ext cx="86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0 1 2</a:t>
            </a:r>
          </a:p>
        </p:txBody>
      </p:sp>
      <p:sp>
        <p:nvSpPr>
          <p:cNvPr id="1182735" name="Text Box 15"/>
          <p:cNvSpPr txBox="1">
            <a:spLocks noChangeArrowheads="1"/>
          </p:cNvSpPr>
          <p:nvPr/>
        </p:nvSpPr>
        <p:spPr bwMode="auto">
          <a:xfrm>
            <a:off x="7534275" y="367665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1 2 3</a:t>
            </a:r>
          </a:p>
        </p:txBody>
      </p:sp>
      <p:sp>
        <p:nvSpPr>
          <p:cNvPr id="1182736" name="Line 16"/>
          <p:cNvSpPr>
            <a:spLocks noChangeShapeType="1"/>
          </p:cNvSpPr>
          <p:nvPr/>
        </p:nvSpPr>
        <p:spPr bwMode="auto">
          <a:xfrm>
            <a:off x="1782763" y="4127500"/>
            <a:ext cx="898525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37" name="Line 17"/>
          <p:cNvSpPr>
            <a:spLocks noChangeShapeType="1"/>
          </p:cNvSpPr>
          <p:nvPr/>
        </p:nvSpPr>
        <p:spPr bwMode="auto">
          <a:xfrm flipH="1">
            <a:off x="2851150" y="4173538"/>
            <a:ext cx="1008063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38" name="Line 18"/>
          <p:cNvSpPr>
            <a:spLocks noChangeShapeType="1"/>
          </p:cNvSpPr>
          <p:nvPr/>
        </p:nvSpPr>
        <p:spPr bwMode="auto">
          <a:xfrm>
            <a:off x="3921125" y="4173538"/>
            <a:ext cx="976313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39" name="Line 19"/>
          <p:cNvSpPr>
            <a:spLocks noChangeShapeType="1"/>
          </p:cNvSpPr>
          <p:nvPr/>
        </p:nvSpPr>
        <p:spPr bwMode="auto">
          <a:xfrm flipH="1">
            <a:off x="5005388" y="4141788"/>
            <a:ext cx="868362" cy="698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40" name="Line 20"/>
          <p:cNvSpPr>
            <a:spLocks noChangeShapeType="1"/>
          </p:cNvSpPr>
          <p:nvPr/>
        </p:nvSpPr>
        <p:spPr bwMode="auto">
          <a:xfrm>
            <a:off x="5935663" y="4111625"/>
            <a:ext cx="992187" cy="696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41" name="Line 21"/>
          <p:cNvSpPr>
            <a:spLocks noChangeShapeType="1"/>
          </p:cNvSpPr>
          <p:nvPr/>
        </p:nvSpPr>
        <p:spPr bwMode="auto">
          <a:xfrm flipH="1">
            <a:off x="7097713" y="4079875"/>
            <a:ext cx="806450" cy="744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42" name="Text Box 22"/>
          <p:cNvSpPr txBox="1">
            <a:spLocks noChangeArrowheads="1"/>
          </p:cNvSpPr>
          <p:nvPr/>
        </p:nvSpPr>
        <p:spPr bwMode="auto">
          <a:xfrm>
            <a:off x="2273300" y="4911725"/>
            <a:ext cx="895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-1 0 u</a:t>
            </a:r>
          </a:p>
        </p:txBody>
      </p:sp>
      <p:sp>
        <p:nvSpPr>
          <p:cNvPr id="1182743" name="Text Box 23"/>
          <p:cNvSpPr txBox="1">
            <a:spLocks noChangeArrowheads="1"/>
          </p:cNvSpPr>
          <p:nvPr/>
        </p:nvSpPr>
        <p:spPr bwMode="auto">
          <a:xfrm>
            <a:off x="4492625" y="492125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0 1 u</a:t>
            </a:r>
          </a:p>
        </p:txBody>
      </p:sp>
      <p:sp>
        <p:nvSpPr>
          <p:cNvPr id="1182744" name="Text Box 24"/>
          <p:cNvSpPr txBox="1">
            <a:spLocks noChangeArrowheads="1"/>
          </p:cNvSpPr>
          <p:nvPr/>
        </p:nvSpPr>
        <p:spPr bwMode="auto">
          <a:xfrm>
            <a:off x="6565900" y="494665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1 2 u</a:t>
            </a:r>
          </a:p>
        </p:txBody>
      </p:sp>
      <p:sp>
        <p:nvSpPr>
          <p:cNvPr id="1182745" name="Text Box 25"/>
          <p:cNvSpPr txBox="1">
            <a:spLocks noChangeArrowheads="1"/>
          </p:cNvSpPr>
          <p:nvPr/>
        </p:nvSpPr>
        <p:spPr bwMode="auto">
          <a:xfrm>
            <a:off x="6067425" y="4592638"/>
            <a:ext cx="719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1-u/3</a:t>
            </a:r>
          </a:p>
        </p:txBody>
      </p:sp>
      <p:sp>
        <p:nvSpPr>
          <p:cNvPr id="1182746" name="Text Box 26"/>
          <p:cNvSpPr txBox="1">
            <a:spLocks noChangeArrowheads="1"/>
          </p:cNvSpPr>
          <p:nvPr/>
        </p:nvSpPr>
        <p:spPr bwMode="auto">
          <a:xfrm>
            <a:off x="1316038" y="4330700"/>
            <a:ext cx="8874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(1-u)/3</a:t>
            </a:r>
          </a:p>
        </p:txBody>
      </p:sp>
      <p:sp>
        <p:nvSpPr>
          <p:cNvPr id="1182747" name="Text Box 27"/>
          <p:cNvSpPr txBox="1">
            <a:spLocks noChangeArrowheads="1"/>
          </p:cNvSpPr>
          <p:nvPr/>
        </p:nvSpPr>
        <p:spPr bwMode="auto">
          <a:xfrm>
            <a:off x="2424113" y="4310063"/>
            <a:ext cx="946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(2+u)/3</a:t>
            </a:r>
          </a:p>
        </p:txBody>
      </p:sp>
      <p:sp>
        <p:nvSpPr>
          <p:cNvPr id="1182748" name="Text Box 28"/>
          <p:cNvSpPr txBox="1">
            <a:spLocks noChangeArrowheads="1"/>
          </p:cNvSpPr>
          <p:nvPr/>
        </p:nvSpPr>
        <p:spPr bwMode="auto">
          <a:xfrm>
            <a:off x="3667125" y="4486275"/>
            <a:ext cx="887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(2-u)/3</a:t>
            </a:r>
          </a:p>
        </p:txBody>
      </p:sp>
      <p:sp>
        <p:nvSpPr>
          <p:cNvPr id="1182749" name="Text Box 29"/>
          <p:cNvSpPr txBox="1">
            <a:spLocks noChangeArrowheads="1"/>
          </p:cNvSpPr>
          <p:nvPr/>
        </p:nvSpPr>
        <p:spPr bwMode="auto">
          <a:xfrm>
            <a:off x="5230813" y="4440238"/>
            <a:ext cx="946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(1+u)/3</a:t>
            </a:r>
          </a:p>
        </p:txBody>
      </p:sp>
      <p:sp>
        <p:nvSpPr>
          <p:cNvPr id="1182750" name="Text Box 30"/>
          <p:cNvSpPr txBox="1">
            <a:spLocks noChangeArrowheads="1"/>
          </p:cNvSpPr>
          <p:nvPr/>
        </p:nvSpPr>
        <p:spPr bwMode="auto">
          <a:xfrm>
            <a:off x="7261225" y="4570413"/>
            <a:ext cx="50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u/3</a:t>
            </a:r>
          </a:p>
        </p:txBody>
      </p:sp>
      <p:sp>
        <p:nvSpPr>
          <p:cNvPr id="1182751" name="Line 31"/>
          <p:cNvSpPr>
            <a:spLocks noChangeShapeType="1"/>
          </p:cNvSpPr>
          <p:nvPr/>
        </p:nvSpPr>
        <p:spPr bwMode="auto">
          <a:xfrm>
            <a:off x="2911475" y="5349875"/>
            <a:ext cx="1066800" cy="593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52" name="Line 32"/>
          <p:cNvSpPr>
            <a:spLocks noChangeShapeType="1"/>
          </p:cNvSpPr>
          <p:nvPr/>
        </p:nvSpPr>
        <p:spPr bwMode="auto">
          <a:xfrm flipH="1">
            <a:off x="4175125" y="5349875"/>
            <a:ext cx="762000" cy="639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53" name="Line 33"/>
          <p:cNvSpPr>
            <a:spLocks noChangeShapeType="1"/>
          </p:cNvSpPr>
          <p:nvPr/>
        </p:nvSpPr>
        <p:spPr bwMode="auto">
          <a:xfrm>
            <a:off x="5013325" y="5334000"/>
            <a:ext cx="1281113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54" name="Line 34"/>
          <p:cNvSpPr>
            <a:spLocks noChangeShapeType="1"/>
          </p:cNvSpPr>
          <p:nvPr/>
        </p:nvSpPr>
        <p:spPr bwMode="auto">
          <a:xfrm flipH="1">
            <a:off x="6430963" y="5380038"/>
            <a:ext cx="655637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55" name="Text Box 35"/>
          <p:cNvSpPr txBox="1">
            <a:spLocks noChangeArrowheads="1"/>
          </p:cNvSpPr>
          <p:nvPr/>
        </p:nvSpPr>
        <p:spPr bwMode="auto">
          <a:xfrm>
            <a:off x="3581400" y="5842000"/>
            <a:ext cx="86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0 u u</a:t>
            </a:r>
          </a:p>
        </p:txBody>
      </p:sp>
      <p:sp>
        <p:nvSpPr>
          <p:cNvPr id="1182756" name="Text Box 36"/>
          <p:cNvSpPr txBox="1">
            <a:spLocks noChangeArrowheads="1"/>
          </p:cNvSpPr>
          <p:nvPr/>
        </p:nvSpPr>
        <p:spPr bwMode="auto">
          <a:xfrm>
            <a:off x="5892800" y="5835650"/>
            <a:ext cx="86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1 u u</a:t>
            </a:r>
          </a:p>
        </p:txBody>
      </p:sp>
      <p:sp>
        <p:nvSpPr>
          <p:cNvPr id="1182757" name="Text Box 37"/>
          <p:cNvSpPr txBox="1">
            <a:spLocks noChangeArrowheads="1"/>
          </p:cNvSpPr>
          <p:nvPr/>
        </p:nvSpPr>
        <p:spPr bwMode="auto">
          <a:xfrm>
            <a:off x="2159000" y="5310188"/>
            <a:ext cx="887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(1-u)/2</a:t>
            </a:r>
          </a:p>
        </p:txBody>
      </p:sp>
      <p:sp>
        <p:nvSpPr>
          <p:cNvPr id="1182758" name="Text Box 38"/>
          <p:cNvSpPr txBox="1">
            <a:spLocks noChangeArrowheads="1"/>
          </p:cNvSpPr>
          <p:nvPr/>
        </p:nvSpPr>
        <p:spPr bwMode="auto">
          <a:xfrm>
            <a:off x="3694113" y="5303838"/>
            <a:ext cx="946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(1+u)/2</a:t>
            </a:r>
          </a:p>
        </p:txBody>
      </p:sp>
      <p:sp>
        <p:nvSpPr>
          <p:cNvPr id="1182759" name="Text Box 39"/>
          <p:cNvSpPr txBox="1">
            <a:spLocks noChangeArrowheads="1"/>
          </p:cNvSpPr>
          <p:nvPr/>
        </p:nvSpPr>
        <p:spPr bwMode="auto">
          <a:xfrm>
            <a:off x="5086350" y="5551488"/>
            <a:ext cx="719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1-u/2</a:t>
            </a:r>
          </a:p>
        </p:txBody>
      </p:sp>
      <p:sp>
        <p:nvSpPr>
          <p:cNvPr id="1182760" name="Text Box 40"/>
          <p:cNvSpPr txBox="1">
            <a:spLocks noChangeArrowheads="1"/>
          </p:cNvSpPr>
          <p:nvPr/>
        </p:nvSpPr>
        <p:spPr bwMode="auto">
          <a:xfrm>
            <a:off x="6677025" y="5561013"/>
            <a:ext cx="50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u/2</a:t>
            </a:r>
          </a:p>
        </p:txBody>
      </p:sp>
      <p:sp>
        <p:nvSpPr>
          <p:cNvPr id="1182761" name="Line 41"/>
          <p:cNvSpPr>
            <a:spLocks noChangeShapeType="1"/>
          </p:cNvSpPr>
          <p:nvPr/>
        </p:nvSpPr>
        <p:spPr bwMode="auto">
          <a:xfrm>
            <a:off x="4297363" y="6218238"/>
            <a:ext cx="958850" cy="214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62" name="Line 42"/>
          <p:cNvSpPr>
            <a:spLocks noChangeShapeType="1"/>
          </p:cNvSpPr>
          <p:nvPr/>
        </p:nvSpPr>
        <p:spPr bwMode="auto">
          <a:xfrm flipH="1">
            <a:off x="5364163" y="6248400"/>
            <a:ext cx="884237" cy="198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63" name="Text Box 43"/>
          <p:cNvSpPr txBox="1">
            <a:spLocks noChangeArrowheads="1"/>
          </p:cNvSpPr>
          <p:nvPr/>
        </p:nvSpPr>
        <p:spPr bwMode="auto">
          <a:xfrm>
            <a:off x="4781550" y="6343650"/>
            <a:ext cx="86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u u u</a:t>
            </a:r>
          </a:p>
        </p:txBody>
      </p:sp>
      <p:sp>
        <p:nvSpPr>
          <p:cNvPr id="1182764" name="Text Box 44"/>
          <p:cNvSpPr txBox="1">
            <a:spLocks noChangeArrowheads="1"/>
          </p:cNvSpPr>
          <p:nvPr/>
        </p:nvSpPr>
        <p:spPr bwMode="auto">
          <a:xfrm>
            <a:off x="4095750" y="6240463"/>
            <a:ext cx="522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1-u</a:t>
            </a:r>
          </a:p>
        </p:txBody>
      </p:sp>
      <p:sp>
        <p:nvSpPr>
          <p:cNvPr id="1182765" name="Text Box 45"/>
          <p:cNvSpPr txBox="1">
            <a:spLocks noChangeArrowheads="1"/>
          </p:cNvSpPr>
          <p:nvPr/>
        </p:nvSpPr>
        <p:spPr bwMode="auto">
          <a:xfrm>
            <a:off x="5829300" y="62499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u</a:t>
            </a:r>
          </a:p>
        </p:txBody>
      </p:sp>
      <p:graphicFrame>
        <p:nvGraphicFramePr>
          <p:cNvPr id="1182767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359755"/>
              </p:ext>
            </p:extLst>
          </p:nvPr>
        </p:nvGraphicFramePr>
        <p:xfrm>
          <a:off x="128588" y="1423988"/>
          <a:ext cx="4138612" cy="197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5" name="Equation" r:id="rId3" imgW="1917700" imgH="914400" progId="Equation.DSMT4">
                  <p:embed/>
                </p:oleObj>
              </mc:Choice>
              <mc:Fallback>
                <p:oleObj name="Equation" r:id="rId3" imgW="191770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8" y="1423988"/>
                        <a:ext cx="4138612" cy="1973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2768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7255754"/>
              </p:ext>
            </p:extLst>
          </p:nvPr>
        </p:nvGraphicFramePr>
        <p:xfrm>
          <a:off x="4833938" y="1546225"/>
          <a:ext cx="3883025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Equation" r:id="rId5" imgW="2133600" imgH="914400" progId="Equation.DSMT4">
                  <p:embed/>
                </p:oleObj>
              </mc:Choice>
              <mc:Fallback>
                <p:oleObj name="Equation" r:id="rId5" imgW="213360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3938" y="1546225"/>
                        <a:ext cx="3883025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2769" name="Text Box 49"/>
          <p:cNvSpPr txBox="1">
            <a:spLocks noChangeArrowheads="1"/>
          </p:cNvSpPr>
          <p:nvPr/>
        </p:nvSpPr>
        <p:spPr bwMode="auto">
          <a:xfrm>
            <a:off x="1328738" y="3319463"/>
            <a:ext cx="5603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P0</a:t>
            </a:r>
          </a:p>
        </p:txBody>
      </p:sp>
      <p:sp>
        <p:nvSpPr>
          <p:cNvPr id="1182770" name="Text Box 50"/>
          <p:cNvSpPr txBox="1">
            <a:spLocks noChangeArrowheads="1"/>
          </p:cNvSpPr>
          <p:nvPr/>
        </p:nvSpPr>
        <p:spPr bwMode="auto">
          <a:xfrm>
            <a:off x="3465513" y="3344863"/>
            <a:ext cx="5603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P1</a:t>
            </a:r>
          </a:p>
        </p:txBody>
      </p:sp>
      <p:sp>
        <p:nvSpPr>
          <p:cNvPr id="1182771" name="Text Box 51"/>
          <p:cNvSpPr txBox="1">
            <a:spLocks noChangeArrowheads="1"/>
          </p:cNvSpPr>
          <p:nvPr/>
        </p:nvSpPr>
        <p:spPr bwMode="auto">
          <a:xfrm>
            <a:off x="5459413" y="3338513"/>
            <a:ext cx="5603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P2</a:t>
            </a:r>
          </a:p>
        </p:txBody>
      </p:sp>
      <p:sp>
        <p:nvSpPr>
          <p:cNvPr id="1182772" name="Text Box 52"/>
          <p:cNvSpPr txBox="1">
            <a:spLocks noChangeArrowheads="1"/>
          </p:cNvSpPr>
          <p:nvPr/>
        </p:nvSpPr>
        <p:spPr bwMode="auto">
          <a:xfrm>
            <a:off x="7691438" y="3348038"/>
            <a:ext cx="5603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P3</a:t>
            </a:r>
          </a:p>
        </p:txBody>
      </p:sp>
    </p:spTree>
    <p:extLst>
      <p:ext uri="{BB962C8B-B14F-4D97-AF65-F5344CB8AC3E}">
        <p14:creationId xmlns:p14="http://schemas.microsoft.com/office/powerpoint/2010/main" val="362984727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3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HW </a:t>
            </a:r>
            <a:r>
              <a:rPr lang="en-US" dirty="0" smtClean="0"/>
              <a:t>3 </a:t>
            </a:r>
            <a:endParaRPr lang="en-US" dirty="0"/>
          </a:p>
        </p:txBody>
      </p:sp>
      <p:sp>
        <p:nvSpPr>
          <p:cNvPr id="1183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83285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err="1"/>
              <a:t>BSpline</a:t>
            </a:r>
            <a:r>
              <a:rPr lang="en-US" dirty="0"/>
              <a:t> Demo </a:t>
            </a:r>
            <a:r>
              <a:rPr lang="en-US" dirty="0" smtClean="0"/>
              <a:t>hw3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Arbitrary number of control points / segments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Do nothing till 4 control points (see demo)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Number of segments = # </a:t>
            </a:r>
            <a:r>
              <a:rPr lang="en-US" dirty="0" err="1"/>
              <a:t>cpts</a:t>
            </a:r>
            <a:r>
              <a:rPr lang="en-US" dirty="0"/>
              <a:t> – 3 </a:t>
            </a:r>
          </a:p>
          <a:p>
            <a:pPr>
              <a:lnSpc>
                <a:spcPct val="90000"/>
              </a:lnSpc>
            </a:pPr>
            <a:r>
              <a:rPr lang="en-US" dirty="0"/>
              <a:t>Segment A will have control </a:t>
            </a:r>
            <a:r>
              <a:rPr lang="en-US" dirty="0" err="1"/>
              <a:t>pts</a:t>
            </a:r>
            <a:r>
              <a:rPr lang="en-US" dirty="0"/>
              <a:t> A,A+1,A+2,A+3</a:t>
            </a:r>
          </a:p>
          <a:p>
            <a:pPr>
              <a:lnSpc>
                <a:spcPct val="90000"/>
              </a:lnSpc>
            </a:pPr>
            <a:r>
              <a:rPr lang="en-US" dirty="0"/>
              <a:t>Evaluate </a:t>
            </a:r>
            <a:r>
              <a:rPr lang="en-US" dirty="0" err="1"/>
              <a:t>Bspline</a:t>
            </a:r>
            <a:r>
              <a:rPr lang="en-US" dirty="0"/>
              <a:t> for each segment using 4 control points (at some number of locations, connect lines)</a:t>
            </a:r>
          </a:p>
          <a:p>
            <a:pPr>
              <a:lnSpc>
                <a:spcPct val="90000"/>
              </a:lnSpc>
            </a:pPr>
            <a:r>
              <a:rPr lang="en-US" dirty="0"/>
              <a:t>Use either </a:t>
            </a:r>
            <a:r>
              <a:rPr lang="en-US" dirty="0" err="1"/>
              <a:t>deCasteljau</a:t>
            </a:r>
            <a:r>
              <a:rPr lang="en-US" dirty="0"/>
              <a:t> algorithm (like Bezier) or explicit form [matrix formula on previous slide]</a:t>
            </a:r>
          </a:p>
          <a:p>
            <a:pPr>
              <a:lnSpc>
                <a:spcPct val="90000"/>
              </a:lnSpc>
            </a:pPr>
            <a:r>
              <a:rPr lang="en-US" dirty="0"/>
              <a:t>Questions? </a:t>
            </a:r>
          </a:p>
        </p:txBody>
      </p:sp>
    </p:spTree>
    <p:extLst>
      <p:ext uri="{BB962C8B-B14F-4D97-AF65-F5344CB8AC3E}">
        <p14:creationId xmlns:p14="http://schemas.microsoft.com/office/powerpoint/2010/main" val="110819064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5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Idea of Blossoms/Polar Forms</a:t>
            </a:r>
          </a:p>
        </p:txBody>
      </p:sp>
      <p:sp>
        <p:nvSpPr>
          <p:cNvPr id="1145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5" y="1527175"/>
            <a:ext cx="9024938" cy="5029200"/>
          </a:xfrm>
        </p:spPr>
        <p:txBody>
          <a:bodyPr/>
          <a:lstStyle/>
          <a:p>
            <a:r>
              <a:rPr lang="en-US" sz="2400"/>
              <a:t>(Optional) Labeling trick for control points and intermediate deCasteljau points that makes thing intuitive</a:t>
            </a:r>
          </a:p>
          <a:p>
            <a:r>
              <a:rPr lang="en-US" sz="2400"/>
              <a:t>E.g. quadratic Bezier curve F(u)</a:t>
            </a:r>
          </a:p>
          <a:p>
            <a:pPr lvl="1"/>
            <a:r>
              <a:rPr lang="en-US"/>
              <a:t>Define auxiliary function f(u</a:t>
            </a:r>
            <a:r>
              <a:rPr lang="en-US" baseline="-25000"/>
              <a:t>1</a:t>
            </a:r>
            <a:r>
              <a:rPr lang="en-US"/>
              <a:t>,u</a:t>
            </a:r>
            <a:r>
              <a:rPr lang="en-US" baseline="-25000"/>
              <a:t>2</a:t>
            </a:r>
            <a:r>
              <a:rPr lang="en-US"/>
              <a:t>) [number of args = degree]</a:t>
            </a:r>
          </a:p>
          <a:p>
            <a:pPr lvl="1"/>
            <a:r>
              <a:rPr lang="en-US"/>
              <a:t>Points on curve simply have u</a:t>
            </a:r>
            <a:r>
              <a:rPr lang="en-US" baseline="-25000"/>
              <a:t>1</a:t>
            </a:r>
            <a:r>
              <a:rPr lang="en-US"/>
              <a:t>=u</a:t>
            </a:r>
            <a:r>
              <a:rPr lang="en-US" baseline="-25000"/>
              <a:t>2</a:t>
            </a:r>
            <a:r>
              <a:rPr lang="en-US"/>
              <a:t> so that F(u) = f(u,u)</a:t>
            </a:r>
          </a:p>
          <a:p>
            <a:pPr lvl="1"/>
            <a:r>
              <a:rPr lang="en-US"/>
              <a:t>And we can label control points and deCasteljau points not on curve with appropriate values of (u</a:t>
            </a:r>
            <a:r>
              <a:rPr lang="en-US" baseline="-25000"/>
              <a:t>1</a:t>
            </a:r>
            <a:r>
              <a:rPr lang="en-US"/>
              <a:t>,u</a:t>
            </a:r>
            <a:r>
              <a:rPr lang="en-US" baseline="-25000"/>
              <a:t>2 </a:t>
            </a:r>
            <a:r>
              <a:rPr lang="en-US"/>
              <a:t>)</a:t>
            </a:r>
          </a:p>
          <a:p>
            <a:endParaRPr lang="en-US" sz="2400"/>
          </a:p>
          <a:p>
            <a:pPr lvl="1"/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grpSp>
        <p:nvGrpSpPr>
          <p:cNvPr id="1145870" name="Group 14"/>
          <p:cNvGrpSpPr>
            <a:grpSpLocks/>
          </p:cNvGrpSpPr>
          <p:nvPr/>
        </p:nvGrpSpPr>
        <p:grpSpPr bwMode="auto">
          <a:xfrm>
            <a:off x="523875" y="4357688"/>
            <a:ext cx="3881438" cy="2270125"/>
            <a:chOff x="1986" y="2775"/>
            <a:chExt cx="2226" cy="1237"/>
          </a:xfrm>
        </p:grpSpPr>
        <p:sp>
          <p:nvSpPr>
            <p:cNvPr id="1145871" name="Line 15"/>
            <p:cNvSpPr>
              <a:spLocks noChangeShapeType="1"/>
            </p:cNvSpPr>
            <p:nvPr/>
          </p:nvSpPr>
          <p:spPr bwMode="auto">
            <a:xfrm flipV="1">
              <a:off x="2449" y="2997"/>
              <a:ext cx="735" cy="8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5872" name="Line 16"/>
            <p:cNvSpPr>
              <a:spLocks noChangeShapeType="1"/>
            </p:cNvSpPr>
            <p:nvPr/>
          </p:nvSpPr>
          <p:spPr bwMode="auto">
            <a:xfrm>
              <a:off x="3184" y="2997"/>
              <a:ext cx="679" cy="8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5873" name="Freeform 17"/>
            <p:cNvSpPr>
              <a:spLocks/>
            </p:cNvSpPr>
            <p:nvPr/>
          </p:nvSpPr>
          <p:spPr bwMode="auto">
            <a:xfrm>
              <a:off x="2449" y="3382"/>
              <a:ext cx="1414" cy="450"/>
            </a:xfrm>
            <a:custGeom>
              <a:avLst/>
              <a:gdLst>
                <a:gd name="T0" fmla="*/ 0 w 1200"/>
                <a:gd name="T1" fmla="*/ 336 h 336"/>
                <a:gd name="T2" fmla="*/ 624 w 1200"/>
                <a:gd name="T3" fmla="*/ 0 h 336"/>
                <a:gd name="T4" fmla="*/ 1200 w 1200"/>
                <a:gd name="T5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00" h="336">
                  <a:moveTo>
                    <a:pt x="0" y="336"/>
                  </a:moveTo>
                  <a:cubicBezTo>
                    <a:pt x="212" y="168"/>
                    <a:pt x="424" y="0"/>
                    <a:pt x="624" y="0"/>
                  </a:cubicBezTo>
                  <a:cubicBezTo>
                    <a:pt x="824" y="0"/>
                    <a:pt x="1128" y="280"/>
                    <a:pt x="1200" y="336"/>
                  </a:cubicBezTo>
                </a:path>
              </a:pathLst>
            </a:custGeom>
            <a:noFill/>
            <a:ln w="254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5874" name="Text Box 18"/>
            <p:cNvSpPr txBox="1">
              <a:spLocks noChangeArrowheads="1"/>
            </p:cNvSpPr>
            <p:nvPr/>
          </p:nvSpPr>
          <p:spPr bwMode="auto">
            <a:xfrm>
              <a:off x="1986" y="3812"/>
              <a:ext cx="801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f(0,0) = F(0)</a:t>
              </a:r>
            </a:p>
          </p:txBody>
        </p:sp>
        <p:sp>
          <p:nvSpPr>
            <p:cNvPr id="1145875" name="Text Box 19"/>
            <p:cNvSpPr txBox="1">
              <a:spLocks noChangeArrowheads="1"/>
            </p:cNvSpPr>
            <p:nvPr/>
          </p:nvSpPr>
          <p:spPr bwMode="auto">
            <a:xfrm>
              <a:off x="3410" y="3812"/>
              <a:ext cx="802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f(1,1) = F(1)</a:t>
              </a:r>
            </a:p>
          </p:txBody>
        </p:sp>
        <p:sp>
          <p:nvSpPr>
            <p:cNvPr id="1145876" name="Text Box 20"/>
            <p:cNvSpPr txBox="1">
              <a:spLocks noChangeArrowheads="1"/>
            </p:cNvSpPr>
            <p:nvPr/>
          </p:nvSpPr>
          <p:spPr bwMode="auto">
            <a:xfrm>
              <a:off x="2749" y="2775"/>
              <a:ext cx="794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f(0,1)=f(1,0)</a:t>
              </a:r>
            </a:p>
          </p:txBody>
        </p:sp>
        <p:sp>
          <p:nvSpPr>
            <p:cNvPr id="1145877" name="Oval 21"/>
            <p:cNvSpPr>
              <a:spLocks noChangeArrowheads="1"/>
            </p:cNvSpPr>
            <p:nvPr/>
          </p:nvSpPr>
          <p:spPr bwMode="auto">
            <a:xfrm>
              <a:off x="2844" y="3450"/>
              <a:ext cx="90" cy="7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5878" name="Text Box 22"/>
            <p:cNvSpPr txBox="1">
              <a:spLocks noChangeArrowheads="1"/>
            </p:cNvSpPr>
            <p:nvPr/>
          </p:nvSpPr>
          <p:spPr bwMode="auto">
            <a:xfrm>
              <a:off x="2730" y="3518"/>
              <a:ext cx="801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f(u,u) = F(u)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5396009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Idea of Blossoms/Polar Forms</a:t>
            </a:r>
          </a:p>
        </p:txBody>
      </p:sp>
      <p:sp>
        <p:nvSpPr>
          <p:cNvPr id="1146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350" y="1527175"/>
            <a:ext cx="9007475" cy="5029200"/>
          </a:xfrm>
        </p:spPr>
        <p:txBody>
          <a:bodyPr/>
          <a:lstStyle/>
          <a:p>
            <a:r>
              <a:rPr lang="en-US" sz="2400"/>
              <a:t>Points on curve simply have u</a:t>
            </a:r>
            <a:r>
              <a:rPr lang="en-US" sz="2400" baseline="-25000"/>
              <a:t>1</a:t>
            </a:r>
            <a:r>
              <a:rPr lang="en-US" sz="2400"/>
              <a:t>=u</a:t>
            </a:r>
            <a:r>
              <a:rPr lang="en-US" sz="2400" baseline="-25000"/>
              <a:t>2</a:t>
            </a:r>
            <a:r>
              <a:rPr lang="en-US" sz="2400"/>
              <a:t> so that F(u) = f(u,u)</a:t>
            </a:r>
          </a:p>
          <a:p>
            <a:r>
              <a:rPr lang="en-US" sz="2400"/>
              <a:t>f is symmetric f(0,1) = f(1,0)</a:t>
            </a:r>
          </a:p>
          <a:p>
            <a:r>
              <a:rPr lang="en-US" sz="2400"/>
              <a:t>Only interpolate linearly between points with one arg different</a:t>
            </a:r>
          </a:p>
          <a:p>
            <a:pPr lvl="1"/>
            <a:r>
              <a:rPr lang="en-US" sz="2000"/>
              <a:t>f(0,u) = (1-u) f(0,0) + u f(0,1)  Here, interpolate f(0,0) and f(0,1)=f(1,0)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sp>
        <p:nvSpPr>
          <p:cNvPr id="1146894" name="Text Box 14"/>
          <p:cNvSpPr txBox="1">
            <a:spLocks noChangeArrowheads="1"/>
          </p:cNvSpPr>
          <p:nvPr/>
        </p:nvSpPr>
        <p:spPr bwMode="auto">
          <a:xfrm>
            <a:off x="5489575" y="43513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66"/>
                </a:solidFill>
                <a:latin typeface="Arial" charset="0"/>
              </a:rPr>
              <a:t>00</a:t>
            </a:r>
          </a:p>
        </p:txBody>
      </p:sp>
      <p:sp>
        <p:nvSpPr>
          <p:cNvPr id="1146895" name="Text Box 15"/>
          <p:cNvSpPr txBox="1">
            <a:spLocks noChangeArrowheads="1"/>
          </p:cNvSpPr>
          <p:nvPr/>
        </p:nvSpPr>
        <p:spPr bwMode="auto">
          <a:xfrm>
            <a:off x="6446838" y="43513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66"/>
                </a:solidFill>
                <a:latin typeface="Arial" charset="0"/>
              </a:rPr>
              <a:t>01</a:t>
            </a:r>
          </a:p>
        </p:txBody>
      </p:sp>
      <p:sp>
        <p:nvSpPr>
          <p:cNvPr id="1146896" name="Text Box 16"/>
          <p:cNvSpPr txBox="1">
            <a:spLocks noChangeArrowheads="1"/>
          </p:cNvSpPr>
          <p:nvPr/>
        </p:nvSpPr>
        <p:spPr bwMode="auto">
          <a:xfrm>
            <a:off x="7410450" y="43513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66"/>
                </a:solidFill>
                <a:latin typeface="Arial" charset="0"/>
              </a:rPr>
              <a:t>11</a:t>
            </a:r>
          </a:p>
        </p:txBody>
      </p:sp>
      <p:sp>
        <p:nvSpPr>
          <p:cNvPr id="1146897" name="Line 17"/>
          <p:cNvSpPr>
            <a:spLocks noChangeShapeType="1"/>
          </p:cNvSpPr>
          <p:nvPr/>
        </p:nvSpPr>
        <p:spPr bwMode="auto">
          <a:xfrm>
            <a:off x="5657850" y="4733925"/>
            <a:ext cx="5334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6898" name="Line 18"/>
          <p:cNvSpPr>
            <a:spLocks noChangeShapeType="1"/>
          </p:cNvSpPr>
          <p:nvPr/>
        </p:nvSpPr>
        <p:spPr bwMode="auto">
          <a:xfrm flipH="1">
            <a:off x="6267450" y="4733925"/>
            <a:ext cx="3810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6899" name="Line 19"/>
          <p:cNvSpPr>
            <a:spLocks noChangeShapeType="1"/>
          </p:cNvSpPr>
          <p:nvPr/>
        </p:nvSpPr>
        <p:spPr bwMode="auto">
          <a:xfrm>
            <a:off x="6724650" y="4733925"/>
            <a:ext cx="4572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6900" name="Line 20"/>
          <p:cNvSpPr>
            <a:spLocks noChangeShapeType="1"/>
          </p:cNvSpPr>
          <p:nvPr/>
        </p:nvSpPr>
        <p:spPr bwMode="auto">
          <a:xfrm flipH="1">
            <a:off x="7258050" y="4733925"/>
            <a:ext cx="3810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6901" name="Line 21"/>
          <p:cNvSpPr>
            <a:spLocks noChangeShapeType="1"/>
          </p:cNvSpPr>
          <p:nvPr/>
        </p:nvSpPr>
        <p:spPr bwMode="auto">
          <a:xfrm>
            <a:off x="6267450" y="5495925"/>
            <a:ext cx="4572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6902" name="Line 22"/>
          <p:cNvSpPr>
            <a:spLocks noChangeShapeType="1"/>
          </p:cNvSpPr>
          <p:nvPr/>
        </p:nvSpPr>
        <p:spPr bwMode="auto">
          <a:xfrm flipH="1">
            <a:off x="6800850" y="5419725"/>
            <a:ext cx="381000" cy="609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6903" name="Text Box 23"/>
          <p:cNvSpPr txBox="1">
            <a:spLocks noChangeArrowheads="1"/>
          </p:cNvSpPr>
          <p:nvPr/>
        </p:nvSpPr>
        <p:spPr bwMode="auto">
          <a:xfrm>
            <a:off x="4498975" y="6270625"/>
            <a:ext cx="46370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F(u) = f(</a:t>
            </a:r>
            <a:r>
              <a:rPr lang="en-US" sz="1800" b="0">
                <a:solidFill>
                  <a:srgbClr val="FF9966"/>
                </a:solidFill>
                <a:latin typeface="Arial" charset="0"/>
              </a:rPr>
              <a:t>uu</a:t>
            </a:r>
            <a:r>
              <a:rPr lang="en-US" sz="1800" b="0">
                <a:solidFill>
                  <a:srgbClr val="FFFFFF"/>
                </a:solidFill>
                <a:latin typeface="Arial" charset="0"/>
              </a:rPr>
              <a:t>) = (1-u)</a:t>
            </a:r>
            <a:r>
              <a:rPr lang="en-US" sz="1800" b="0" baseline="30000">
                <a:solidFill>
                  <a:srgbClr val="FFFFFF"/>
                </a:solidFill>
                <a:latin typeface="Arial" charset="0"/>
              </a:rPr>
              <a:t>2 </a:t>
            </a:r>
            <a:r>
              <a:rPr lang="en-US" sz="1800" b="0">
                <a:solidFill>
                  <a:srgbClr val="FFFFFF"/>
                </a:solidFill>
                <a:latin typeface="Arial" charset="0"/>
              </a:rPr>
              <a:t>P0 + 2u(1-u) P1 + u</a:t>
            </a:r>
            <a:r>
              <a:rPr lang="en-US" sz="1800" b="0" baseline="30000">
                <a:solidFill>
                  <a:srgbClr val="FFFFFF"/>
                </a:solidFill>
                <a:latin typeface="Arial" charset="0"/>
              </a:rPr>
              <a:t>2</a:t>
            </a:r>
            <a:r>
              <a:rPr lang="en-US" sz="1800" b="0">
                <a:solidFill>
                  <a:srgbClr val="FFFFFF"/>
                </a:solidFill>
                <a:latin typeface="Arial" charset="0"/>
              </a:rPr>
              <a:t> P2</a:t>
            </a:r>
          </a:p>
        </p:txBody>
      </p:sp>
      <p:sp>
        <p:nvSpPr>
          <p:cNvPr id="1146904" name="Text Box 24"/>
          <p:cNvSpPr txBox="1">
            <a:spLocks noChangeArrowheads="1"/>
          </p:cNvSpPr>
          <p:nvPr/>
        </p:nvSpPr>
        <p:spPr bwMode="auto">
          <a:xfrm>
            <a:off x="5549900" y="4899025"/>
            <a:ext cx="514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1-u</a:t>
            </a:r>
          </a:p>
        </p:txBody>
      </p:sp>
      <p:sp>
        <p:nvSpPr>
          <p:cNvPr id="1146905" name="Text Box 25"/>
          <p:cNvSpPr txBox="1">
            <a:spLocks noChangeArrowheads="1"/>
          </p:cNvSpPr>
          <p:nvPr/>
        </p:nvSpPr>
        <p:spPr bwMode="auto">
          <a:xfrm>
            <a:off x="6572250" y="4884738"/>
            <a:ext cx="51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1-u</a:t>
            </a:r>
          </a:p>
        </p:txBody>
      </p:sp>
      <p:sp>
        <p:nvSpPr>
          <p:cNvPr id="1146906" name="Text Box 26"/>
          <p:cNvSpPr txBox="1">
            <a:spLocks noChangeArrowheads="1"/>
          </p:cNvSpPr>
          <p:nvPr/>
        </p:nvSpPr>
        <p:spPr bwMode="auto">
          <a:xfrm>
            <a:off x="6350000" y="48990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u</a:t>
            </a:r>
          </a:p>
        </p:txBody>
      </p:sp>
      <p:sp>
        <p:nvSpPr>
          <p:cNvPr id="1146907" name="Text Box 27"/>
          <p:cNvSpPr txBox="1">
            <a:spLocks noChangeArrowheads="1"/>
          </p:cNvSpPr>
          <p:nvPr/>
        </p:nvSpPr>
        <p:spPr bwMode="auto">
          <a:xfrm>
            <a:off x="7334250" y="48847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u</a:t>
            </a:r>
          </a:p>
        </p:txBody>
      </p:sp>
      <p:sp>
        <p:nvSpPr>
          <p:cNvPr id="1146908" name="Text Box 28"/>
          <p:cNvSpPr txBox="1">
            <a:spLocks noChangeArrowheads="1"/>
          </p:cNvSpPr>
          <p:nvPr/>
        </p:nvSpPr>
        <p:spPr bwMode="auto">
          <a:xfrm>
            <a:off x="6083300" y="5570538"/>
            <a:ext cx="51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1-u</a:t>
            </a:r>
          </a:p>
        </p:txBody>
      </p:sp>
      <p:sp>
        <p:nvSpPr>
          <p:cNvPr id="1146909" name="Text Box 29"/>
          <p:cNvSpPr txBox="1">
            <a:spLocks noChangeArrowheads="1"/>
          </p:cNvSpPr>
          <p:nvPr/>
        </p:nvSpPr>
        <p:spPr bwMode="auto">
          <a:xfrm>
            <a:off x="6953250" y="55705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u</a:t>
            </a:r>
          </a:p>
        </p:txBody>
      </p:sp>
      <p:sp>
        <p:nvSpPr>
          <p:cNvPr id="1146910" name="Text Box 30"/>
          <p:cNvSpPr txBox="1">
            <a:spLocks noChangeArrowheads="1"/>
          </p:cNvSpPr>
          <p:nvPr/>
        </p:nvSpPr>
        <p:spPr bwMode="auto">
          <a:xfrm>
            <a:off x="5946775" y="51133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66"/>
                </a:solidFill>
                <a:latin typeface="Arial" charset="0"/>
              </a:rPr>
              <a:t>0u</a:t>
            </a:r>
          </a:p>
        </p:txBody>
      </p:sp>
      <p:sp>
        <p:nvSpPr>
          <p:cNvPr id="1146911" name="Text Box 31"/>
          <p:cNvSpPr txBox="1">
            <a:spLocks noChangeArrowheads="1"/>
          </p:cNvSpPr>
          <p:nvPr/>
        </p:nvSpPr>
        <p:spPr bwMode="auto">
          <a:xfrm>
            <a:off x="6953250" y="51133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66"/>
                </a:solidFill>
                <a:latin typeface="Arial" charset="0"/>
              </a:rPr>
              <a:t>1u</a:t>
            </a:r>
          </a:p>
        </p:txBody>
      </p:sp>
      <p:sp>
        <p:nvSpPr>
          <p:cNvPr id="1146912" name="Text Box 32"/>
          <p:cNvSpPr txBox="1">
            <a:spLocks noChangeArrowheads="1"/>
          </p:cNvSpPr>
          <p:nvPr/>
        </p:nvSpPr>
        <p:spPr bwMode="auto">
          <a:xfrm>
            <a:off x="6496050" y="58753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66"/>
                </a:solidFill>
                <a:latin typeface="Arial" charset="0"/>
              </a:rPr>
              <a:t>uu</a:t>
            </a:r>
          </a:p>
        </p:txBody>
      </p:sp>
      <p:grpSp>
        <p:nvGrpSpPr>
          <p:cNvPr id="1146913" name="Group 33"/>
          <p:cNvGrpSpPr>
            <a:grpSpLocks/>
          </p:cNvGrpSpPr>
          <p:nvPr/>
        </p:nvGrpSpPr>
        <p:grpSpPr bwMode="auto">
          <a:xfrm>
            <a:off x="523875" y="4357688"/>
            <a:ext cx="3881438" cy="2270125"/>
            <a:chOff x="1986" y="2775"/>
            <a:chExt cx="2226" cy="1237"/>
          </a:xfrm>
        </p:grpSpPr>
        <p:sp>
          <p:nvSpPr>
            <p:cNvPr id="1146914" name="Line 34"/>
            <p:cNvSpPr>
              <a:spLocks noChangeShapeType="1"/>
            </p:cNvSpPr>
            <p:nvPr/>
          </p:nvSpPr>
          <p:spPr bwMode="auto">
            <a:xfrm flipV="1">
              <a:off x="2449" y="2997"/>
              <a:ext cx="735" cy="8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6915" name="Line 35"/>
            <p:cNvSpPr>
              <a:spLocks noChangeShapeType="1"/>
            </p:cNvSpPr>
            <p:nvPr/>
          </p:nvSpPr>
          <p:spPr bwMode="auto">
            <a:xfrm>
              <a:off x="3184" y="2997"/>
              <a:ext cx="679" cy="8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6916" name="Freeform 36"/>
            <p:cNvSpPr>
              <a:spLocks/>
            </p:cNvSpPr>
            <p:nvPr/>
          </p:nvSpPr>
          <p:spPr bwMode="auto">
            <a:xfrm>
              <a:off x="2449" y="3382"/>
              <a:ext cx="1414" cy="450"/>
            </a:xfrm>
            <a:custGeom>
              <a:avLst/>
              <a:gdLst>
                <a:gd name="T0" fmla="*/ 0 w 1200"/>
                <a:gd name="T1" fmla="*/ 336 h 336"/>
                <a:gd name="T2" fmla="*/ 624 w 1200"/>
                <a:gd name="T3" fmla="*/ 0 h 336"/>
                <a:gd name="T4" fmla="*/ 1200 w 1200"/>
                <a:gd name="T5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00" h="336">
                  <a:moveTo>
                    <a:pt x="0" y="336"/>
                  </a:moveTo>
                  <a:cubicBezTo>
                    <a:pt x="212" y="168"/>
                    <a:pt x="424" y="0"/>
                    <a:pt x="624" y="0"/>
                  </a:cubicBezTo>
                  <a:cubicBezTo>
                    <a:pt x="824" y="0"/>
                    <a:pt x="1128" y="280"/>
                    <a:pt x="1200" y="336"/>
                  </a:cubicBezTo>
                </a:path>
              </a:pathLst>
            </a:custGeom>
            <a:noFill/>
            <a:ln w="254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6917" name="Text Box 37"/>
            <p:cNvSpPr txBox="1">
              <a:spLocks noChangeArrowheads="1"/>
            </p:cNvSpPr>
            <p:nvPr/>
          </p:nvSpPr>
          <p:spPr bwMode="auto">
            <a:xfrm>
              <a:off x="1986" y="3812"/>
              <a:ext cx="801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f(0,0) = F(0)</a:t>
              </a:r>
            </a:p>
          </p:txBody>
        </p:sp>
        <p:sp>
          <p:nvSpPr>
            <p:cNvPr id="1146918" name="Text Box 38"/>
            <p:cNvSpPr txBox="1">
              <a:spLocks noChangeArrowheads="1"/>
            </p:cNvSpPr>
            <p:nvPr/>
          </p:nvSpPr>
          <p:spPr bwMode="auto">
            <a:xfrm>
              <a:off x="3410" y="3812"/>
              <a:ext cx="802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f(1,1) = F(1)</a:t>
              </a:r>
            </a:p>
          </p:txBody>
        </p:sp>
        <p:sp>
          <p:nvSpPr>
            <p:cNvPr id="1146919" name="Text Box 39"/>
            <p:cNvSpPr txBox="1">
              <a:spLocks noChangeArrowheads="1"/>
            </p:cNvSpPr>
            <p:nvPr/>
          </p:nvSpPr>
          <p:spPr bwMode="auto">
            <a:xfrm>
              <a:off x="2749" y="2775"/>
              <a:ext cx="794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f(0,1)=f(1,0)</a:t>
              </a:r>
            </a:p>
          </p:txBody>
        </p:sp>
        <p:sp>
          <p:nvSpPr>
            <p:cNvPr id="1146920" name="Oval 40"/>
            <p:cNvSpPr>
              <a:spLocks noChangeArrowheads="1"/>
            </p:cNvSpPr>
            <p:nvPr/>
          </p:nvSpPr>
          <p:spPr bwMode="auto">
            <a:xfrm>
              <a:off x="2844" y="3450"/>
              <a:ext cx="90" cy="7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6921" name="Text Box 41"/>
            <p:cNvSpPr txBox="1">
              <a:spLocks noChangeArrowheads="1"/>
            </p:cNvSpPr>
            <p:nvPr/>
          </p:nvSpPr>
          <p:spPr bwMode="auto">
            <a:xfrm>
              <a:off x="2730" y="3518"/>
              <a:ext cx="801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f(u,u) = F(u)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8777366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Geometric interpretation: Quadratic </a:t>
            </a:r>
          </a:p>
        </p:txBody>
      </p:sp>
      <p:sp>
        <p:nvSpPr>
          <p:cNvPr id="1127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lang="en-US"/>
              <a:t>    </a:t>
            </a:r>
          </a:p>
        </p:txBody>
      </p:sp>
      <p:sp>
        <p:nvSpPr>
          <p:cNvPr id="1127428" name="Line 4"/>
          <p:cNvSpPr>
            <a:spLocks noChangeShapeType="1"/>
          </p:cNvSpPr>
          <p:nvPr/>
        </p:nvSpPr>
        <p:spPr bwMode="auto">
          <a:xfrm flipV="1">
            <a:off x="1658938" y="1828800"/>
            <a:ext cx="2292350" cy="39211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29" name="Line 5"/>
          <p:cNvSpPr>
            <a:spLocks noChangeShapeType="1"/>
          </p:cNvSpPr>
          <p:nvPr/>
        </p:nvSpPr>
        <p:spPr bwMode="auto">
          <a:xfrm>
            <a:off x="3951288" y="1828800"/>
            <a:ext cx="3471862" cy="38592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30" name="Oval 6"/>
          <p:cNvSpPr>
            <a:spLocks noChangeArrowheads="1"/>
          </p:cNvSpPr>
          <p:nvPr/>
        </p:nvSpPr>
        <p:spPr bwMode="auto">
          <a:xfrm>
            <a:off x="2062163" y="4667250"/>
            <a:ext cx="309562" cy="279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37" name="Freeform 13"/>
          <p:cNvSpPr>
            <a:spLocks/>
          </p:cNvSpPr>
          <p:nvPr/>
        </p:nvSpPr>
        <p:spPr bwMode="auto">
          <a:xfrm>
            <a:off x="1673225" y="3886200"/>
            <a:ext cx="5688013" cy="1817688"/>
          </a:xfrm>
          <a:custGeom>
            <a:avLst/>
            <a:gdLst>
              <a:gd name="T0" fmla="*/ 0 w 3583"/>
              <a:gd name="T1" fmla="*/ 1145 h 1145"/>
              <a:gd name="T2" fmla="*/ 801 w 3583"/>
              <a:gd name="T3" fmla="*/ 256 h 1145"/>
              <a:gd name="T4" fmla="*/ 1650 w 3583"/>
              <a:gd name="T5" fmla="*/ 41 h 1145"/>
              <a:gd name="T6" fmla="*/ 2861 w 3583"/>
              <a:gd name="T7" fmla="*/ 500 h 1145"/>
              <a:gd name="T8" fmla="*/ 3583 w 3583"/>
              <a:gd name="T9" fmla="*/ 1115 h 1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83" h="1145">
                <a:moveTo>
                  <a:pt x="0" y="1145"/>
                </a:moveTo>
                <a:cubicBezTo>
                  <a:pt x="263" y="792"/>
                  <a:pt x="526" y="440"/>
                  <a:pt x="801" y="256"/>
                </a:cubicBezTo>
                <a:cubicBezTo>
                  <a:pt x="1076" y="72"/>
                  <a:pt x="1307" y="0"/>
                  <a:pt x="1650" y="41"/>
                </a:cubicBezTo>
                <a:cubicBezTo>
                  <a:pt x="1993" y="82"/>
                  <a:pt x="2539" y="321"/>
                  <a:pt x="2861" y="500"/>
                </a:cubicBezTo>
                <a:cubicBezTo>
                  <a:pt x="3183" y="679"/>
                  <a:pt x="3464" y="1013"/>
                  <a:pt x="3583" y="1115"/>
                </a:cubicBezTo>
              </a:path>
            </a:pathLst>
          </a:custGeom>
          <a:noFill/>
          <a:ln w="38100">
            <a:solidFill>
              <a:srgbClr val="33CC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35" name="Oval 11"/>
          <p:cNvSpPr>
            <a:spLocks noChangeArrowheads="1"/>
          </p:cNvSpPr>
          <p:nvPr/>
        </p:nvSpPr>
        <p:spPr bwMode="auto">
          <a:xfrm>
            <a:off x="2770188" y="4073525"/>
            <a:ext cx="309562" cy="279400"/>
          </a:xfrm>
          <a:prstGeom prst="ellipse">
            <a:avLst/>
          </a:prstGeom>
          <a:solidFill>
            <a:srgbClr val="FFDD4B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39" name="Text Box 15"/>
          <p:cNvSpPr txBox="1">
            <a:spLocks noChangeArrowheads="1"/>
          </p:cNvSpPr>
          <p:nvPr/>
        </p:nvSpPr>
        <p:spPr bwMode="auto">
          <a:xfrm>
            <a:off x="2838450" y="354012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DD4B"/>
                </a:solidFill>
                <a:latin typeface="Arial" charset="0"/>
              </a:rPr>
              <a:t>u</a:t>
            </a:r>
          </a:p>
        </p:txBody>
      </p:sp>
      <p:sp>
        <p:nvSpPr>
          <p:cNvPr id="1127431" name="Oval 7"/>
          <p:cNvSpPr>
            <a:spLocks noChangeArrowheads="1"/>
          </p:cNvSpPr>
          <p:nvPr/>
        </p:nvSpPr>
        <p:spPr bwMode="auto">
          <a:xfrm>
            <a:off x="4586288" y="2554288"/>
            <a:ext cx="323850" cy="2968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32" name="Text Box 8"/>
          <p:cNvSpPr txBox="1">
            <a:spLocks noChangeArrowheads="1"/>
          </p:cNvSpPr>
          <p:nvPr/>
        </p:nvSpPr>
        <p:spPr bwMode="auto">
          <a:xfrm>
            <a:off x="1568450" y="4787900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Arial" charset="0"/>
              </a:rPr>
              <a:t>u</a:t>
            </a:r>
          </a:p>
        </p:txBody>
      </p:sp>
      <p:sp>
        <p:nvSpPr>
          <p:cNvPr id="1127433" name="Text Box 9"/>
          <p:cNvSpPr txBox="1">
            <a:spLocks noChangeArrowheads="1"/>
          </p:cNvSpPr>
          <p:nvPr/>
        </p:nvSpPr>
        <p:spPr bwMode="auto">
          <a:xfrm>
            <a:off x="4410075" y="184467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Arial" charset="0"/>
              </a:rPr>
              <a:t>u</a:t>
            </a:r>
          </a:p>
        </p:txBody>
      </p:sp>
      <p:sp>
        <p:nvSpPr>
          <p:cNvPr id="1127434" name="Line 10"/>
          <p:cNvSpPr>
            <a:spLocks noChangeShapeType="1"/>
          </p:cNvSpPr>
          <p:nvPr/>
        </p:nvSpPr>
        <p:spPr bwMode="auto">
          <a:xfrm flipV="1">
            <a:off x="2216150" y="2649538"/>
            <a:ext cx="2573338" cy="2170112"/>
          </a:xfrm>
          <a:prstGeom prst="line">
            <a:avLst/>
          </a:prstGeom>
          <a:noFill/>
          <a:ln w="38100">
            <a:solidFill>
              <a:srgbClr val="FFDD4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40" name="Text Box 16"/>
          <p:cNvSpPr txBox="1">
            <a:spLocks noChangeArrowheads="1"/>
          </p:cNvSpPr>
          <p:nvPr/>
        </p:nvSpPr>
        <p:spPr bwMode="auto">
          <a:xfrm>
            <a:off x="2262188" y="2774950"/>
            <a:ext cx="7191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Arial" charset="0"/>
              </a:rPr>
              <a:t>1-u</a:t>
            </a:r>
          </a:p>
        </p:txBody>
      </p:sp>
      <p:sp>
        <p:nvSpPr>
          <p:cNvPr id="1127441" name="Text Box 17"/>
          <p:cNvSpPr txBox="1">
            <a:spLocks noChangeArrowheads="1"/>
          </p:cNvSpPr>
          <p:nvPr/>
        </p:nvSpPr>
        <p:spPr bwMode="auto">
          <a:xfrm>
            <a:off x="5961063" y="3406775"/>
            <a:ext cx="7191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Arial" charset="0"/>
              </a:rPr>
              <a:t>1-u</a:t>
            </a:r>
          </a:p>
        </p:txBody>
      </p:sp>
      <p:sp>
        <p:nvSpPr>
          <p:cNvPr id="1127444" name="Text Box 20"/>
          <p:cNvSpPr txBox="1">
            <a:spLocks noChangeArrowheads="1"/>
          </p:cNvSpPr>
          <p:nvPr/>
        </p:nvSpPr>
        <p:spPr bwMode="auto">
          <a:xfrm>
            <a:off x="1425575" y="5597525"/>
            <a:ext cx="9604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9966"/>
                </a:solidFill>
                <a:latin typeface="Arial" charset="0"/>
              </a:rPr>
              <a:t>00</a:t>
            </a:r>
          </a:p>
        </p:txBody>
      </p:sp>
      <p:sp>
        <p:nvSpPr>
          <p:cNvPr id="1127445" name="Text Box 21"/>
          <p:cNvSpPr txBox="1">
            <a:spLocks noChangeArrowheads="1"/>
          </p:cNvSpPr>
          <p:nvPr/>
        </p:nvSpPr>
        <p:spPr bwMode="auto">
          <a:xfrm>
            <a:off x="3244850" y="1406525"/>
            <a:ext cx="1390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9966"/>
                </a:solidFill>
                <a:latin typeface="Arial" charset="0"/>
              </a:rPr>
              <a:t>01=10</a:t>
            </a:r>
          </a:p>
        </p:txBody>
      </p:sp>
      <p:sp>
        <p:nvSpPr>
          <p:cNvPr id="1127446" name="Text Box 22"/>
          <p:cNvSpPr txBox="1">
            <a:spLocks noChangeArrowheads="1"/>
          </p:cNvSpPr>
          <p:nvPr/>
        </p:nvSpPr>
        <p:spPr bwMode="auto">
          <a:xfrm>
            <a:off x="6740525" y="5607050"/>
            <a:ext cx="1390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9966"/>
                </a:solidFill>
                <a:latin typeface="Arial" charset="0"/>
              </a:rPr>
              <a:t>11</a:t>
            </a:r>
          </a:p>
        </p:txBody>
      </p:sp>
      <p:sp>
        <p:nvSpPr>
          <p:cNvPr id="1127447" name="Text Box 23"/>
          <p:cNvSpPr txBox="1">
            <a:spLocks noChangeArrowheads="1"/>
          </p:cNvSpPr>
          <p:nvPr/>
        </p:nvSpPr>
        <p:spPr bwMode="auto">
          <a:xfrm>
            <a:off x="1300163" y="4359275"/>
            <a:ext cx="8683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9966"/>
                </a:solidFill>
                <a:latin typeface="Arial" charset="0"/>
              </a:rPr>
              <a:t>0u</a:t>
            </a:r>
          </a:p>
        </p:txBody>
      </p:sp>
      <p:sp>
        <p:nvSpPr>
          <p:cNvPr id="1127448" name="Text Box 24"/>
          <p:cNvSpPr txBox="1">
            <a:spLocks noChangeArrowheads="1"/>
          </p:cNvSpPr>
          <p:nvPr/>
        </p:nvSpPr>
        <p:spPr bwMode="auto">
          <a:xfrm>
            <a:off x="4845050" y="2368550"/>
            <a:ext cx="844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9966"/>
                </a:solidFill>
                <a:latin typeface="Arial" charset="0"/>
              </a:rPr>
              <a:t>1u</a:t>
            </a:r>
          </a:p>
        </p:txBody>
      </p:sp>
      <p:sp>
        <p:nvSpPr>
          <p:cNvPr id="1127449" name="Text Box 25"/>
          <p:cNvSpPr txBox="1">
            <a:spLocks noChangeArrowheads="1"/>
          </p:cNvSpPr>
          <p:nvPr/>
        </p:nvSpPr>
        <p:spPr bwMode="auto">
          <a:xfrm>
            <a:off x="2978150" y="4092575"/>
            <a:ext cx="882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9966"/>
                </a:solidFill>
                <a:latin typeface="Arial" charset="0"/>
              </a:rPr>
              <a:t>uu</a:t>
            </a:r>
          </a:p>
        </p:txBody>
      </p:sp>
    </p:spTree>
    <p:extLst>
      <p:ext uri="{BB962C8B-B14F-4D97-AF65-F5344CB8AC3E}">
        <p14:creationId xmlns:p14="http://schemas.microsoft.com/office/powerpoint/2010/main" val="271180157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430" grpId="0" animBg="1"/>
      <p:bldP spid="1127437" grpId="0" animBg="1"/>
      <p:bldP spid="1127435" grpId="0" animBg="1"/>
      <p:bldP spid="1127439" grpId="0"/>
      <p:bldP spid="1127431" grpId="0" animBg="1"/>
      <p:bldP spid="1127432" grpId="0"/>
      <p:bldP spid="1127433" grpId="0"/>
      <p:bldP spid="1127434" grpId="0" animBg="1"/>
      <p:bldP spid="1127440" grpId="0"/>
      <p:bldP spid="1127441" grpId="0"/>
      <p:bldP spid="1127447" grpId="0"/>
      <p:bldP spid="1127448" grpId="0"/>
      <p:bldP spid="112744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Polar Forms: Cubic Bezier Curve</a:t>
            </a:r>
          </a:p>
        </p:txBody>
      </p:sp>
      <p:sp>
        <p:nvSpPr>
          <p:cNvPr id="1147908" name="Line 4"/>
          <p:cNvSpPr>
            <a:spLocks noChangeShapeType="1"/>
          </p:cNvSpPr>
          <p:nvPr/>
        </p:nvSpPr>
        <p:spPr bwMode="auto">
          <a:xfrm flipV="1">
            <a:off x="3597275" y="1943100"/>
            <a:ext cx="4572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7909" name="Line 5"/>
          <p:cNvSpPr>
            <a:spLocks noChangeShapeType="1"/>
          </p:cNvSpPr>
          <p:nvPr/>
        </p:nvSpPr>
        <p:spPr bwMode="auto">
          <a:xfrm>
            <a:off x="4054475" y="1943100"/>
            <a:ext cx="1143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7910" name="Line 6"/>
          <p:cNvSpPr>
            <a:spLocks noChangeShapeType="1"/>
          </p:cNvSpPr>
          <p:nvPr/>
        </p:nvSpPr>
        <p:spPr bwMode="auto">
          <a:xfrm>
            <a:off x="5197475" y="1943100"/>
            <a:ext cx="3810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7911" name="Text Box 7"/>
          <p:cNvSpPr txBox="1">
            <a:spLocks noChangeArrowheads="1"/>
          </p:cNvSpPr>
          <p:nvPr/>
        </p:nvSpPr>
        <p:spPr bwMode="auto">
          <a:xfrm>
            <a:off x="3057525" y="292576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</a:rPr>
              <a:t>000</a:t>
            </a:r>
          </a:p>
        </p:txBody>
      </p:sp>
      <p:sp>
        <p:nvSpPr>
          <p:cNvPr id="1147912" name="Text Box 8"/>
          <p:cNvSpPr txBox="1">
            <a:spLocks noChangeArrowheads="1"/>
          </p:cNvSpPr>
          <p:nvPr/>
        </p:nvSpPr>
        <p:spPr bwMode="auto">
          <a:xfrm>
            <a:off x="3463925" y="16367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</a:rPr>
              <a:t>001</a:t>
            </a:r>
          </a:p>
        </p:txBody>
      </p:sp>
      <p:sp>
        <p:nvSpPr>
          <p:cNvPr id="1147913" name="Text Box 9"/>
          <p:cNvSpPr txBox="1">
            <a:spLocks noChangeArrowheads="1"/>
          </p:cNvSpPr>
          <p:nvPr/>
        </p:nvSpPr>
        <p:spPr bwMode="auto">
          <a:xfrm>
            <a:off x="5197475" y="16367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</a:rPr>
              <a:t>011</a:t>
            </a:r>
          </a:p>
        </p:txBody>
      </p:sp>
      <p:sp>
        <p:nvSpPr>
          <p:cNvPr id="1147914" name="Text Box 10"/>
          <p:cNvSpPr txBox="1">
            <a:spLocks noChangeArrowheads="1"/>
          </p:cNvSpPr>
          <p:nvPr/>
        </p:nvSpPr>
        <p:spPr bwMode="auto">
          <a:xfrm>
            <a:off x="5529263" y="2884488"/>
            <a:ext cx="693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</a:rPr>
              <a:t>111</a:t>
            </a:r>
          </a:p>
        </p:txBody>
      </p:sp>
      <p:sp>
        <p:nvSpPr>
          <p:cNvPr id="1147915" name="Freeform 11"/>
          <p:cNvSpPr>
            <a:spLocks/>
          </p:cNvSpPr>
          <p:nvPr/>
        </p:nvSpPr>
        <p:spPr bwMode="auto">
          <a:xfrm>
            <a:off x="3597275" y="2095500"/>
            <a:ext cx="1981200" cy="914400"/>
          </a:xfrm>
          <a:custGeom>
            <a:avLst/>
            <a:gdLst>
              <a:gd name="T0" fmla="*/ 0 w 1248"/>
              <a:gd name="T1" fmla="*/ 576 h 576"/>
              <a:gd name="T2" fmla="*/ 240 w 1248"/>
              <a:gd name="T3" fmla="*/ 240 h 576"/>
              <a:gd name="T4" fmla="*/ 624 w 1248"/>
              <a:gd name="T5" fmla="*/ 0 h 576"/>
              <a:gd name="T6" fmla="*/ 1008 w 1248"/>
              <a:gd name="T7" fmla="*/ 240 h 576"/>
              <a:gd name="T8" fmla="*/ 1248 w 1248"/>
              <a:gd name="T9" fmla="*/ 576 h 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48" h="576">
                <a:moveTo>
                  <a:pt x="0" y="576"/>
                </a:moveTo>
                <a:cubicBezTo>
                  <a:pt x="68" y="456"/>
                  <a:pt x="136" y="336"/>
                  <a:pt x="240" y="240"/>
                </a:cubicBezTo>
                <a:cubicBezTo>
                  <a:pt x="344" y="144"/>
                  <a:pt x="496" y="0"/>
                  <a:pt x="624" y="0"/>
                </a:cubicBezTo>
                <a:cubicBezTo>
                  <a:pt x="752" y="0"/>
                  <a:pt x="904" y="144"/>
                  <a:pt x="1008" y="240"/>
                </a:cubicBezTo>
                <a:cubicBezTo>
                  <a:pt x="1112" y="336"/>
                  <a:pt x="1180" y="456"/>
                  <a:pt x="1248" y="576"/>
                </a:cubicBezTo>
              </a:path>
            </a:pathLst>
          </a:cu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grpSp>
        <p:nvGrpSpPr>
          <p:cNvPr id="1147954" name="Group 50"/>
          <p:cNvGrpSpPr>
            <a:grpSpLocks/>
          </p:cNvGrpSpPr>
          <p:nvPr/>
        </p:nvGrpSpPr>
        <p:grpSpPr bwMode="auto">
          <a:xfrm>
            <a:off x="3059113" y="3614738"/>
            <a:ext cx="3486150" cy="457200"/>
            <a:chOff x="1927" y="2277"/>
            <a:chExt cx="2196" cy="288"/>
          </a:xfrm>
        </p:grpSpPr>
        <p:sp>
          <p:nvSpPr>
            <p:cNvPr id="1147918" name="Text Box 14"/>
            <p:cNvSpPr txBox="1">
              <a:spLocks noChangeArrowheads="1"/>
            </p:cNvSpPr>
            <p:nvPr/>
          </p:nvSpPr>
          <p:spPr bwMode="auto">
            <a:xfrm>
              <a:off x="1927" y="2277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</a:rPr>
                <a:t>000</a:t>
              </a:r>
            </a:p>
          </p:txBody>
        </p:sp>
        <p:sp>
          <p:nvSpPr>
            <p:cNvPr id="1147919" name="Text Box 15"/>
            <p:cNvSpPr txBox="1">
              <a:spLocks noChangeArrowheads="1"/>
            </p:cNvSpPr>
            <p:nvPr/>
          </p:nvSpPr>
          <p:spPr bwMode="auto">
            <a:xfrm>
              <a:off x="2503" y="2277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</a:rPr>
                <a:t>001</a:t>
              </a:r>
            </a:p>
          </p:txBody>
        </p:sp>
        <p:sp>
          <p:nvSpPr>
            <p:cNvPr id="1147920" name="Text Box 16"/>
            <p:cNvSpPr txBox="1">
              <a:spLocks noChangeArrowheads="1"/>
            </p:cNvSpPr>
            <p:nvPr/>
          </p:nvSpPr>
          <p:spPr bwMode="auto">
            <a:xfrm>
              <a:off x="3062" y="2277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</a:rPr>
                <a:t>011</a:t>
              </a:r>
            </a:p>
          </p:txBody>
        </p:sp>
        <p:sp>
          <p:nvSpPr>
            <p:cNvPr id="1147921" name="Text Box 17"/>
            <p:cNvSpPr txBox="1">
              <a:spLocks noChangeArrowheads="1"/>
            </p:cNvSpPr>
            <p:nvPr/>
          </p:nvSpPr>
          <p:spPr bwMode="auto">
            <a:xfrm>
              <a:off x="3686" y="2277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</a:rPr>
                <a:t>111</a:t>
              </a:r>
            </a:p>
          </p:txBody>
        </p:sp>
      </p:grpSp>
      <p:grpSp>
        <p:nvGrpSpPr>
          <p:cNvPr id="1147955" name="Group 51"/>
          <p:cNvGrpSpPr>
            <a:grpSpLocks/>
          </p:cNvGrpSpPr>
          <p:nvPr/>
        </p:nvGrpSpPr>
        <p:grpSpPr bwMode="auto">
          <a:xfrm>
            <a:off x="3108325" y="3997325"/>
            <a:ext cx="3041650" cy="885825"/>
            <a:chOff x="1958" y="2518"/>
            <a:chExt cx="1916" cy="558"/>
          </a:xfrm>
        </p:grpSpPr>
        <p:sp>
          <p:nvSpPr>
            <p:cNvPr id="1147922" name="Line 18"/>
            <p:cNvSpPr>
              <a:spLocks noChangeShapeType="1"/>
            </p:cNvSpPr>
            <p:nvPr/>
          </p:nvSpPr>
          <p:spPr bwMode="auto">
            <a:xfrm>
              <a:off x="2054" y="2518"/>
              <a:ext cx="336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23" name="Line 19"/>
            <p:cNvSpPr>
              <a:spLocks noChangeShapeType="1"/>
            </p:cNvSpPr>
            <p:nvPr/>
          </p:nvSpPr>
          <p:spPr bwMode="auto">
            <a:xfrm flipH="1">
              <a:off x="2438" y="2518"/>
              <a:ext cx="192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24" name="Line 20"/>
            <p:cNvSpPr>
              <a:spLocks noChangeShapeType="1"/>
            </p:cNvSpPr>
            <p:nvPr/>
          </p:nvSpPr>
          <p:spPr bwMode="auto">
            <a:xfrm>
              <a:off x="2678" y="2518"/>
              <a:ext cx="288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25" name="Line 21"/>
            <p:cNvSpPr>
              <a:spLocks noChangeShapeType="1"/>
            </p:cNvSpPr>
            <p:nvPr/>
          </p:nvSpPr>
          <p:spPr bwMode="auto">
            <a:xfrm flipH="1">
              <a:off x="3014" y="2518"/>
              <a:ext cx="192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26" name="Line 22"/>
            <p:cNvSpPr>
              <a:spLocks noChangeShapeType="1"/>
            </p:cNvSpPr>
            <p:nvPr/>
          </p:nvSpPr>
          <p:spPr bwMode="auto">
            <a:xfrm>
              <a:off x="3254" y="2518"/>
              <a:ext cx="288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27" name="Line 23"/>
            <p:cNvSpPr>
              <a:spLocks noChangeShapeType="1"/>
            </p:cNvSpPr>
            <p:nvPr/>
          </p:nvSpPr>
          <p:spPr bwMode="auto">
            <a:xfrm flipH="1">
              <a:off x="3590" y="2518"/>
              <a:ext cx="240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34" name="Text Box 30"/>
            <p:cNvSpPr txBox="1">
              <a:spLocks noChangeArrowheads="1"/>
            </p:cNvSpPr>
            <p:nvPr/>
          </p:nvSpPr>
          <p:spPr bwMode="auto">
            <a:xfrm>
              <a:off x="1958" y="256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1-u</a:t>
              </a:r>
            </a:p>
          </p:txBody>
        </p:sp>
        <p:sp>
          <p:nvSpPr>
            <p:cNvPr id="1147937" name="Text Box 33"/>
            <p:cNvSpPr txBox="1">
              <a:spLocks noChangeArrowheads="1"/>
            </p:cNvSpPr>
            <p:nvPr/>
          </p:nvSpPr>
          <p:spPr bwMode="auto">
            <a:xfrm>
              <a:off x="2486" y="256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u</a:t>
              </a:r>
            </a:p>
          </p:txBody>
        </p:sp>
        <p:sp>
          <p:nvSpPr>
            <p:cNvPr id="1147939" name="Text Box 35"/>
            <p:cNvSpPr txBox="1">
              <a:spLocks noChangeArrowheads="1"/>
            </p:cNvSpPr>
            <p:nvPr/>
          </p:nvSpPr>
          <p:spPr bwMode="auto">
            <a:xfrm>
              <a:off x="3062" y="256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u</a:t>
              </a:r>
            </a:p>
          </p:txBody>
        </p:sp>
        <p:sp>
          <p:nvSpPr>
            <p:cNvPr id="1147940" name="Text Box 36"/>
            <p:cNvSpPr txBox="1">
              <a:spLocks noChangeArrowheads="1"/>
            </p:cNvSpPr>
            <p:nvPr/>
          </p:nvSpPr>
          <p:spPr bwMode="auto">
            <a:xfrm>
              <a:off x="3686" y="256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u</a:t>
              </a:r>
            </a:p>
          </p:txBody>
        </p:sp>
        <p:sp>
          <p:nvSpPr>
            <p:cNvPr id="1147943" name="Text Box 39"/>
            <p:cNvSpPr txBox="1">
              <a:spLocks noChangeArrowheads="1"/>
            </p:cNvSpPr>
            <p:nvPr/>
          </p:nvSpPr>
          <p:spPr bwMode="auto">
            <a:xfrm>
              <a:off x="2610" y="256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1-u</a:t>
              </a:r>
            </a:p>
          </p:txBody>
        </p:sp>
        <p:sp>
          <p:nvSpPr>
            <p:cNvPr id="1147946" name="Text Box 42"/>
            <p:cNvSpPr txBox="1">
              <a:spLocks noChangeArrowheads="1"/>
            </p:cNvSpPr>
            <p:nvPr/>
          </p:nvSpPr>
          <p:spPr bwMode="auto">
            <a:xfrm>
              <a:off x="3158" y="2575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1-u</a:t>
              </a:r>
            </a:p>
          </p:txBody>
        </p:sp>
        <p:sp>
          <p:nvSpPr>
            <p:cNvPr id="1147947" name="Text Box 43"/>
            <p:cNvSpPr txBox="1">
              <a:spLocks noChangeArrowheads="1"/>
            </p:cNvSpPr>
            <p:nvPr/>
          </p:nvSpPr>
          <p:spPr bwMode="auto">
            <a:xfrm>
              <a:off x="2215" y="2782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</a:rPr>
                <a:t>00u</a:t>
              </a:r>
            </a:p>
          </p:txBody>
        </p:sp>
        <p:sp>
          <p:nvSpPr>
            <p:cNvPr id="1147948" name="Text Box 44"/>
            <p:cNvSpPr txBox="1">
              <a:spLocks noChangeArrowheads="1"/>
            </p:cNvSpPr>
            <p:nvPr/>
          </p:nvSpPr>
          <p:spPr bwMode="auto">
            <a:xfrm>
              <a:off x="2773" y="2788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</a:rPr>
                <a:t>01u</a:t>
              </a:r>
            </a:p>
          </p:txBody>
        </p:sp>
        <p:sp>
          <p:nvSpPr>
            <p:cNvPr id="1147949" name="Text Box 45"/>
            <p:cNvSpPr txBox="1">
              <a:spLocks noChangeArrowheads="1"/>
            </p:cNvSpPr>
            <p:nvPr/>
          </p:nvSpPr>
          <p:spPr bwMode="auto">
            <a:xfrm>
              <a:off x="3367" y="2776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</a:rPr>
                <a:t>11u</a:t>
              </a:r>
            </a:p>
          </p:txBody>
        </p:sp>
      </p:grpSp>
      <p:grpSp>
        <p:nvGrpSpPr>
          <p:cNvPr id="1147956" name="Group 52"/>
          <p:cNvGrpSpPr>
            <a:grpSpLocks/>
          </p:cNvGrpSpPr>
          <p:nvPr/>
        </p:nvGrpSpPr>
        <p:grpSpPr bwMode="auto">
          <a:xfrm>
            <a:off x="3717925" y="4826000"/>
            <a:ext cx="1974850" cy="904875"/>
            <a:chOff x="2342" y="3040"/>
            <a:chExt cx="1244" cy="570"/>
          </a:xfrm>
        </p:grpSpPr>
        <p:sp>
          <p:nvSpPr>
            <p:cNvPr id="1147928" name="Line 24"/>
            <p:cNvSpPr>
              <a:spLocks noChangeShapeType="1"/>
            </p:cNvSpPr>
            <p:nvPr/>
          </p:nvSpPr>
          <p:spPr bwMode="auto">
            <a:xfrm>
              <a:off x="2438" y="3040"/>
              <a:ext cx="288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29" name="Line 25"/>
            <p:cNvSpPr>
              <a:spLocks noChangeShapeType="1"/>
            </p:cNvSpPr>
            <p:nvPr/>
          </p:nvSpPr>
          <p:spPr bwMode="auto">
            <a:xfrm flipH="1">
              <a:off x="2774" y="3040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30" name="Line 26"/>
            <p:cNvSpPr>
              <a:spLocks noChangeShapeType="1"/>
            </p:cNvSpPr>
            <p:nvPr/>
          </p:nvSpPr>
          <p:spPr bwMode="auto">
            <a:xfrm>
              <a:off x="3014" y="3040"/>
              <a:ext cx="288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31" name="Line 27"/>
            <p:cNvSpPr>
              <a:spLocks noChangeShapeType="1"/>
            </p:cNvSpPr>
            <p:nvPr/>
          </p:nvSpPr>
          <p:spPr bwMode="auto">
            <a:xfrm flipH="1">
              <a:off x="3350" y="3040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35" name="Text Box 31"/>
            <p:cNvSpPr txBox="1">
              <a:spLocks noChangeArrowheads="1"/>
            </p:cNvSpPr>
            <p:nvPr/>
          </p:nvSpPr>
          <p:spPr bwMode="auto">
            <a:xfrm>
              <a:off x="2342" y="313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1-u</a:t>
              </a:r>
            </a:p>
          </p:txBody>
        </p:sp>
        <p:sp>
          <p:nvSpPr>
            <p:cNvPr id="1147938" name="Text Box 34"/>
            <p:cNvSpPr txBox="1">
              <a:spLocks noChangeArrowheads="1"/>
            </p:cNvSpPr>
            <p:nvPr/>
          </p:nvSpPr>
          <p:spPr bwMode="auto">
            <a:xfrm>
              <a:off x="2822" y="313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u</a:t>
              </a:r>
            </a:p>
          </p:txBody>
        </p:sp>
        <p:sp>
          <p:nvSpPr>
            <p:cNvPr id="1147941" name="Text Box 37"/>
            <p:cNvSpPr txBox="1">
              <a:spLocks noChangeArrowheads="1"/>
            </p:cNvSpPr>
            <p:nvPr/>
          </p:nvSpPr>
          <p:spPr bwMode="auto">
            <a:xfrm>
              <a:off x="3398" y="313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u</a:t>
              </a:r>
            </a:p>
          </p:txBody>
        </p:sp>
        <p:sp>
          <p:nvSpPr>
            <p:cNvPr id="1147944" name="Text Box 40"/>
            <p:cNvSpPr txBox="1">
              <a:spLocks noChangeArrowheads="1"/>
            </p:cNvSpPr>
            <p:nvPr/>
          </p:nvSpPr>
          <p:spPr bwMode="auto">
            <a:xfrm>
              <a:off x="2918" y="313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1-u</a:t>
              </a:r>
            </a:p>
          </p:txBody>
        </p:sp>
        <p:sp>
          <p:nvSpPr>
            <p:cNvPr id="1147950" name="Text Box 46"/>
            <p:cNvSpPr txBox="1">
              <a:spLocks noChangeArrowheads="1"/>
            </p:cNvSpPr>
            <p:nvPr/>
          </p:nvSpPr>
          <p:spPr bwMode="auto">
            <a:xfrm>
              <a:off x="2545" y="3322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</a:rPr>
                <a:t>0uu</a:t>
              </a:r>
            </a:p>
          </p:txBody>
        </p:sp>
        <p:sp>
          <p:nvSpPr>
            <p:cNvPr id="1147951" name="Text Box 47"/>
            <p:cNvSpPr txBox="1">
              <a:spLocks noChangeArrowheads="1"/>
            </p:cNvSpPr>
            <p:nvPr/>
          </p:nvSpPr>
          <p:spPr bwMode="auto">
            <a:xfrm>
              <a:off x="3103" y="3322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</a:rPr>
                <a:t>1uu</a:t>
              </a:r>
            </a:p>
          </p:txBody>
        </p:sp>
      </p:grpSp>
      <p:grpSp>
        <p:nvGrpSpPr>
          <p:cNvPr id="1147957" name="Group 53"/>
          <p:cNvGrpSpPr>
            <a:grpSpLocks/>
          </p:cNvGrpSpPr>
          <p:nvPr/>
        </p:nvGrpSpPr>
        <p:grpSpPr bwMode="auto">
          <a:xfrm>
            <a:off x="4175125" y="5692775"/>
            <a:ext cx="1212850" cy="922338"/>
            <a:chOff x="2630" y="3586"/>
            <a:chExt cx="764" cy="581"/>
          </a:xfrm>
        </p:grpSpPr>
        <p:sp>
          <p:nvSpPr>
            <p:cNvPr id="1147932" name="Line 28"/>
            <p:cNvSpPr>
              <a:spLocks noChangeShapeType="1"/>
            </p:cNvSpPr>
            <p:nvPr/>
          </p:nvSpPr>
          <p:spPr bwMode="auto">
            <a:xfrm>
              <a:off x="2774" y="3586"/>
              <a:ext cx="288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33" name="Line 29"/>
            <p:cNvSpPr>
              <a:spLocks noChangeShapeType="1"/>
            </p:cNvSpPr>
            <p:nvPr/>
          </p:nvSpPr>
          <p:spPr bwMode="auto">
            <a:xfrm flipH="1">
              <a:off x="3110" y="3586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36" name="Text Box 32"/>
            <p:cNvSpPr txBox="1">
              <a:spLocks noChangeArrowheads="1"/>
            </p:cNvSpPr>
            <p:nvPr/>
          </p:nvSpPr>
          <p:spPr bwMode="auto">
            <a:xfrm>
              <a:off x="2630" y="3643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1-u</a:t>
              </a:r>
            </a:p>
          </p:txBody>
        </p:sp>
        <p:sp>
          <p:nvSpPr>
            <p:cNvPr id="1147942" name="Text Box 38"/>
            <p:cNvSpPr txBox="1">
              <a:spLocks noChangeArrowheads="1"/>
            </p:cNvSpPr>
            <p:nvPr/>
          </p:nvSpPr>
          <p:spPr bwMode="auto">
            <a:xfrm>
              <a:off x="3206" y="3634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u</a:t>
              </a:r>
            </a:p>
          </p:txBody>
        </p:sp>
        <p:sp>
          <p:nvSpPr>
            <p:cNvPr id="1147952" name="Text Box 48"/>
            <p:cNvSpPr txBox="1">
              <a:spLocks noChangeArrowheads="1"/>
            </p:cNvSpPr>
            <p:nvPr/>
          </p:nvSpPr>
          <p:spPr bwMode="auto">
            <a:xfrm>
              <a:off x="2869" y="3879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</a:rPr>
                <a:t>uuu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2715197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Geometric Interpretation: Cubic</a:t>
            </a:r>
          </a:p>
        </p:txBody>
      </p:sp>
      <p:grpSp>
        <p:nvGrpSpPr>
          <p:cNvPr id="1152003" name="Group 3"/>
          <p:cNvGrpSpPr>
            <a:grpSpLocks/>
          </p:cNvGrpSpPr>
          <p:nvPr/>
        </p:nvGrpSpPr>
        <p:grpSpPr bwMode="auto">
          <a:xfrm>
            <a:off x="533400" y="1827213"/>
            <a:ext cx="6865938" cy="3505200"/>
            <a:chOff x="336" y="1151"/>
            <a:chExt cx="4325" cy="2208"/>
          </a:xfrm>
        </p:grpSpPr>
        <p:sp>
          <p:nvSpPr>
            <p:cNvPr id="1152004" name="Line 4"/>
            <p:cNvSpPr>
              <a:spLocks noChangeShapeType="1"/>
            </p:cNvSpPr>
            <p:nvPr/>
          </p:nvSpPr>
          <p:spPr bwMode="auto">
            <a:xfrm flipV="1">
              <a:off x="768" y="1440"/>
              <a:ext cx="1344" cy="1824"/>
            </a:xfrm>
            <a:prstGeom prst="line">
              <a:avLst/>
            </a:prstGeom>
            <a:noFill/>
            <a:ln w="2222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05" name="Line 5"/>
            <p:cNvSpPr>
              <a:spLocks noChangeShapeType="1"/>
            </p:cNvSpPr>
            <p:nvPr/>
          </p:nvSpPr>
          <p:spPr bwMode="auto">
            <a:xfrm>
              <a:off x="2112" y="1440"/>
              <a:ext cx="2112" cy="576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06" name="Oval 6"/>
            <p:cNvSpPr>
              <a:spLocks noChangeArrowheads="1"/>
            </p:cNvSpPr>
            <p:nvPr/>
          </p:nvSpPr>
          <p:spPr bwMode="auto">
            <a:xfrm>
              <a:off x="720" y="3216"/>
              <a:ext cx="96" cy="9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07" name="Oval 7"/>
            <p:cNvSpPr>
              <a:spLocks noChangeArrowheads="1"/>
            </p:cNvSpPr>
            <p:nvPr/>
          </p:nvSpPr>
          <p:spPr bwMode="auto">
            <a:xfrm>
              <a:off x="2064" y="1392"/>
              <a:ext cx="96" cy="9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08" name="Oval 8"/>
            <p:cNvSpPr>
              <a:spLocks noChangeArrowheads="1"/>
            </p:cNvSpPr>
            <p:nvPr/>
          </p:nvSpPr>
          <p:spPr bwMode="auto">
            <a:xfrm>
              <a:off x="4176" y="1968"/>
              <a:ext cx="96" cy="9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09" name="Text Box 9"/>
            <p:cNvSpPr txBox="1">
              <a:spLocks noChangeArrowheads="1"/>
            </p:cNvSpPr>
            <p:nvPr/>
          </p:nvSpPr>
          <p:spPr bwMode="auto">
            <a:xfrm>
              <a:off x="336" y="3071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00u</a:t>
              </a:r>
            </a:p>
          </p:txBody>
        </p:sp>
        <p:sp>
          <p:nvSpPr>
            <p:cNvPr id="1152010" name="Text Box 10"/>
            <p:cNvSpPr txBox="1">
              <a:spLocks noChangeArrowheads="1"/>
            </p:cNvSpPr>
            <p:nvPr/>
          </p:nvSpPr>
          <p:spPr bwMode="auto">
            <a:xfrm>
              <a:off x="1920" y="1151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0u1</a:t>
              </a:r>
            </a:p>
          </p:txBody>
        </p:sp>
        <p:sp>
          <p:nvSpPr>
            <p:cNvPr id="1152011" name="Text Box 11"/>
            <p:cNvSpPr txBox="1">
              <a:spLocks noChangeArrowheads="1"/>
            </p:cNvSpPr>
            <p:nvPr/>
          </p:nvSpPr>
          <p:spPr bwMode="auto">
            <a:xfrm>
              <a:off x="4224" y="1823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u11</a:t>
              </a:r>
            </a:p>
          </p:txBody>
        </p:sp>
      </p:grpSp>
      <p:grpSp>
        <p:nvGrpSpPr>
          <p:cNvPr id="1152012" name="Group 12"/>
          <p:cNvGrpSpPr>
            <a:grpSpLocks/>
          </p:cNvGrpSpPr>
          <p:nvPr/>
        </p:nvGrpSpPr>
        <p:grpSpPr bwMode="auto">
          <a:xfrm>
            <a:off x="1676400" y="2438400"/>
            <a:ext cx="2827338" cy="2284413"/>
            <a:chOff x="1056" y="1536"/>
            <a:chExt cx="1781" cy="1439"/>
          </a:xfrm>
        </p:grpSpPr>
        <p:sp>
          <p:nvSpPr>
            <p:cNvPr id="1152013" name="Oval 13"/>
            <p:cNvSpPr>
              <a:spLocks noChangeArrowheads="1"/>
            </p:cNvSpPr>
            <p:nvPr/>
          </p:nvSpPr>
          <p:spPr bwMode="auto">
            <a:xfrm>
              <a:off x="1056" y="2736"/>
              <a:ext cx="96" cy="96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14" name="Oval 14"/>
            <p:cNvSpPr>
              <a:spLocks noChangeArrowheads="1"/>
            </p:cNvSpPr>
            <p:nvPr/>
          </p:nvSpPr>
          <p:spPr bwMode="auto">
            <a:xfrm>
              <a:off x="2496" y="1536"/>
              <a:ext cx="96" cy="96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15" name="Line 15"/>
            <p:cNvSpPr>
              <a:spLocks noChangeShapeType="1"/>
            </p:cNvSpPr>
            <p:nvPr/>
          </p:nvSpPr>
          <p:spPr bwMode="auto">
            <a:xfrm flipV="1">
              <a:off x="1104" y="1584"/>
              <a:ext cx="1440" cy="120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16" name="Text Box 16"/>
            <p:cNvSpPr txBox="1">
              <a:spLocks noChangeArrowheads="1"/>
            </p:cNvSpPr>
            <p:nvPr/>
          </p:nvSpPr>
          <p:spPr bwMode="auto">
            <a:xfrm>
              <a:off x="1132" y="2687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0000"/>
                  </a:solidFill>
                  <a:latin typeface="Arial" charset="0"/>
                  <a:cs typeface="Arial"/>
                </a:rPr>
                <a:t>0uu</a:t>
              </a:r>
            </a:p>
          </p:txBody>
        </p:sp>
        <p:sp>
          <p:nvSpPr>
            <p:cNvPr id="1152017" name="Text Box 17"/>
            <p:cNvSpPr txBox="1">
              <a:spLocks noChangeArrowheads="1"/>
            </p:cNvSpPr>
            <p:nvPr/>
          </p:nvSpPr>
          <p:spPr bwMode="auto">
            <a:xfrm>
              <a:off x="2400" y="1583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0000"/>
                  </a:solidFill>
                  <a:latin typeface="Arial" charset="0"/>
                  <a:cs typeface="Arial"/>
                </a:rPr>
                <a:t>uu1</a:t>
              </a:r>
            </a:p>
          </p:txBody>
        </p:sp>
      </p:grpSp>
      <p:grpSp>
        <p:nvGrpSpPr>
          <p:cNvPr id="1152018" name="Group 18"/>
          <p:cNvGrpSpPr>
            <a:grpSpLocks/>
          </p:cNvGrpSpPr>
          <p:nvPr/>
        </p:nvGrpSpPr>
        <p:grpSpPr bwMode="auto">
          <a:xfrm>
            <a:off x="838200" y="3492500"/>
            <a:ext cx="6934200" cy="2603500"/>
            <a:chOff x="528" y="2200"/>
            <a:chExt cx="4368" cy="1640"/>
          </a:xfrm>
        </p:grpSpPr>
        <p:sp>
          <p:nvSpPr>
            <p:cNvPr id="1152019" name="Freeform 19"/>
            <p:cNvSpPr>
              <a:spLocks/>
            </p:cNvSpPr>
            <p:nvPr/>
          </p:nvSpPr>
          <p:spPr bwMode="auto">
            <a:xfrm>
              <a:off x="528" y="2200"/>
              <a:ext cx="4368" cy="1640"/>
            </a:xfrm>
            <a:custGeom>
              <a:avLst/>
              <a:gdLst>
                <a:gd name="T0" fmla="*/ 0 w 4368"/>
                <a:gd name="T1" fmla="*/ 1544 h 1640"/>
                <a:gd name="T2" fmla="*/ 960 w 4368"/>
                <a:gd name="T3" fmla="*/ 296 h 1640"/>
                <a:gd name="T4" fmla="*/ 2304 w 4368"/>
                <a:gd name="T5" fmla="*/ 56 h 1640"/>
                <a:gd name="T6" fmla="*/ 3552 w 4368"/>
                <a:gd name="T7" fmla="*/ 632 h 1640"/>
                <a:gd name="T8" fmla="*/ 4368 w 4368"/>
                <a:gd name="T9" fmla="*/ 1640 h 1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68" h="1640">
                  <a:moveTo>
                    <a:pt x="0" y="1544"/>
                  </a:moveTo>
                  <a:cubicBezTo>
                    <a:pt x="288" y="1044"/>
                    <a:pt x="576" y="544"/>
                    <a:pt x="960" y="296"/>
                  </a:cubicBezTo>
                  <a:cubicBezTo>
                    <a:pt x="1344" y="48"/>
                    <a:pt x="1872" y="0"/>
                    <a:pt x="2304" y="56"/>
                  </a:cubicBezTo>
                  <a:cubicBezTo>
                    <a:pt x="2736" y="112"/>
                    <a:pt x="3208" y="368"/>
                    <a:pt x="3552" y="632"/>
                  </a:cubicBezTo>
                  <a:cubicBezTo>
                    <a:pt x="3896" y="896"/>
                    <a:pt x="4248" y="1472"/>
                    <a:pt x="4368" y="1640"/>
                  </a:cubicBezTo>
                </a:path>
              </a:pathLst>
            </a:custGeom>
            <a:noFill/>
            <a:ln w="19050">
              <a:solidFill>
                <a:srgbClr val="00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20" name="Oval 20"/>
            <p:cNvSpPr>
              <a:spLocks noChangeArrowheads="1"/>
            </p:cNvSpPr>
            <p:nvPr/>
          </p:nvSpPr>
          <p:spPr bwMode="auto">
            <a:xfrm>
              <a:off x="1392" y="2448"/>
              <a:ext cx="144" cy="144"/>
            </a:xfrm>
            <a:prstGeom prst="ellipse">
              <a:avLst/>
            </a:prstGeom>
            <a:solidFill>
              <a:srgbClr val="00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21" name="Text Box 21"/>
            <p:cNvSpPr txBox="1">
              <a:spLocks noChangeArrowheads="1"/>
            </p:cNvSpPr>
            <p:nvPr/>
          </p:nvSpPr>
          <p:spPr bwMode="auto">
            <a:xfrm>
              <a:off x="1468" y="2447"/>
              <a:ext cx="437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00FF00"/>
                  </a:solidFill>
                  <a:latin typeface="Arial" charset="0"/>
                  <a:cs typeface="Arial"/>
                </a:rPr>
                <a:t>uuu</a:t>
              </a:r>
            </a:p>
            <a:p>
              <a:pPr algn="l" eaLnBrk="1" hangingPunct="1"/>
              <a:endParaRPr lang="en-US" sz="2400" b="0">
                <a:solidFill>
                  <a:srgbClr val="00FF00"/>
                </a:solidFill>
                <a:latin typeface="Arial" charset="0"/>
                <a:cs typeface="Arial"/>
              </a:endParaRPr>
            </a:p>
          </p:txBody>
        </p:sp>
      </p:grpSp>
      <p:grpSp>
        <p:nvGrpSpPr>
          <p:cNvPr id="1152022" name="Group 22"/>
          <p:cNvGrpSpPr>
            <a:grpSpLocks/>
          </p:cNvGrpSpPr>
          <p:nvPr/>
        </p:nvGrpSpPr>
        <p:grpSpPr bwMode="auto">
          <a:xfrm>
            <a:off x="533400" y="1827213"/>
            <a:ext cx="7627938" cy="4648200"/>
            <a:chOff x="336" y="1151"/>
            <a:chExt cx="4805" cy="2928"/>
          </a:xfrm>
        </p:grpSpPr>
        <p:sp>
          <p:nvSpPr>
            <p:cNvPr id="1152023" name="Line 23"/>
            <p:cNvSpPr>
              <a:spLocks noChangeShapeType="1"/>
            </p:cNvSpPr>
            <p:nvPr/>
          </p:nvSpPr>
          <p:spPr bwMode="auto">
            <a:xfrm flipV="1">
              <a:off x="528" y="1440"/>
              <a:ext cx="1056" cy="230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24" name="Line 24"/>
            <p:cNvSpPr>
              <a:spLocks noChangeShapeType="1"/>
            </p:cNvSpPr>
            <p:nvPr/>
          </p:nvSpPr>
          <p:spPr bwMode="auto">
            <a:xfrm>
              <a:off x="1584" y="1440"/>
              <a:ext cx="24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25" name="Line 25"/>
            <p:cNvSpPr>
              <a:spLocks noChangeShapeType="1"/>
            </p:cNvSpPr>
            <p:nvPr/>
          </p:nvSpPr>
          <p:spPr bwMode="auto">
            <a:xfrm>
              <a:off x="3984" y="1440"/>
              <a:ext cx="912" cy="24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26" name="Text Box 26"/>
            <p:cNvSpPr txBox="1">
              <a:spLocks noChangeArrowheads="1"/>
            </p:cNvSpPr>
            <p:nvPr/>
          </p:nvSpPr>
          <p:spPr bwMode="auto">
            <a:xfrm>
              <a:off x="336" y="3695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000</a:t>
              </a:r>
            </a:p>
          </p:txBody>
        </p:sp>
        <p:sp>
          <p:nvSpPr>
            <p:cNvPr id="1152027" name="Text Box 27"/>
            <p:cNvSpPr txBox="1">
              <a:spLocks noChangeArrowheads="1"/>
            </p:cNvSpPr>
            <p:nvPr/>
          </p:nvSpPr>
          <p:spPr bwMode="auto">
            <a:xfrm>
              <a:off x="4704" y="3791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111</a:t>
              </a:r>
            </a:p>
          </p:txBody>
        </p:sp>
        <p:sp>
          <p:nvSpPr>
            <p:cNvPr id="1152028" name="Text Box 28"/>
            <p:cNvSpPr txBox="1">
              <a:spLocks noChangeArrowheads="1"/>
            </p:cNvSpPr>
            <p:nvPr/>
          </p:nvSpPr>
          <p:spPr bwMode="auto">
            <a:xfrm>
              <a:off x="1344" y="1151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001</a:t>
              </a:r>
            </a:p>
          </p:txBody>
        </p:sp>
        <p:sp>
          <p:nvSpPr>
            <p:cNvPr id="1152029" name="Text Box 29"/>
            <p:cNvSpPr txBox="1">
              <a:spLocks noChangeArrowheads="1"/>
            </p:cNvSpPr>
            <p:nvPr/>
          </p:nvSpPr>
          <p:spPr bwMode="auto">
            <a:xfrm>
              <a:off x="3820" y="1151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011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75365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0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Polar Forms?</a:t>
            </a:r>
          </a:p>
        </p:txBody>
      </p:sp>
      <p:sp>
        <p:nvSpPr>
          <p:cNvPr id="1160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5168900"/>
          </a:xfrm>
        </p:spPr>
        <p:txBody>
          <a:bodyPr/>
          <a:lstStyle/>
          <a:p>
            <a:r>
              <a:rPr lang="en-US" sz="2400"/>
              <a:t>Simple mnemonic: which points to interpolate and how in deCasteljau algorithm</a:t>
            </a:r>
          </a:p>
          <a:p>
            <a:endParaRPr lang="en-US" sz="2400"/>
          </a:p>
          <a:p>
            <a:r>
              <a:rPr lang="en-US" sz="2400" i="1"/>
              <a:t>Easy to see how to subdivide Bezier curve (next) which is useful for drawing recursively</a:t>
            </a:r>
            <a:r>
              <a:rPr lang="en-US" sz="2400"/>
              <a:t> </a:t>
            </a:r>
          </a:p>
          <a:p>
            <a:endParaRPr lang="en-US" sz="2400"/>
          </a:p>
          <a:p>
            <a:r>
              <a:rPr lang="en-US" sz="2400"/>
              <a:t>Generalizes to arbitrary spline curves (just label control points correctly instead of 00 01 11 for Bezier)</a:t>
            </a:r>
          </a:p>
          <a:p>
            <a:endParaRPr lang="en-US" sz="2400"/>
          </a:p>
          <a:p>
            <a:r>
              <a:rPr lang="en-US" sz="2400"/>
              <a:t>Easy for many analyses (beyond scope of course)</a:t>
            </a:r>
          </a:p>
        </p:txBody>
      </p:sp>
    </p:spTree>
    <p:extLst>
      <p:ext uri="{BB962C8B-B14F-4D97-AF65-F5344CB8AC3E}">
        <p14:creationId xmlns:p14="http://schemas.microsoft.com/office/powerpoint/2010/main" val="253633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8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Subdividing Bezier Curves</a:t>
            </a:r>
          </a:p>
        </p:txBody>
      </p:sp>
      <p:sp>
        <p:nvSpPr>
          <p:cNvPr id="1158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66850"/>
            <a:ext cx="7772400" cy="45720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dirty="0"/>
              <a:t>Drawing: Subdivide into halves (u = ½) Demo: </a:t>
            </a:r>
            <a:r>
              <a:rPr lang="en-US" sz="2400" dirty="0" smtClean="0"/>
              <a:t>hw3 </a:t>
            </a:r>
            <a:endParaRPr lang="en-US" sz="2400" dirty="0"/>
          </a:p>
          <a:p>
            <a:pPr lvl="1"/>
            <a:r>
              <a:rPr lang="en-US" sz="2000" dirty="0"/>
              <a:t>Recursively draw each piece</a:t>
            </a:r>
          </a:p>
          <a:p>
            <a:pPr lvl="1"/>
            <a:r>
              <a:rPr lang="en-US" sz="2000" dirty="0"/>
              <a:t>At some tolerance, draw control polygon</a:t>
            </a:r>
          </a:p>
          <a:p>
            <a:pPr lvl="1"/>
            <a:r>
              <a:rPr lang="en-US" sz="2000" dirty="0"/>
              <a:t>Trivial for Bezier curves (from </a:t>
            </a:r>
            <a:r>
              <a:rPr lang="en-US" sz="2000" dirty="0" err="1"/>
              <a:t>deCasteljau</a:t>
            </a:r>
            <a:r>
              <a:rPr lang="en-US" sz="2000" dirty="0"/>
              <a:t> algorithm): hence widely used for drawing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>
              <a:buFont typeface="Wingdings" charset="0"/>
              <a:buNone/>
            </a:pPr>
            <a:r>
              <a:rPr lang="en-US" sz="2400" dirty="0"/>
              <a:t>Why specific labels/ control points on left/right? </a:t>
            </a:r>
          </a:p>
          <a:p>
            <a:pPr lvl="1"/>
            <a:r>
              <a:rPr lang="en-US" sz="2000" dirty="0"/>
              <a:t>How do they follow from </a:t>
            </a:r>
            <a:r>
              <a:rPr lang="en-US" sz="2000" dirty="0" err="1"/>
              <a:t>deCasteljau</a:t>
            </a:r>
            <a:r>
              <a:rPr lang="en-US" sz="2000" dirty="0"/>
              <a:t>? 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  <p:grpSp>
        <p:nvGrpSpPr>
          <p:cNvPr id="1158148" name="Group 4"/>
          <p:cNvGrpSpPr>
            <a:grpSpLocks/>
          </p:cNvGrpSpPr>
          <p:nvPr/>
        </p:nvGrpSpPr>
        <p:grpSpPr bwMode="auto">
          <a:xfrm>
            <a:off x="917575" y="3505200"/>
            <a:ext cx="7254875" cy="1143000"/>
            <a:chOff x="374" y="1152"/>
            <a:chExt cx="4570" cy="720"/>
          </a:xfrm>
        </p:grpSpPr>
        <p:sp>
          <p:nvSpPr>
            <p:cNvPr id="1158149" name="Text Box 5"/>
            <p:cNvSpPr txBox="1">
              <a:spLocks noChangeArrowheads="1"/>
            </p:cNvSpPr>
            <p:nvPr/>
          </p:nvSpPr>
          <p:spPr bwMode="auto">
            <a:xfrm>
              <a:off x="1968" y="1152"/>
              <a:ext cx="154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000  001  011 111</a:t>
              </a:r>
            </a:p>
          </p:txBody>
        </p:sp>
        <p:sp>
          <p:nvSpPr>
            <p:cNvPr id="1158150" name="Text Box 6"/>
            <p:cNvSpPr txBox="1">
              <a:spLocks noChangeArrowheads="1"/>
            </p:cNvSpPr>
            <p:nvPr/>
          </p:nvSpPr>
          <p:spPr bwMode="auto">
            <a:xfrm>
              <a:off x="374" y="1562"/>
              <a:ext cx="15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000  00u  0uu  uuu</a:t>
              </a:r>
            </a:p>
          </p:txBody>
        </p:sp>
        <p:sp>
          <p:nvSpPr>
            <p:cNvPr id="1158151" name="Text Box 7"/>
            <p:cNvSpPr txBox="1">
              <a:spLocks noChangeArrowheads="1"/>
            </p:cNvSpPr>
            <p:nvPr/>
          </p:nvSpPr>
          <p:spPr bwMode="auto">
            <a:xfrm>
              <a:off x="3388" y="1584"/>
              <a:ext cx="15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uuu  uu1  u11  111</a:t>
              </a:r>
            </a:p>
          </p:txBody>
        </p:sp>
        <p:sp>
          <p:nvSpPr>
            <p:cNvPr id="1158152" name="Line 8"/>
            <p:cNvSpPr>
              <a:spLocks noChangeShapeType="1"/>
            </p:cNvSpPr>
            <p:nvPr/>
          </p:nvSpPr>
          <p:spPr bwMode="auto">
            <a:xfrm flipH="1">
              <a:off x="1536" y="1440"/>
              <a:ext cx="1104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8153" name="Line 9"/>
            <p:cNvSpPr>
              <a:spLocks noChangeShapeType="1"/>
            </p:cNvSpPr>
            <p:nvPr/>
          </p:nvSpPr>
          <p:spPr bwMode="auto">
            <a:xfrm>
              <a:off x="2640" y="1440"/>
              <a:ext cx="1056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061984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setlength{\textwidth}{9.0in}&#10;\usepackage{color}&#10;\pagecolor[rgb]{0.2,0.2,0.2}&#10;\color[rgb]{0.98,0.98,0.98}&#10;\begin{document}&#10;Input: Control points $C_i$ with $0 \leq i \leq n$ where &#10;$n$ is the degree. \\&#10;Output: $L_i$, $R_i$ for left and right control points in recursion. \\[12pt]&#10;1\ for ($level = n$ ; $level \geq 0$ ; $level--$) \{ \\&#10;2\ \ \ \ if ($level == n$) \{ // Initial control points \\&#10;3\ \ \ \ \ \ \ $\forall i: 0\leq i \leq n: p^{level}_i = C_i$ ; continue ; \} \\ &#10;4\ \ \ \ for ($i = 0$ ; $i \leq level$ ; $i++$) \\[2pt]&#10;5\ \ \ \ \ \ \ $p^{level}_i = \frac{1}{2}*\left(p^{level+1}_i + p^{level+1}_{i+1}\right)$ ;\\  &#10;6\ \} \\&#10;7\ $\forall i: 0\leq i \leq n: L_i = p^{i}_0$ ;\ \ $R_i = p^{i}_i$ ;  \\[1pt]&#10;%8\ $\forall i: 0\leq i \leq n: R_i = p^{i}_i$ \\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415"/>
  <p:tag name="BOXHEIGHT" val="386"/>
  <p:tag name="BOXFONT" val="10"/>
  <p:tag name="BOXWRAP" val="False"/>
  <p:tag name="WORKAROUNDTRANSPARENCYBUG" val="False"/>
  <p:tag name="ALLOWFONTSUBSTITUTION" val="False"/>
  <p:tag name="BITMAPFORMAT" val="png256"/>
  <p:tag name="ORIGWIDTH" val="627"/>
  <p:tag name="PICTUREFILESIZE" val="345110"/>
</p:tagLst>
</file>

<file path=ppt/theme/theme1.xml><?xml version="1.0" encoding="utf-8"?>
<a:theme xmlns:a="http://schemas.openxmlformats.org/drawingml/2006/main" name="Default Design">
  <a:themeElements>
    <a:clrScheme name="Default Design 8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A50021"/>
      </a:accent1>
      <a:accent2>
        <a:srgbClr val="666633"/>
      </a:accent2>
      <a:accent3>
        <a:srgbClr val="ADADAD"/>
      </a:accent3>
      <a:accent4>
        <a:srgbClr val="DADADA"/>
      </a:accent4>
      <a:accent5>
        <a:srgbClr val="CFAAAB"/>
      </a:accent5>
      <a:accent6>
        <a:srgbClr val="5C5C2D"/>
      </a:accent6>
      <a:hlink>
        <a:srgbClr val="0033CC"/>
      </a:hlink>
      <a:folHlink>
        <a:srgbClr val="FFCC66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292929"/>
        </a:dk1>
        <a:lt1>
          <a:srgbClr val="FFFFFF"/>
        </a:lt1>
        <a:dk2>
          <a:srgbClr val="333333"/>
        </a:dk2>
        <a:lt2>
          <a:srgbClr val="FFFFFF"/>
        </a:lt2>
        <a:accent1>
          <a:srgbClr val="A50021"/>
        </a:accent1>
        <a:accent2>
          <a:srgbClr val="666633"/>
        </a:accent2>
        <a:accent3>
          <a:srgbClr val="ADADAD"/>
        </a:accent3>
        <a:accent4>
          <a:srgbClr val="DADADA"/>
        </a:accent4>
        <a:accent5>
          <a:srgbClr val="CFAAAB"/>
        </a:accent5>
        <a:accent6>
          <a:srgbClr val="5C5C2D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8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A50021"/>
      </a:accent1>
      <a:accent2>
        <a:srgbClr val="666633"/>
      </a:accent2>
      <a:accent3>
        <a:srgbClr val="ADADAD"/>
      </a:accent3>
      <a:accent4>
        <a:srgbClr val="DADADA"/>
      </a:accent4>
      <a:accent5>
        <a:srgbClr val="CFAAAB"/>
      </a:accent5>
      <a:accent6>
        <a:srgbClr val="5C5C2D"/>
      </a:accent6>
      <a:hlink>
        <a:srgbClr val="0033CC"/>
      </a:hlink>
      <a:folHlink>
        <a:srgbClr val="FFCC66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292929"/>
        </a:dk1>
        <a:lt1>
          <a:srgbClr val="FFFFFF"/>
        </a:lt1>
        <a:dk2>
          <a:srgbClr val="333333"/>
        </a:dk2>
        <a:lt2>
          <a:srgbClr val="FFFFFF"/>
        </a:lt2>
        <a:accent1>
          <a:srgbClr val="A50021"/>
        </a:accent1>
        <a:accent2>
          <a:srgbClr val="666633"/>
        </a:accent2>
        <a:accent3>
          <a:srgbClr val="ADADAD"/>
        </a:accent3>
        <a:accent4>
          <a:srgbClr val="DADADA"/>
        </a:accent4>
        <a:accent5>
          <a:srgbClr val="CFAAAB"/>
        </a:accent5>
        <a:accent6>
          <a:srgbClr val="5C5C2D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1_Default Design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Default Design">
  <a:themeElements>
    <a:clrScheme name="2_Default Design 8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A50021"/>
      </a:accent1>
      <a:accent2>
        <a:srgbClr val="666633"/>
      </a:accent2>
      <a:accent3>
        <a:srgbClr val="ADADAD"/>
      </a:accent3>
      <a:accent4>
        <a:srgbClr val="DADADA"/>
      </a:accent4>
      <a:accent5>
        <a:srgbClr val="CFAAAB"/>
      </a:accent5>
      <a:accent6>
        <a:srgbClr val="5C5C2D"/>
      </a:accent6>
      <a:hlink>
        <a:srgbClr val="0033CC"/>
      </a:hlink>
      <a:folHlink>
        <a:srgbClr val="FFCC66"/>
      </a:folHlink>
    </a:clrScheme>
    <a:fontScheme name="2_Default Design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292929"/>
        </a:dk1>
        <a:lt1>
          <a:srgbClr val="FFFFFF"/>
        </a:lt1>
        <a:dk2>
          <a:srgbClr val="333333"/>
        </a:dk2>
        <a:lt2>
          <a:srgbClr val="FFFFFF"/>
        </a:lt2>
        <a:accent1>
          <a:srgbClr val="A50021"/>
        </a:accent1>
        <a:accent2>
          <a:srgbClr val="666633"/>
        </a:accent2>
        <a:accent3>
          <a:srgbClr val="ADADAD"/>
        </a:accent3>
        <a:accent4>
          <a:srgbClr val="DADADA"/>
        </a:accent4>
        <a:accent5>
          <a:srgbClr val="CFAAAB"/>
        </a:accent5>
        <a:accent6>
          <a:srgbClr val="5C5C2D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29208</TotalTime>
  <Words>1598</Words>
  <Application>Microsoft Macintosh PowerPoint</Application>
  <PresentationFormat>Letter Paper (8.5x11 in)</PresentationFormat>
  <Paragraphs>342</Paragraphs>
  <Slides>23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4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Default Design</vt:lpstr>
      <vt:lpstr>1_Default Design</vt:lpstr>
      <vt:lpstr>2_Default Design</vt:lpstr>
      <vt:lpstr>3_Default Design</vt:lpstr>
      <vt:lpstr>Equation</vt:lpstr>
      <vt:lpstr>MathType 6.0 Equation</vt:lpstr>
      <vt:lpstr>Computer Graphics</vt:lpstr>
      <vt:lpstr>Outline of Unit</vt:lpstr>
      <vt:lpstr>Idea of Blossoms/Polar Forms</vt:lpstr>
      <vt:lpstr>Idea of Blossoms/Polar Forms</vt:lpstr>
      <vt:lpstr>Geometric interpretation: Quadratic </vt:lpstr>
      <vt:lpstr>Polar Forms: Cubic Bezier Curve</vt:lpstr>
      <vt:lpstr>Geometric Interpretation: Cubic</vt:lpstr>
      <vt:lpstr>Why Polar Forms?</vt:lpstr>
      <vt:lpstr>Subdividing Bezier Curves</vt:lpstr>
      <vt:lpstr>Geometrically</vt:lpstr>
      <vt:lpstr>Geometrically</vt:lpstr>
      <vt:lpstr>Subdivision in deCasteljau diagram</vt:lpstr>
      <vt:lpstr>Summary for HW 3 (with demo)</vt:lpstr>
      <vt:lpstr>DeCasteljau: Recursive Subdivision</vt:lpstr>
      <vt:lpstr>Outline of Unit</vt:lpstr>
      <vt:lpstr>Bezier: Disadvantages</vt:lpstr>
      <vt:lpstr>B-Splines</vt:lpstr>
      <vt:lpstr>Polar Forms: Cubic Bspline Curve</vt:lpstr>
      <vt:lpstr>deCasteljau: Cubic B-Splines</vt:lpstr>
      <vt:lpstr>deCasteljau: Cubic B-Splines</vt:lpstr>
      <vt:lpstr>deCasteljau: Cubic B-Splines</vt:lpstr>
      <vt:lpstr>Explicit Formula (derive as exercise)</vt:lpstr>
      <vt:lpstr>Summary of HW 3 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Signal-Theoretic Representations of Appearance</dc:title>
  <dc:creator>Ravi Ramamoorthi</dc:creator>
  <cp:lastModifiedBy>Ravi Ramamoorthi</cp:lastModifiedBy>
  <cp:revision>731</cp:revision>
  <cp:lastPrinted>2012-09-18T15:48:31Z</cp:lastPrinted>
  <dcterms:created xsi:type="dcterms:W3CDTF">1999-02-11T00:43:51Z</dcterms:created>
  <dcterms:modified xsi:type="dcterms:W3CDTF">2017-01-06T18:57:19Z</dcterms:modified>
</cp:coreProperties>
</file>