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10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9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Error Metrics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 of squared distances from vertex to planes:</a:t>
            </a:r>
            <a:endParaRPr lang="en-US">
              <a:sym typeface="Symbol" charset="0"/>
            </a:endParaRPr>
          </a:p>
        </p:txBody>
      </p:sp>
      <p:graphicFrame>
        <p:nvGraphicFramePr>
          <p:cNvPr id="1421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3517"/>
              </p:ext>
            </p:extLst>
          </p:nvPr>
        </p:nvGraphicFramePr>
        <p:xfrm>
          <a:off x="2278063" y="2590800"/>
          <a:ext cx="4589462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2298700" imgH="1549400" progId="Equation.DSMT4">
                  <p:embed/>
                </p:oleObj>
              </mc:Choice>
              <mc:Fallback>
                <p:oleObj name="Equation" r:id="rId3" imgW="2298700" imgH="154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590800"/>
                        <a:ext cx="4589462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09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1263"/>
            <a:ext cx="8229600" cy="1535112"/>
          </a:xfrm>
        </p:spPr>
        <p:txBody>
          <a:bodyPr/>
          <a:lstStyle/>
          <a:p>
            <a:r>
              <a:rPr lang="en-US"/>
              <a:t>Common mathematical trick: quadratic form = symmetric matrix Q multiplied twice by a vector</a:t>
            </a:r>
          </a:p>
        </p:txBody>
      </p:sp>
      <p:graphicFrame>
        <p:nvGraphicFramePr>
          <p:cNvPr id="142234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008519"/>
              </p:ext>
            </p:extLst>
          </p:nvPr>
        </p:nvGraphicFramePr>
        <p:xfrm>
          <a:off x="3362325" y="1695450"/>
          <a:ext cx="241935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1193800" imgH="1473200" progId="Equation.DSMT4">
                  <p:embed/>
                </p:oleObj>
              </mc:Choice>
              <mc:Fallback>
                <p:oleObj name="Equation" r:id="rId3" imgW="11938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695450"/>
                        <a:ext cx="241935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81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pic>
        <p:nvPicPr>
          <p:cNvPr id="142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654425"/>
            <a:ext cx="902017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24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Simply a 4x4 symmetric matrix </a:t>
            </a:r>
          </a:p>
          <a:p>
            <a:r>
              <a:rPr lang="en-US"/>
              <a:t>Storage efficient: 10 floating point numbers per vertex</a:t>
            </a:r>
          </a:p>
          <a:p>
            <a:r>
              <a:rPr lang="en-US"/>
              <a:t>Initially, error is 0 for all vertices</a:t>
            </a:r>
          </a:p>
        </p:txBody>
      </p:sp>
    </p:spTree>
    <p:extLst>
      <p:ext uri="{BB962C8B-B14F-4D97-AF65-F5344CB8AC3E}">
        <p14:creationId xmlns:p14="http://schemas.microsoft.com/office/powerpoint/2010/main" val="38551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Quadric Error Metrics</a:t>
            </a:r>
          </a:p>
        </p:txBody>
      </p:sp>
      <p:sp>
        <p:nvSpPr>
          <p:cNvPr id="1425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degree polynomial in x, y and z</a:t>
            </a:r>
          </a:p>
          <a:p>
            <a:r>
              <a:rPr lang="en-US"/>
              <a:t>Level surface (v</a:t>
            </a:r>
            <a:r>
              <a:rPr lang="en-US" baseline="30000"/>
              <a:t>T</a:t>
            </a:r>
            <a:r>
              <a:rPr lang="en-US"/>
              <a:t>Qv = k) is a quadric surface</a:t>
            </a:r>
          </a:p>
          <a:p>
            <a:pPr lvl="1"/>
            <a:r>
              <a:rPr lang="en-US"/>
              <a:t>Ellipsoid, paraboloid, hyperboloid, plane etc.</a:t>
            </a:r>
          </a:p>
        </p:txBody>
      </p:sp>
      <p:pic>
        <p:nvPicPr>
          <p:cNvPr id="1425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5075"/>
            <a:ext cx="9128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22" y="464362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3333"/>
                </a:solidFill>
              </a:rPr>
              <a:t>y</a:t>
            </a:r>
            <a:endParaRPr lang="en-US" sz="3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4463"/>
            <a:ext cx="8983663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72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Visualization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4356100" cy="5029200"/>
          </a:xfrm>
        </p:spPr>
        <p:txBody>
          <a:bodyPr/>
          <a:lstStyle/>
          <a:p>
            <a:r>
              <a:rPr lang="en-US" sz="2400"/>
              <a:t>Ellipsoids: iso-error surfaces</a:t>
            </a:r>
          </a:p>
          <a:p>
            <a:r>
              <a:rPr lang="en-US" sz="2400"/>
              <a:t>Smaller ellipsoid = greater error for a given motion</a:t>
            </a:r>
          </a:p>
          <a:p>
            <a:r>
              <a:rPr lang="en-US" sz="2400"/>
              <a:t>Lower error for motion parallel to surface</a:t>
            </a:r>
          </a:p>
          <a:p>
            <a:r>
              <a:rPr lang="en-US" sz="2400"/>
              <a:t>Lower error in flat regions than at corners</a:t>
            </a:r>
          </a:p>
          <a:p>
            <a:r>
              <a:rPr lang="en-US" sz="2400"/>
              <a:t>Elongated in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cylindrical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regions</a:t>
            </a:r>
          </a:p>
        </p:txBody>
      </p:sp>
      <p:pic>
        <p:nvPicPr>
          <p:cNvPr id="1412100" name="Picture 4" descr="bunn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28339" r="15677" b="22563"/>
          <a:stretch>
            <a:fillRect/>
          </a:stretch>
        </p:blipFill>
        <p:spPr>
          <a:xfrm>
            <a:off x="4800600" y="2390775"/>
            <a:ext cx="3886200" cy="3552825"/>
          </a:xfrm>
          <a:noFill/>
          <a:ln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9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Approximate error of edge collapses</a:t>
            </a:r>
          </a:p>
          <a:p>
            <a:pPr lvl="1"/>
            <a:r>
              <a:rPr lang="en-US"/>
              <a:t>Each vertex v has associated quadric Q</a:t>
            </a:r>
          </a:p>
          <a:p>
            <a:pPr lvl="1"/>
            <a:r>
              <a:rPr lang="en-US"/>
              <a:t>Error of collapsing v</a:t>
            </a:r>
            <a:r>
              <a:rPr lang="en-US" baseline="-25000"/>
              <a:t>1</a:t>
            </a:r>
            <a:r>
              <a:rPr lang="en-US"/>
              <a:t> and v</a:t>
            </a:r>
            <a:r>
              <a:rPr lang="en-US" baseline="-25000"/>
              <a:t>2</a:t>
            </a:r>
            <a:r>
              <a:rPr lang="en-US"/>
              <a:t> to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is v</a:t>
            </a:r>
            <a:r>
              <a:rPr lang="ja-JP" altLang="en-US">
                <a:latin typeface="Arial"/>
              </a:rPr>
              <a:t>’</a:t>
            </a:r>
            <a:r>
              <a:rPr lang="en-US" baseline="30000"/>
              <a:t>T</a:t>
            </a:r>
            <a:r>
              <a:rPr lang="en-US"/>
              <a:t>Q</a:t>
            </a:r>
            <a:r>
              <a:rPr lang="en-US" baseline="-25000"/>
              <a:t>1</a:t>
            </a:r>
            <a:r>
              <a:rPr lang="en-US"/>
              <a:t>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+v</a:t>
            </a:r>
            <a:r>
              <a:rPr lang="ja-JP" altLang="en-US">
                <a:latin typeface="Arial"/>
              </a:rPr>
              <a:t>’</a:t>
            </a:r>
            <a:r>
              <a:rPr lang="en-US" baseline="30000"/>
              <a:t>T</a:t>
            </a:r>
            <a:r>
              <a:rPr lang="en-US"/>
              <a:t>Q</a:t>
            </a:r>
            <a:r>
              <a:rPr lang="en-US" baseline="-25000"/>
              <a:t>2</a:t>
            </a:r>
            <a:r>
              <a:rPr lang="en-US"/>
              <a:t>v</a:t>
            </a:r>
            <a:r>
              <a:rPr lang="ja-JP" altLang="en-US">
                <a:latin typeface="Arial"/>
              </a:rPr>
              <a:t>’</a:t>
            </a:r>
            <a:endParaRPr lang="en-US"/>
          </a:p>
          <a:p>
            <a:pPr lvl="1"/>
            <a:r>
              <a:rPr lang="en-US"/>
              <a:t>Quadric for new vertex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is Q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=Q</a:t>
            </a:r>
            <a:r>
              <a:rPr lang="en-US" baseline="-25000"/>
              <a:t>1</a:t>
            </a:r>
            <a:r>
              <a:rPr lang="en-US"/>
              <a:t>+Q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303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optimal location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after collapse:</a:t>
            </a:r>
          </a:p>
        </p:txBody>
      </p:sp>
      <p:graphicFrame>
        <p:nvGraphicFramePr>
          <p:cNvPr id="143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43526"/>
              </p:ext>
            </p:extLst>
          </p:nvPr>
        </p:nvGraphicFramePr>
        <p:xfrm>
          <a:off x="2252663" y="2336800"/>
          <a:ext cx="463867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2324100" imgH="1422400" progId="Equation.DSMT4">
                  <p:embed/>
                </p:oleObj>
              </mc:Choice>
              <mc:Fallback>
                <p:oleObj name="Equation" r:id="rId3" imgW="23241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336800"/>
                        <a:ext cx="4638675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7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Quadrics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optimal location 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after collapse:</a:t>
            </a:r>
          </a:p>
        </p:txBody>
      </p:sp>
      <p:graphicFrame>
        <p:nvGraphicFramePr>
          <p:cNvPr id="1432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34108"/>
              </p:ext>
            </p:extLst>
          </p:nvPr>
        </p:nvGraphicFramePr>
        <p:xfrm>
          <a:off x="2325688" y="2184400"/>
          <a:ext cx="448945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3" imgW="2247900" imgH="2159000" progId="Equation.DSMT4">
                  <p:embed/>
                </p:oleObj>
              </mc:Choice>
              <mc:Fallback>
                <p:oleObj name="Equation" r:id="rId3" imgW="2247900" imgH="215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184400"/>
                        <a:ext cx="448945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7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43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860550"/>
            <a:ext cx="9247188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due May </a:t>
            </a:r>
            <a:r>
              <a:rPr lang="en-US" dirty="0" smtClean="0"/>
              <a:t>18</a:t>
            </a:r>
            <a:endParaRPr lang="en-US" dirty="0" smtClean="0"/>
          </a:p>
          <a:p>
            <a:pPr lvl="1"/>
            <a:r>
              <a:rPr lang="en-US" dirty="0" smtClean="0"/>
              <a:t>Should already be well on way.  This is last part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87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Summary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Compute the Q matrices for all the initial vertices</a:t>
            </a:r>
          </a:p>
          <a:p>
            <a:r>
              <a:rPr lang="en-US" dirty="0"/>
              <a:t>Select all valid pairs</a:t>
            </a:r>
          </a:p>
          <a:p>
            <a:r>
              <a:rPr lang="en-US" dirty="0"/>
              <a:t>Compute the optimal contraction target v </a:t>
            </a:r>
            <a:r>
              <a:rPr lang="en-US" dirty="0" smtClean="0"/>
              <a:t>for </a:t>
            </a:r>
            <a:r>
              <a:rPr lang="en-US" dirty="0"/>
              <a:t>each valid pair.  The error </a:t>
            </a:r>
            <a:r>
              <a:rPr lang="en-US" dirty="0" err="1"/>
              <a:t>v</a:t>
            </a:r>
            <a:r>
              <a:rPr lang="en-US" baseline="30000" dirty="0" err="1"/>
              <a:t>T</a:t>
            </a:r>
            <a:r>
              <a:rPr lang="en-US" dirty="0"/>
              <a:t>(Q</a:t>
            </a:r>
            <a:r>
              <a:rPr lang="en-US" baseline="-25000" dirty="0"/>
              <a:t>1</a:t>
            </a:r>
            <a:r>
              <a:rPr lang="en-US" dirty="0"/>
              <a:t>+Q</a:t>
            </a:r>
            <a:r>
              <a:rPr lang="en-US" baseline="-25000" dirty="0"/>
              <a:t>2</a:t>
            </a:r>
            <a:r>
              <a:rPr lang="en-US" dirty="0"/>
              <a:t>)v of this target vertex becomes the </a:t>
            </a:r>
            <a:r>
              <a:rPr lang="en-US" i="1" dirty="0"/>
              <a:t>cost</a:t>
            </a:r>
            <a:r>
              <a:rPr lang="en-US" dirty="0"/>
              <a:t> of contracting that pair</a:t>
            </a:r>
          </a:p>
          <a:p>
            <a:r>
              <a:rPr lang="en-US" dirty="0"/>
              <a:t>Place all pairs in a heap keyed on cost with minimum cost pair on the top</a:t>
            </a:r>
          </a:p>
          <a:p>
            <a:r>
              <a:rPr lang="en-US" dirty="0"/>
              <a:t>Iteratively remove the least cost pair, contract this pair, and update the costs of all valid pairs of interest</a:t>
            </a:r>
          </a:p>
        </p:txBody>
      </p:sp>
    </p:spTree>
    <p:extLst>
      <p:ext uri="{BB962C8B-B14F-4D97-AF65-F5344CB8AC3E}">
        <p14:creationId xmlns:p14="http://schemas.microsoft.com/office/powerpoint/2010/main" val="325996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Algorithm</a:t>
            </a:r>
          </a:p>
        </p:txBody>
      </p:sp>
      <p:pic>
        <p:nvPicPr>
          <p:cNvPr id="1435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93900"/>
            <a:ext cx="88788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17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411075" name="Picture 3" descr="bunn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27188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6" name="Picture 4" descr="bunn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32275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7" name="Picture 5" descr="bunn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232275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1078" name="Picture 6" descr="bunny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27188"/>
            <a:ext cx="2705100" cy="247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1079" name="Text Box 7"/>
          <p:cNvSpPr txBox="1">
            <a:spLocks noChangeArrowheads="1"/>
          </p:cNvSpPr>
          <p:nvPr/>
        </p:nvSpPr>
        <p:spPr bwMode="auto">
          <a:xfrm>
            <a:off x="3200400" y="263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</a:t>
            </a:r>
          </a:p>
        </p:txBody>
      </p:sp>
      <p:sp>
        <p:nvSpPr>
          <p:cNvPr id="1411080" name="Text Box 8"/>
          <p:cNvSpPr txBox="1">
            <a:spLocks noChangeArrowheads="1"/>
          </p:cNvSpPr>
          <p:nvPr/>
        </p:nvSpPr>
        <p:spPr bwMode="auto">
          <a:xfrm>
            <a:off x="3200400" y="5240338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1k tris</a:t>
            </a:r>
          </a:p>
        </p:txBody>
      </p:sp>
      <p:sp>
        <p:nvSpPr>
          <p:cNvPr id="1411081" name="Text Box 9"/>
          <p:cNvSpPr txBox="1">
            <a:spLocks noChangeArrowheads="1"/>
          </p:cNvSpPr>
          <p:nvPr/>
        </p:nvSpPr>
        <p:spPr bwMode="auto">
          <a:xfrm>
            <a:off x="7496175" y="5240338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100 tris</a:t>
            </a:r>
          </a:p>
        </p:txBody>
      </p:sp>
      <p:sp>
        <p:nvSpPr>
          <p:cNvPr id="1411082" name="Text Box 10"/>
          <p:cNvSpPr txBox="1">
            <a:spLocks noChangeArrowheads="1"/>
          </p:cNvSpPr>
          <p:nvPr/>
        </p:nvSpPr>
        <p:spPr bwMode="auto">
          <a:xfrm>
            <a:off x="7496175" y="2635250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Quadrics</a:t>
            </a:r>
          </a:p>
        </p:txBody>
      </p:sp>
    </p:spTree>
    <p:extLst>
      <p:ext uri="{BB962C8B-B14F-4D97-AF65-F5344CB8AC3E}">
        <p14:creationId xmlns:p14="http://schemas.microsoft.com/office/powerpoint/2010/main" val="30346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1413123" name="Picture 3" descr="ske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600200"/>
            <a:ext cx="3490912" cy="26050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4" name="Picture 4" descr="sk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414838"/>
            <a:ext cx="3490912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5" name="Picture 5" descr="skelec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876800"/>
            <a:ext cx="3490913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26" name="Picture 6" descr="skel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81200"/>
            <a:ext cx="3490912" cy="1343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1689100" y="3324225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</a:t>
            </a:r>
          </a:p>
        </p:txBody>
      </p:sp>
      <p:sp>
        <p:nvSpPr>
          <p:cNvPr id="1413128" name="Text Box 8"/>
          <p:cNvSpPr txBox="1">
            <a:spLocks noChangeArrowheads="1"/>
          </p:cNvSpPr>
          <p:nvPr/>
        </p:nvSpPr>
        <p:spPr bwMode="auto">
          <a:xfrm>
            <a:off x="4829175" y="6219825"/>
            <a:ext cx="378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250 tris, edge collapses only</a:t>
            </a:r>
          </a:p>
        </p:txBody>
      </p:sp>
      <p:sp>
        <p:nvSpPr>
          <p:cNvPr id="1413129" name="Text Box 9"/>
          <p:cNvSpPr txBox="1">
            <a:spLocks noChangeArrowheads="1"/>
          </p:cNvSpPr>
          <p:nvPr/>
        </p:nvSpPr>
        <p:spPr bwMode="auto">
          <a:xfrm>
            <a:off x="1722438" y="5762625"/>
            <a:ext cx="114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250 tris</a:t>
            </a:r>
          </a:p>
        </p:txBody>
      </p:sp>
      <p:sp>
        <p:nvSpPr>
          <p:cNvPr id="1413130" name="Text Box 10"/>
          <p:cNvSpPr txBox="1">
            <a:spLocks noChangeArrowheads="1"/>
          </p:cNvSpPr>
          <p:nvPr/>
        </p:nvSpPr>
        <p:spPr bwMode="auto">
          <a:xfrm>
            <a:off x="6048375" y="4205288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Quadrics</a:t>
            </a:r>
          </a:p>
        </p:txBody>
      </p:sp>
    </p:spTree>
    <p:extLst>
      <p:ext uri="{BB962C8B-B14F-4D97-AF65-F5344CB8AC3E}">
        <p14:creationId xmlns:p14="http://schemas.microsoft.com/office/powerpoint/2010/main" val="21467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Details</a:t>
            </a:r>
          </a:p>
        </p:txBody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Preserving boundaries/discontinuities (weight quadrics by appropriate penalty factors)</a:t>
            </a:r>
          </a:p>
          <a:p>
            <a:r>
              <a:rPr lang="en-US"/>
              <a:t>Preventing mesh inversion (flipping of orientation): compare normal of neighboring faces, before after</a:t>
            </a:r>
          </a:p>
          <a:p>
            <a:r>
              <a:rPr lang="en-US"/>
              <a:t>Has been modified for many other applications</a:t>
            </a:r>
          </a:p>
          <a:p>
            <a:pPr lvl="1"/>
            <a:r>
              <a:rPr lang="en-US"/>
              <a:t>E.g. in silhouettes, want to make sure volume always increases, never decreases </a:t>
            </a:r>
          </a:p>
          <a:p>
            <a:pPr lvl="1"/>
            <a:r>
              <a:rPr lang="en-US"/>
              <a:t>Take color and texture into account (followup paper)</a:t>
            </a:r>
          </a:p>
          <a:p>
            <a:r>
              <a:rPr lang="en-US"/>
              <a:t>See paper, other more recent works for details</a:t>
            </a:r>
          </a:p>
        </p:txBody>
      </p:sp>
    </p:spTree>
    <p:extLst>
      <p:ext uri="{BB962C8B-B14F-4D97-AF65-F5344CB8AC3E}">
        <p14:creationId xmlns:p14="http://schemas.microsoft.com/office/powerpoint/2010/main" val="2431675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Tips	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Incremental, test, debug, simple cases</a:t>
            </a:r>
          </a:p>
          <a:p>
            <a:r>
              <a:rPr lang="en-US"/>
              <a:t>Find good data structure for heap etc.</a:t>
            </a:r>
          </a:p>
          <a:p>
            <a:r>
              <a:rPr lang="en-US"/>
              <a:t>May help to visualize error quadrics if possible</a:t>
            </a:r>
          </a:p>
          <a:p>
            <a:r>
              <a:rPr lang="en-US"/>
              <a:t>Challenging, but hopefully rewarding assignment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 or questions?</a:t>
            </a:r>
          </a:p>
          <a:p>
            <a:r>
              <a:rPr lang="en-US" dirty="0"/>
              <a:t>All the material for assignment covered </a:t>
            </a:r>
          </a:p>
          <a:p>
            <a:r>
              <a:rPr lang="en-US" dirty="0"/>
              <a:t>Start early, work </a:t>
            </a:r>
            <a:r>
              <a:rPr lang="en-US" dirty="0" smtClean="0"/>
              <a:t>hard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Brief discussion of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7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Garland and Heckbert SIGGRAPH 97 paper</a:t>
            </a:r>
          </a:p>
          <a:p>
            <a:r>
              <a:rPr lang="en-US"/>
              <a:t>Garland website, implementation notes (in thesis)</a:t>
            </a:r>
          </a:p>
          <a:p>
            <a:r>
              <a:rPr lang="en-US"/>
              <a:t>Notes in this and previous lectures</a:t>
            </a:r>
          </a:p>
        </p:txBody>
      </p:sp>
    </p:spTree>
    <p:extLst>
      <p:ext uri="{BB962C8B-B14F-4D97-AF65-F5344CB8AC3E}">
        <p14:creationId xmlns:p14="http://schemas.microsoft.com/office/powerpoint/2010/main" val="4012903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Surface Simplification: Goals (Garland)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Efficiency (70000 to 100 faces in 15s in 1997)</a:t>
            </a:r>
          </a:p>
          <a:p>
            <a:r>
              <a:rPr lang="en-US"/>
              <a:t>High quality, feature preserving (primary appearance emphasized rather than topology)</a:t>
            </a:r>
          </a:p>
          <a:p>
            <a:r>
              <a:rPr lang="en-US"/>
              <a:t>Generality, non-manifold models, collapse disjoint regions</a:t>
            </a:r>
          </a:p>
        </p:txBody>
      </p:sp>
      <p:pic>
        <p:nvPicPr>
          <p:cNvPr id="141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694238"/>
            <a:ext cx="897096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353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Simplifications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Pair contractions in addition to edge collapses</a:t>
            </a:r>
          </a:p>
          <a:p>
            <a:r>
              <a:rPr lang="en-US"/>
              <a:t>Previously connected regions may come together</a:t>
            </a:r>
          </a:p>
        </p:txBody>
      </p:sp>
      <p:pic>
        <p:nvPicPr>
          <p:cNvPr id="141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32100"/>
            <a:ext cx="51752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19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4841875"/>
            <a:ext cx="499903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45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Outline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38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860550"/>
            <a:ext cx="9247188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Line 2"/>
          <p:cNvSpPr>
            <a:spLocks noChangeShapeType="1"/>
          </p:cNvSpPr>
          <p:nvPr/>
        </p:nvSpPr>
        <p:spPr bwMode="auto">
          <a:xfrm flipH="1" flipV="1">
            <a:off x="2743200" y="4067175"/>
            <a:ext cx="3505200" cy="1616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1" name="Line 3"/>
          <p:cNvSpPr>
            <a:spLocks noChangeShapeType="1"/>
          </p:cNvSpPr>
          <p:nvPr/>
        </p:nvSpPr>
        <p:spPr bwMode="auto">
          <a:xfrm flipV="1">
            <a:off x="2743200" y="3914775"/>
            <a:ext cx="3276600" cy="1768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Quadric Error Metrics</a:t>
            </a:r>
          </a:p>
        </p:txBody>
      </p:sp>
      <p:sp>
        <p:nvSpPr>
          <p:cNvPr id="1420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point-to-plane distance</a:t>
            </a:r>
          </a:p>
          <a:p>
            <a:r>
              <a:rPr lang="en-US"/>
              <a:t>Better quality than point-to-point</a:t>
            </a:r>
          </a:p>
        </p:txBody>
      </p:sp>
      <p:sp>
        <p:nvSpPr>
          <p:cNvPr id="1420294" name="Freeform 6"/>
          <p:cNvSpPr>
            <a:spLocks/>
          </p:cNvSpPr>
          <p:nvPr/>
        </p:nvSpPr>
        <p:spPr bwMode="auto">
          <a:xfrm>
            <a:off x="2743200" y="5160963"/>
            <a:ext cx="3505200" cy="525462"/>
          </a:xfrm>
          <a:custGeom>
            <a:avLst/>
            <a:gdLst>
              <a:gd name="T0" fmla="*/ 0 w 1920"/>
              <a:gd name="T1" fmla="*/ 288 h 288"/>
              <a:gd name="T2" fmla="*/ 528 w 1920"/>
              <a:gd name="T3" fmla="*/ 0 h 288"/>
              <a:gd name="T4" fmla="*/ 1392 w 1920"/>
              <a:gd name="T5" fmla="*/ 48 h 288"/>
              <a:gd name="T6" fmla="*/ 1920 w 1920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0" h="288">
                <a:moveTo>
                  <a:pt x="0" y="288"/>
                </a:moveTo>
                <a:lnTo>
                  <a:pt x="528" y="0"/>
                </a:lnTo>
                <a:lnTo>
                  <a:pt x="1392" y="48"/>
                </a:lnTo>
                <a:lnTo>
                  <a:pt x="1920" y="288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5" name="Oval 7"/>
          <p:cNvSpPr>
            <a:spLocks noChangeArrowheads="1"/>
          </p:cNvSpPr>
          <p:nvPr/>
        </p:nvSpPr>
        <p:spPr bwMode="auto">
          <a:xfrm>
            <a:off x="4376738" y="4067175"/>
            <a:ext cx="174625" cy="174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6" name="Line 8"/>
          <p:cNvSpPr>
            <a:spLocks noChangeShapeType="1"/>
          </p:cNvSpPr>
          <p:nvPr/>
        </p:nvSpPr>
        <p:spPr bwMode="auto">
          <a:xfrm flipH="1">
            <a:off x="4456113" y="4305300"/>
            <a:ext cx="14287" cy="8334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7" name="Line 9"/>
          <p:cNvSpPr>
            <a:spLocks noChangeShapeType="1"/>
          </p:cNvSpPr>
          <p:nvPr/>
        </p:nvSpPr>
        <p:spPr bwMode="auto">
          <a:xfrm flipH="1">
            <a:off x="4200525" y="4260850"/>
            <a:ext cx="207963" cy="4349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8" name="Line 10"/>
          <p:cNvSpPr>
            <a:spLocks noChangeShapeType="1"/>
          </p:cNvSpPr>
          <p:nvPr/>
        </p:nvSpPr>
        <p:spPr bwMode="auto">
          <a:xfrm>
            <a:off x="4551363" y="4241800"/>
            <a:ext cx="211137" cy="269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0299" name="Text Box 11"/>
          <p:cNvSpPr txBox="1">
            <a:spLocks noChangeArrowheads="1"/>
          </p:cNvSpPr>
          <p:nvPr/>
        </p:nvSpPr>
        <p:spPr bwMode="auto">
          <a:xfrm>
            <a:off x="3259138" y="5286375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0" name="Text Box 12"/>
          <p:cNvSpPr txBox="1">
            <a:spLocks noChangeArrowheads="1"/>
          </p:cNvSpPr>
          <p:nvPr/>
        </p:nvSpPr>
        <p:spPr bwMode="auto">
          <a:xfrm>
            <a:off x="4113213" y="5197475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1" name="Text Box 13"/>
          <p:cNvSpPr txBox="1">
            <a:spLocks noChangeArrowheads="1"/>
          </p:cNvSpPr>
          <p:nvPr/>
        </p:nvSpPr>
        <p:spPr bwMode="auto">
          <a:xfrm>
            <a:off x="5373688" y="5332413"/>
            <a:ext cx="3254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2" name="Text Box 14"/>
          <p:cNvSpPr txBox="1">
            <a:spLocks noChangeArrowheads="1"/>
          </p:cNvSpPr>
          <p:nvPr/>
        </p:nvSpPr>
        <p:spPr bwMode="auto">
          <a:xfrm>
            <a:off x="4610100" y="3914775"/>
            <a:ext cx="4540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3" name="Text Box 15"/>
          <p:cNvSpPr txBox="1">
            <a:spLocks noChangeArrowheads="1"/>
          </p:cNvSpPr>
          <p:nvPr/>
        </p:nvSpPr>
        <p:spPr bwMode="auto">
          <a:xfrm>
            <a:off x="4456113" y="458152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420304" name="Text Box 16"/>
          <p:cNvSpPr txBox="1">
            <a:spLocks noChangeArrowheads="1"/>
          </p:cNvSpPr>
          <p:nvPr/>
        </p:nvSpPr>
        <p:spPr bwMode="auto">
          <a:xfrm>
            <a:off x="3916363" y="4008438"/>
            <a:ext cx="4492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 baseline="-25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Computing Planes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triangle in mesh has associated plane</a:t>
            </a:r>
          </a:p>
          <a:p>
            <a:endParaRPr lang="en-US"/>
          </a:p>
          <a:p>
            <a:r>
              <a:rPr lang="en-US"/>
              <a:t>For a triangle, find its (normalized) normal using cross products</a:t>
            </a:r>
          </a:p>
          <a:p>
            <a:endParaRPr lang="en-US"/>
          </a:p>
          <a:p>
            <a:r>
              <a:rPr lang="en-US"/>
              <a:t>Plane equation?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44077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4183142"/>
              </p:ext>
            </p:extLst>
          </p:nvPr>
        </p:nvGraphicFramePr>
        <p:xfrm>
          <a:off x="2792413" y="2298700"/>
          <a:ext cx="276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298700"/>
                        <a:ext cx="276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56438011"/>
              </p:ext>
            </p:extLst>
          </p:nvPr>
        </p:nvGraphicFramePr>
        <p:xfrm>
          <a:off x="3919538" y="3417888"/>
          <a:ext cx="3581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2374900" imgH="495300" progId="Equation.DSMT4">
                  <p:embed/>
                </p:oleObj>
              </mc:Choice>
              <mc:Fallback>
                <p:oleObj name="Equation" r:id="rId5" imgW="2374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417888"/>
                        <a:ext cx="35814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4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197526"/>
              </p:ext>
            </p:extLst>
          </p:nvPr>
        </p:nvGraphicFramePr>
        <p:xfrm>
          <a:off x="3384550" y="4751388"/>
          <a:ext cx="347821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7" imgW="1714500" imgH="711200" progId="Equation.DSMT4">
                  <p:embed/>
                </p:oleObj>
              </mc:Choice>
              <mc:Fallback>
                <p:oleObj name="Equation" r:id="rId7" imgW="1714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4751388"/>
                        <a:ext cx="3478213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912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34344</TotalTime>
  <Words>596</Words>
  <Application>Microsoft Macintosh PowerPoint</Application>
  <PresentationFormat>Letter Paper (8.5x11 in)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Advanced Computer Graphics</vt:lpstr>
      <vt:lpstr>To Do </vt:lpstr>
      <vt:lpstr>Resources</vt:lpstr>
      <vt:lpstr>Surface Simplification: Goals (Garland)</vt:lpstr>
      <vt:lpstr>Simplifications</vt:lpstr>
      <vt:lpstr>Algorithm Outline</vt:lpstr>
      <vt:lpstr>Quadric Error Metrics</vt:lpstr>
      <vt:lpstr>Background: Computing Planes</vt:lpstr>
      <vt:lpstr>Survey</vt:lpstr>
      <vt:lpstr>Quadric Error Metrics</vt:lpstr>
      <vt:lpstr>Quadric Error Metrics</vt:lpstr>
      <vt:lpstr>Quadric Error Metrics</vt:lpstr>
      <vt:lpstr>Quadric Error Metrics</vt:lpstr>
      <vt:lpstr>PowerPoint Presentation</vt:lpstr>
      <vt:lpstr>Quadric Visualization</vt:lpstr>
      <vt:lpstr>Using Quadrics</vt:lpstr>
      <vt:lpstr>Using Quadrics</vt:lpstr>
      <vt:lpstr>Using Quadrics</vt:lpstr>
      <vt:lpstr>Algorithm Outline</vt:lpstr>
      <vt:lpstr>Algorithm Summary</vt:lpstr>
      <vt:lpstr>Final Algorithm</vt:lpstr>
      <vt:lpstr>Results</vt:lpstr>
      <vt:lpstr>Results</vt:lpstr>
      <vt:lpstr>Additional Details</vt:lpstr>
      <vt:lpstr>Implementation Tips </vt:lpstr>
      <vt:lpstr>Questions?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623</cp:revision>
  <cp:lastPrinted>2017-04-28T17:36:38Z</cp:lastPrinted>
  <dcterms:created xsi:type="dcterms:W3CDTF">1999-02-11T00:43:51Z</dcterms:created>
  <dcterms:modified xsi:type="dcterms:W3CDTF">2018-04-08T04:43:49Z</dcterms:modified>
</cp:coreProperties>
</file>