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31"/>
  </p:notesMasterIdLst>
  <p:handoutMasterIdLst>
    <p:handoutMasterId r:id="rId32"/>
  </p:handoutMasterIdLst>
  <p:sldIdLst>
    <p:sldId id="751" r:id="rId2"/>
    <p:sldId id="865" r:id="rId3"/>
    <p:sldId id="866" r:id="rId4"/>
    <p:sldId id="867" r:id="rId5"/>
    <p:sldId id="868" r:id="rId6"/>
    <p:sldId id="869" r:id="rId7"/>
    <p:sldId id="870" r:id="rId8"/>
    <p:sldId id="871" r:id="rId9"/>
    <p:sldId id="872" r:id="rId10"/>
    <p:sldId id="873" r:id="rId11"/>
    <p:sldId id="874" r:id="rId12"/>
    <p:sldId id="875" r:id="rId13"/>
    <p:sldId id="876" r:id="rId14"/>
    <p:sldId id="877" r:id="rId15"/>
    <p:sldId id="878" r:id="rId16"/>
    <p:sldId id="879" r:id="rId17"/>
    <p:sldId id="880" r:id="rId18"/>
    <p:sldId id="881" r:id="rId19"/>
    <p:sldId id="882" r:id="rId20"/>
    <p:sldId id="883" r:id="rId21"/>
    <p:sldId id="884" r:id="rId22"/>
    <p:sldId id="885" r:id="rId23"/>
    <p:sldId id="886" r:id="rId24"/>
    <p:sldId id="887" r:id="rId25"/>
    <p:sldId id="888" r:id="rId26"/>
    <p:sldId id="889" r:id="rId27"/>
    <p:sldId id="890" r:id="rId28"/>
    <p:sldId id="891" r:id="rId29"/>
    <p:sldId id="892" r:id="rId30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-120" y="-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4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4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aphics.stanford.edu/gamma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.emf"/><Relationship Id="rId7" Type="http://schemas.openxmlformats.org/officeDocument/2006/relationships/image" Target="../media/image14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Advanced Computer Graphics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163 [Spring </a:t>
            </a:r>
            <a:r>
              <a:rPr lang="en-US" dirty="0" smtClean="0">
                <a:latin typeface="+mj-lt"/>
              </a:rPr>
              <a:t>2018]</a:t>
            </a:r>
            <a:r>
              <a:rPr lang="en-US" dirty="0">
                <a:latin typeface="+mj-lt"/>
              </a:rPr>
              <a:t>, Lecture 2</a:t>
            </a: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7663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" y="4429299"/>
            <a:ext cx="2955352" cy="1775417"/>
          </a:xfrm>
          <a:prstGeom prst="rect">
            <a:avLst/>
          </a:prstGeom>
        </p:spPr>
      </p:pic>
      <p:pic>
        <p:nvPicPr>
          <p:cNvPr id="13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4" y="4427931"/>
            <a:ext cx="2126467" cy="177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avid-classic-leftlight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394200"/>
            <a:ext cx="1664569" cy="1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lack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1" y="4433136"/>
            <a:ext cx="2310060" cy="1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</a:t>
            </a:r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Already seen: RGB model (color cube)</a:t>
            </a:r>
          </a:p>
          <a:p>
            <a:r>
              <a:rPr lang="en-US" sz="2400" dirty="0"/>
              <a:t>Today: A very brief overview of real story </a:t>
            </a:r>
          </a:p>
          <a:p>
            <a:r>
              <a:rPr lang="en-US" sz="2400" dirty="0"/>
              <a:t>Intuitive specify: Hue, Saturation, Lightness</a:t>
            </a:r>
          </a:p>
          <a:p>
            <a:pPr lvl="1"/>
            <a:r>
              <a:rPr lang="en-US" sz="2000" dirty="0" err="1"/>
              <a:t>Hexacone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Can convert HSV to RGB</a:t>
            </a:r>
          </a:p>
          <a:p>
            <a:pPr lvl="1"/>
            <a:r>
              <a:rPr lang="en-US" sz="2000" dirty="0"/>
              <a:t>Many other fancy, perceptual spaces</a:t>
            </a:r>
          </a:p>
        </p:txBody>
      </p:sp>
      <p:pic>
        <p:nvPicPr>
          <p:cNvPr id="1115140" name="Picture 4" descr="sca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6388"/>
            <a:ext cx="3279775" cy="24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5141" name="Picture 5" descr="scan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78" y="3332163"/>
            <a:ext cx="2886075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5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Color: Tristimulus Theory</a:t>
            </a:r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Perception: </a:t>
            </a:r>
            <a:r>
              <a:rPr lang="en-US" sz="2400" dirty="0" smtClean="0"/>
              <a:t>Tri-stimulus </a:t>
            </a:r>
            <a:r>
              <a:rPr lang="en-US" sz="2400" dirty="0"/>
              <a:t>theory</a:t>
            </a:r>
          </a:p>
          <a:p>
            <a:pPr lvl="1"/>
            <a:r>
              <a:rPr lang="en-US" sz="2000" dirty="0"/>
              <a:t>3 types of cones: basis for RGB  </a:t>
            </a:r>
          </a:p>
          <a:p>
            <a:pPr lvl="1"/>
            <a:r>
              <a:rPr lang="en-US" sz="2000" dirty="0"/>
              <a:t>Cone response functions </a:t>
            </a:r>
          </a:p>
          <a:p>
            <a:pPr lvl="1"/>
            <a:r>
              <a:rPr lang="en-US" sz="2000" dirty="0"/>
              <a:t>Luminous efficiency (G&gt;R&gt;B) </a:t>
            </a:r>
          </a:p>
          <a:p>
            <a:pPr lvl="1"/>
            <a:r>
              <a:rPr lang="en-US" sz="2000" dirty="0"/>
              <a:t>Color </a:t>
            </a:r>
            <a:r>
              <a:rPr lang="en-US" sz="2000" dirty="0" smtClean="0"/>
              <a:t>matching: </a:t>
            </a:r>
            <a:r>
              <a:rPr lang="en-US" sz="2000" dirty="0"/>
              <a:t>Note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negative colors</a:t>
            </a:r>
            <a:r>
              <a:rPr lang="ja-JP" altLang="en-US" sz="2000" dirty="0">
                <a:latin typeface="Arial"/>
              </a:rPr>
              <a:t>”</a:t>
            </a:r>
            <a:endParaRPr lang="en-US" sz="2000" dirty="0"/>
          </a:p>
          <a:p>
            <a:pPr lvl="1"/>
            <a:r>
              <a:rPr lang="en-US" sz="2000" dirty="0"/>
              <a:t>CIE overview </a:t>
            </a:r>
          </a:p>
          <a:p>
            <a:endParaRPr lang="en-US" dirty="0"/>
          </a:p>
        </p:txBody>
      </p:sp>
      <p:pic>
        <p:nvPicPr>
          <p:cNvPr id="1116164" name="Picture 4" descr="scan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52875"/>
            <a:ext cx="17176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165" name="Picture 5" descr="sca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05275"/>
            <a:ext cx="2143125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166" name="Picture 6" descr="scan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52875"/>
            <a:ext cx="2274888" cy="2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167" name="Picture 7" descr="scan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00475"/>
            <a:ext cx="2109788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68" name="Text Box 8"/>
          <p:cNvSpPr txBox="1">
            <a:spLocks noChangeArrowheads="1"/>
          </p:cNvSpPr>
          <p:nvPr/>
        </p:nvSpPr>
        <p:spPr bwMode="auto">
          <a:xfrm>
            <a:off x="100847" y="5983288"/>
            <a:ext cx="1924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dirty="0">
                <a:latin typeface="+mn-lt"/>
              </a:rPr>
              <a:t>Cone response</a:t>
            </a:r>
          </a:p>
        </p:txBody>
      </p:sp>
      <p:sp>
        <p:nvSpPr>
          <p:cNvPr id="1116169" name="Text Box 9"/>
          <p:cNvSpPr txBox="1">
            <a:spLocks noChangeArrowheads="1"/>
          </p:cNvSpPr>
          <p:nvPr/>
        </p:nvSpPr>
        <p:spPr bwMode="auto">
          <a:xfrm>
            <a:off x="1981200" y="5872163"/>
            <a:ext cx="24325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dirty="0">
                <a:latin typeface="+mn-lt"/>
              </a:rPr>
              <a:t>Luminous efficiency</a:t>
            </a:r>
          </a:p>
        </p:txBody>
      </p:sp>
      <p:sp>
        <p:nvSpPr>
          <p:cNvPr id="1116170" name="Text Box 10"/>
          <p:cNvSpPr txBox="1">
            <a:spLocks noChangeArrowheads="1"/>
          </p:cNvSpPr>
          <p:nvPr/>
        </p:nvSpPr>
        <p:spPr bwMode="auto">
          <a:xfrm>
            <a:off x="4537770" y="5918200"/>
            <a:ext cx="19095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dirty="0">
                <a:latin typeface="+mn-lt"/>
              </a:rPr>
              <a:t>Color Matching</a:t>
            </a:r>
          </a:p>
        </p:txBody>
      </p:sp>
      <p:sp>
        <p:nvSpPr>
          <p:cNvPr id="1116171" name="Text Box 11"/>
          <p:cNvSpPr txBox="1">
            <a:spLocks noChangeArrowheads="1"/>
          </p:cNvSpPr>
          <p:nvPr/>
        </p:nvSpPr>
        <p:spPr bwMode="auto">
          <a:xfrm>
            <a:off x="6450777" y="5994400"/>
            <a:ext cx="27642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dirty="0">
                <a:latin typeface="+mn-lt"/>
              </a:rPr>
              <a:t>Match w CIE primaries</a:t>
            </a:r>
          </a:p>
        </p:txBody>
      </p:sp>
    </p:spTree>
    <p:extLst>
      <p:ext uri="{BB962C8B-B14F-4D97-AF65-F5344CB8AC3E}">
        <p14:creationId xmlns:p14="http://schemas.microsoft.com/office/powerpoint/2010/main" val="261955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Basic Image Processing (HW 1: 3.2)</a:t>
            </a:r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Brightness: Simply scale pixel RGB values  </a:t>
            </a:r>
            <a:r>
              <a:rPr lang="en-US" dirty="0" smtClean="0"/>
              <a:t>          (</a:t>
            </a:r>
            <a:r>
              <a:rPr lang="en-US" dirty="0"/>
              <a:t>1 leaves image intact, 0 makes it black</a:t>
            </a:r>
            <a:r>
              <a:rPr lang="en-US" dirty="0" smtClean="0"/>
              <a:t>)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Gamma Correction</a:t>
            </a:r>
          </a:p>
          <a:p>
            <a:r>
              <a:rPr lang="en-US" dirty="0"/>
              <a:t>Crop (integer </a:t>
            </a:r>
            <a:r>
              <a:rPr lang="en-US" dirty="0" err="1"/>
              <a:t>coords</a:t>
            </a:r>
            <a:r>
              <a:rPr lang="en-US" dirty="0"/>
              <a:t>) to focus on important aspects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17189" name="Picture 5" descr="flower_bt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936875"/>
            <a:ext cx="1968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190" name="Picture 6" descr="flower_bt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2944813"/>
            <a:ext cx="1968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191" name="Picture 7" descr="flower_bt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965450"/>
            <a:ext cx="1968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192" name="Picture 8" descr="flower_bt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2973388"/>
            <a:ext cx="1968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7193" name="Text Box 9"/>
          <p:cNvSpPr txBox="1">
            <a:spLocks noChangeArrowheads="1"/>
          </p:cNvSpPr>
          <p:nvPr/>
        </p:nvSpPr>
        <p:spPr bwMode="auto">
          <a:xfrm>
            <a:off x="1185863" y="436403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117194" name="Text Box 10"/>
          <p:cNvSpPr txBox="1">
            <a:spLocks noChangeArrowheads="1"/>
          </p:cNvSpPr>
          <p:nvPr/>
        </p:nvSpPr>
        <p:spPr bwMode="auto">
          <a:xfrm>
            <a:off x="3462338" y="4354513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0.4</a:t>
            </a:r>
          </a:p>
        </p:txBody>
      </p:sp>
      <p:sp>
        <p:nvSpPr>
          <p:cNvPr id="1117195" name="Text Box 11"/>
          <p:cNvSpPr txBox="1">
            <a:spLocks noChangeArrowheads="1"/>
          </p:cNvSpPr>
          <p:nvPr/>
        </p:nvSpPr>
        <p:spPr bwMode="auto">
          <a:xfrm>
            <a:off x="5481638" y="4354513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0.7</a:t>
            </a:r>
          </a:p>
        </p:txBody>
      </p:sp>
      <p:sp>
        <p:nvSpPr>
          <p:cNvPr id="1117196" name="Text Box 12"/>
          <p:cNvSpPr txBox="1">
            <a:spLocks noChangeArrowheads="1"/>
          </p:cNvSpPr>
          <p:nvPr/>
        </p:nvSpPr>
        <p:spPr bwMode="auto">
          <a:xfrm>
            <a:off x="7529513" y="4373563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8333855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Basic Image Processing (HW 1: 3.2)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Contrast [0 is constant grey image, 1 is original]</a:t>
            </a:r>
          </a:p>
          <a:p>
            <a:pPr lvl="1"/>
            <a:r>
              <a:rPr lang="en-US"/>
              <a:t>Find constant grey image by averaging</a:t>
            </a:r>
          </a:p>
          <a:p>
            <a:pPr lvl="1"/>
            <a:r>
              <a:rPr lang="en-US"/>
              <a:t>Interpolate between this and original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19236" name="Picture 4" descr="flower_ct_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325813"/>
            <a:ext cx="1655763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237" name="Picture 5" descr="flower_ct_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25813"/>
            <a:ext cx="1671638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238" name="Picture 6" descr="flower_ct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3314700"/>
            <a:ext cx="1673225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239" name="Picture 7" descr="flower_ct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3309938"/>
            <a:ext cx="1668463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240" name="Picture 8" descr="flower_ct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3279775"/>
            <a:ext cx="1687512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9241" name="Text Box 9"/>
          <p:cNvSpPr txBox="1">
            <a:spLocks noChangeArrowheads="1"/>
          </p:cNvSpPr>
          <p:nvPr/>
        </p:nvSpPr>
        <p:spPr bwMode="auto">
          <a:xfrm>
            <a:off x="768350" y="4494213"/>
            <a:ext cx="546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-0.5</a:t>
            </a:r>
          </a:p>
        </p:txBody>
      </p:sp>
      <p:sp>
        <p:nvSpPr>
          <p:cNvPr id="1119242" name="Text Box 10"/>
          <p:cNvSpPr txBox="1">
            <a:spLocks noChangeArrowheads="1"/>
          </p:cNvSpPr>
          <p:nvPr/>
        </p:nvSpPr>
        <p:spPr bwMode="auto">
          <a:xfrm>
            <a:off x="2698750" y="44973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19243" name="Text Box 11"/>
          <p:cNvSpPr txBox="1">
            <a:spLocks noChangeArrowheads="1"/>
          </p:cNvSpPr>
          <p:nvPr/>
        </p:nvSpPr>
        <p:spPr bwMode="auto">
          <a:xfrm>
            <a:off x="4481513" y="449580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119244" name="Text Box 12"/>
          <p:cNvSpPr txBox="1">
            <a:spLocks noChangeArrowheads="1"/>
          </p:cNvSpPr>
          <p:nvPr/>
        </p:nvSpPr>
        <p:spPr bwMode="auto">
          <a:xfrm>
            <a:off x="6196013" y="4494213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1.0</a:t>
            </a:r>
          </a:p>
        </p:txBody>
      </p:sp>
      <p:sp>
        <p:nvSpPr>
          <p:cNvPr id="1119245" name="Text Box 13"/>
          <p:cNvSpPr txBox="1">
            <a:spLocks noChangeArrowheads="1"/>
          </p:cNvSpPr>
          <p:nvPr/>
        </p:nvSpPr>
        <p:spPr bwMode="auto">
          <a:xfrm>
            <a:off x="8012113" y="4492625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2.0</a:t>
            </a:r>
          </a:p>
        </p:txBody>
      </p:sp>
    </p:spTree>
    <p:extLst>
      <p:ext uri="{BB962C8B-B14F-4D97-AF65-F5344CB8AC3E}">
        <p14:creationId xmlns:p14="http://schemas.microsoft.com/office/powerpoint/2010/main" val="17116939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Basic Image Processing (HW 1: 3.2)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521148" cy="5029200"/>
          </a:xfrm>
        </p:spPr>
        <p:txBody>
          <a:bodyPr/>
          <a:lstStyle/>
          <a:p>
            <a:r>
              <a:rPr lang="en-US" dirty="0"/>
              <a:t>Saturation [0 is </a:t>
            </a:r>
            <a:r>
              <a:rPr lang="en-US" dirty="0" err="1"/>
              <a:t>greyscale</a:t>
            </a:r>
            <a:r>
              <a:rPr lang="en-US" dirty="0"/>
              <a:t>, 1 is original colors]</a:t>
            </a:r>
          </a:p>
          <a:p>
            <a:pPr lvl="1"/>
            <a:r>
              <a:rPr lang="en-US" dirty="0"/>
              <a:t>Interpolate between </a:t>
            </a:r>
            <a:r>
              <a:rPr lang="en-US" dirty="0" err="1"/>
              <a:t>grayscale</a:t>
            </a:r>
            <a:r>
              <a:rPr lang="en-US" dirty="0"/>
              <a:t> (but not </a:t>
            </a:r>
            <a:r>
              <a:rPr lang="en-US" dirty="0" err="1"/>
              <a:t>const</a:t>
            </a:r>
            <a:r>
              <a:rPr lang="en-US" dirty="0"/>
              <a:t>) and orig.</a:t>
            </a:r>
          </a:p>
          <a:p>
            <a:pPr lvl="1"/>
            <a:r>
              <a:rPr lang="en-US" dirty="0"/>
              <a:t>Negative values correspond to inverting hues [negative]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1284" name="Picture 4" descr="flower_st_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115440"/>
            <a:ext cx="1693863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1285" name="Picture 5" descr="flower_st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3099565"/>
            <a:ext cx="17018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1286" name="Picture 6" descr="flower_st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3101152"/>
            <a:ext cx="1697037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1287" name="Picture 7" descr="flower_st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080515"/>
            <a:ext cx="1712913" cy="12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1288" name="Picture 8" descr="flower_st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3074165"/>
            <a:ext cx="1731962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1289" name="Text Box 9"/>
          <p:cNvSpPr txBox="1">
            <a:spLocks noChangeArrowheads="1"/>
          </p:cNvSpPr>
          <p:nvPr/>
        </p:nvSpPr>
        <p:spPr bwMode="auto">
          <a:xfrm>
            <a:off x="750188" y="4372740"/>
            <a:ext cx="5824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-1.0</a:t>
            </a:r>
          </a:p>
        </p:txBody>
      </p:sp>
      <p:sp>
        <p:nvSpPr>
          <p:cNvPr id="1121290" name="Text Box 10"/>
          <p:cNvSpPr txBox="1">
            <a:spLocks noChangeArrowheads="1"/>
          </p:cNvSpPr>
          <p:nvPr/>
        </p:nvSpPr>
        <p:spPr bwMode="auto">
          <a:xfrm>
            <a:off x="2657111" y="4380677"/>
            <a:ext cx="505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0.0</a:t>
            </a:r>
          </a:p>
        </p:txBody>
      </p:sp>
      <p:sp>
        <p:nvSpPr>
          <p:cNvPr id="1121291" name="Text Box 11"/>
          <p:cNvSpPr txBox="1">
            <a:spLocks noChangeArrowheads="1"/>
          </p:cNvSpPr>
          <p:nvPr/>
        </p:nvSpPr>
        <p:spPr bwMode="auto">
          <a:xfrm>
            <a:off x="4416061" y="4325115"/>
            <a:ext cx="505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0.5</a:t>
            </a:r>
          </a:p>
        </p:txBody>
      </p:sp>
      <p:sp>
        <p:nvSpPr>
          <p:cNvPr id="1121292" name="Text Box 12"/>
          <p:cNvSpPr txBox="1">
            <a:spLocks noChangeArrowheads="1"/>
          </p:cNvSpPr>
          <p:nvPr/>
        </p:nvSpPr>
        <p:spPr bwMode="auto">
          <a:xfrm>
            <a:off x="6208348" y="4309240"/>
            <a:ext cx="505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1.0</a:t>
            </a:r>
          </a:p>
        </p:txBody>
      </p:sp>
      <p:sp>
        <p:nvSpPr>
          <p:cNvPr id="1121293" name="Text Box 13"/>
          <p:cNvSpPr txBox="1">
            <a:spLocks noChangeArrowheads="1"/>
          </p:cNvSpPr>
          <p:nvPr/>
        </p:nvSpPr>
        <p:spPr bwMode="auto">
          <a:xfrm>
            <a:off x="8022861" y="4288602"/>
            <a:ext cx="505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2.0</a:t>
            </a:r>
          </a:p>
        </p:txBody>
      </p:sp>
    </p:spTree>
    <p:extLst>
      <p:ext uri="{BB962C8B-B14F-4D97-AF65-F5344CB8AC3E}">
        <p14:creationId xmlns:p14="http://schemas.microsoft.com/office/powerpoint/2010/main" val="30507641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27175"/>
            <a:ext cx="8488017" cy="5029200"/>
          </a:xfrm>
        </p:spPr>
        <p:txBody>
          <a:bodyPr/>
          <a:lstStyle/>
          <a:p>
            <a:r>
              <a:rPr lang="en-US" dirty="0"/>
              <a:t>Intensity and Color (briefly)</a:t>
            </a:r>
          </a:p>
          <a:p>
            <a:pPr lvl="1"/>
            <a:r>
              <a:rPr lang="en-US" dirty="0"/>
              <a:t>Basic operations (3.2 in assignment [10 points]</a:t>
            </a:r>
          </a:p>
          <a:p>
            <a:r>
              <a:rPr lang="en-US" i="1" dirty="0"/>
              <a:t>Quantization, </a:t>
            </a:r>
            <a:r>
              <a:rPr lang="en-US" i="1" dirty="0" err="1"/>
              <a:t>Halftoning</a:t>
            </a:r>
            <a:r>
              <a:rPr lang="en-US" i="1" dirty="0"/>
              <a:t> and Dithering</a:t>
            </a:r>
          </a:p>
          <a:p>
            <a:pPr lvl="1"/>
            <a:r>
              <a:rPr lang="en-US" dirty="0"/>
              <a:t>(3.3 in assignment [10 points])</a:t>
            </a:r>
          </a:p>
          <a:p>
            <a:r>
              <a:rPr lang="en-US" dirty="0"/>
              <a:t>Next week: Sampling and Reconstruction</a:t>
            </a:r>
          </a:p>
          <a:p>
            <a:pPr lvl="1"/>
            <a:r>
              <a:rPr lang="en-US" dirty="0"/>
              <a:t>Including signal processing and </a:t>
            </a:r>
            <a:r>
              <a:rPr lang="en-US" dirty="0" err="1"/>
              <a:t>fourier</a:t>
            </a:r>
            <a:r>
              <a:rPr lang="en-US" dirty="0"/>
              <a:t> analysis</a:t>
            </a:r>
          </a:p>
          <a:p>
            <a:pPr lvl="1"/>
            <a:r>
              <a:rPr lang="en-US" dirty="0"/>
              <a:t>Implementation of simple digital filters, resizing</a:t>
            </a:r>
          </a:p>
          <a:p>
            <a:pPr lvl="1"/>
            <a:r>
              <a:rPr lang="en-US" dirty="0"/>
              <a:t>Second half </a:t>
            </a:r>
            <a:r>
              <a:rPr lang="en-US"/>
              <a:t>of </a:t>
            </a:r>
            <a:r>
              <a:rPr lang="en-US" smtClean="0"/>
              <a:t>assignment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39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Images and Resolution</a:t>
            </a:r>
          </a:p>
        </p:txBody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22" y="1308100"/>
            <a:ext cx="8923130" cy="50292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mage </a:t>
            </a:r>
            <a:r>
              <a:rPr lang="en-US" dirty="0"/>
              <a:t>is a 2D rectilinear discrete array of samples</a:t>
            </a:r>
          </a:p>
          <a:p>
            <a:r>
              <a:rPr lang="en-US" dirty="0"/>
              <a:t>There are resolution issues: </a:t>
            </a:r>
          </a:p>
          <a:p>
            <a:pPr lvl="1"/>
            <a:r>
              <a:rPr lang="en-US" dirty="0"/>
              <a:t>Intensity resolution: Each pixel has only Depth bits</a:t>
            </a:r>
          </a:p>
          <a:p>
            <a:pPr lvl="1"/>
            <a:r>
              <a:rPr lang="en-US" dirty="0"/>
              <a:t>Spatial resolution: Image is only width*height pixels</a:t>
            </a:r>
          </a:p>
          <a:p>
            <a:pPr lvl="1"/>
            <a:r>
              <a:rPr lang="en-US" dirty="0"/>
              <a:t>Temporal resolution: Monitor refreshes only at some rate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22346" name="Group 42"/>
          <p:cNvGraphicFramePr>
            <a:graphicFrameLocks noGrp="1"/>
          </p:cNvGraphicFramePr>
          <p:nvPr/>
        </p:nvGraphicFramePr>
        <p:xfrm>
          <a:off x="1216025" y="3630613"/>
          <a:ext cx="7062788" cy="2749552"/>
        </p:xfrm>
        <a:graphic>
          <a:graphicData uri="http://schemas.openxmlformats.org/drawingml/2006/table">
            <a:tbl>
              <a:tblPr/>
              <a:tblGrid>
                <a:gridCol w="1766888"/>
                <a:gridCol w="1868487"/>
                <a:gridCol w="2039938"/>
                <a:gridCol w="1387475"/>
              </a:tblGrid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NTSC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640x480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 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30 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1280x1024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24 bits RGB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 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Film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3000x2000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12 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24 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Laser Printer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7000x2000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 (on or off)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2347" name="Text Box 43"/>
          <p:cNvSpPr txBox="1">
            <a:spLocks noChangeArrowheads="1"/>
          </p:cNvSpPr>
          <p:nvPr/>
        </p:nvSpPr>
        <p:spPr bwMode="auto">
          <a:xfrm>
            <a:off x="4031298" y="6535112"/>
            <a:ext cx="51603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</a:rPr>
              <a:t>Some material for slides courtesy Greg Humphreys and Tom </a:t>
            </a:r>
            <a:r>
              <a:rPr lang="en-US" sz="1200" dirty="0" err="1">
                <a:latin typeface="+mn-lt"/>
              </a:rPr>
              <a:t>Funkhouser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1431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Error or Artifacts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527175"/>
            <a:ext cx="9044608" cy="5029200"/>
          </a:xfrm>
        </p:spPr>
        <p:txBody>
          <a:bodyPr/>
          <a:lstStyle/>
          <a:p>
            <a:r>
              <a:rPr lang="en-US" dirty="0"/>
              <a:t>Quantization: Not enough intensity resolution (bits)</a:t>
            </a:r>
          </a:p>
          <a:p>
            <a:pPr lvl="1">
              <a:buFont typeface="Wingdings" charset="0"/>
              <a:buNone/>
            </a:pPr>
            <a:r>
              <a:rPr lang="en-US" i="1" dirty="0"/>
              <a:t>   </a:t>
            </a:r>
            <a:r>
              <a:rPr lang="en-US" i="1" dirty="0" err="1"/>
              <a:t>Halftoning</a:t>
            </a:r>
            <a:r>
              <a:rPr lang="en-US" i="1" dirty="0"/>
              <a:t>/dithering: Reduce visual artifacts due to quantization</a:t>
            </a:r>
          </a:p>
          <a:p>
            <a:endParaRPr lang="en-US" dirty="0"/>
          </a:p>
          <a:p>
            <a:r>
              <a:rPr lang="en-US" dirty="0"/>
              <a:t>Spatial and Temporal Aliasing: not enough resolution</a:t>
            </a:r>
          </a:p>
          <a:p>
            <a:pPr lvl="1">
              <a:buFont typeface="Wingdings" charset="0"/>
              <a:buNone/>
            </a:pPr>
            <a:r>
              <a:rPr lang="en-US" dirty="0"/>
              <a:t>    Sampling and reconstruction to reduce visual artifacts due to aliasing (next week)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32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Quantization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24359" name="Picture 7" descr="flowerq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3988"/>
            <a:ext cx="3067050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360" name="Picture 8" descr="flowerq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181475"/>
            <a:ext cx="30638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361" name="Picture 9" descr="flowerqt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4148138"/>
            <a:ext cx="3055937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362" name="Picture 10" descr="flowerqt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1385888"/>
            <a:ext cx="3057525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4363" name="Text Box 11"/>
          <p:cNvSpPr txBox="1">
            <a:spLocks noChangeArrowheads="1"/>
          </p:cNvSpPr>
          <p:nvPr/>
        </p:nvSpPr>
        <p:spPr bwMode="auto">
          <a:xfrm>
            <a:off x="2348578" y="3648075"/>
            <a:ext cx="620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1 bit</a:t>
            </a:r>
          </a:p>
        </p:txBody>
      </p:sp>
      <p:sp>
        <p:nvSpPr>
          <p:cNvPr id="1124364" name="Text Box 12"/>
          <p:cNvSpPr txBox="1">
            <a:spLocks noChangeArrowheads="1"/>
          </p:cNvSpPr>
          <p:nvPr/>
        </p:nvSpPr>
        <p:spPr bwMode="auto">
          <a:xfrm>
            <a:off x="1215718" y="6410325"/>
            <a:ext cx="28866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2 bits: NOTE CONTOURS</a:t>
            </a:r>
          </a:p>
        </p:txBody>
      </p:sp>
      <p:sp>
        <p:nvSpPr>
          <p:cNvPr id="1124365" name="Text Box 13"/>
          <p:cNvSpPr txBox="1">
            <a:spLocks noChangeArrowheads="1"/>
          </p:cNvSpPr>
          <p:nvPr/>
        </p:nvSpPr>
        <p:spPr bwMode="auto">
          <a:xfrm>
            <a:off x="6578599" y="3632200"/>
            <a:ext cx="8094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8 bits</a:t>
            </a:r>
          </a:p>
        </p:txBody>
      </p:sp>
      <p:sp>
        <p:nvSpPr>
          <p:cNvPr id="1124366" name="Text Box 14"/>
          <p:cNvSpPr txBox="1">
            <a:spLocks noChangeArrowheads="1"/>
          </p:cNvSpPr>
          <p:nvPr/>
        </p:nvSpPr>
        <p:spPr bwMode="auto">
          <a:xfrm>
            <a:off x="6564937" y="6365875"/>
            <a:ext cx="911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4 bits</a:t>
            </a:r>
          </a:p>
        </p:txBody>
      </p:sp>
    </p:spTree>
    <p:extLst>
      <p:ext uri="{BB962C8B-B14F-4D97-AF65-F5344CB8AC3E}">
        <p14:creationId xmlns:p14="http://schemas.microsoft.com/office/powerpoint/2010/main" val="1644196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Quantization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25381" name="Picture 5" descr="flowerq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447800"/>
            <a:ext cx="6434137" cy="48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5385" name="Text Box 9"/>
          <p:cNvSpPr txBox="1">
            <a:spLocks noChangeArrowheads="1"/>
          </p:cNvSpPr>
          <p:nvPr/>
        </p:nvSpPr>
        <p:spPr bwMode="auto">
          <a:xfrm>
            <a:off x="3108530" y="6255237"/>
            <a:ext cx="37873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2 bits: NOTE CONTOURS</a:t>
            </a:r>
          </a:p>
        </p:txBody>
      </p:sp>
    </p:spTree>
    <p:extLst>
      <p:ext uri="{BB962C8B-B14F-4D97-AF65-F5344CB8AC3E}">
        <p14:creationId xmlns:p14="http://schemas.microsoft.com/office/powerpoint/2010/main" val="1621670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grpSp>
        <p:nvGrpSpPr>
          <p:cNvPr id="1048595" name="Group 19"/>
          <p:cNvGrpSpPr>
            <a:grpSpLocks/>
          </p:cNvGrpSpPr>
          <p:nvPr/>
        </p:nvGrpSpPr>
        <p:grpSpPr bwMode="auto">
          <a:xfrm>
            <a:off x="3825875" y="2111375"/>
            <a:ext cx="5192713" cy="3700463"/>
            <a:chOff x="2410" y="1330"/>
            <a:chExt cx="3271" cy="2331"/>
          </a:xfrm>
        </p:grpSpPr>
        <p:sp>
          <p:nvSpPr>
            <p:cNvPr id="1048586" name="Line 10"/>
            <p:cNvSpPr>
              <a:spLocks noChangeShapeType="1"/>
            </p:cNvSpPr>
            <p:nvPr/>
          </p:nvSpPr>
          <p:spPr bwMode="auto">
            <a:xfrm>
              <a:off x="2410" y="1757"/>
              <a:ext cx="412" cy="9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585" name="Text Box 9"/>
            <p:cNvSpPr txBox="1">
              <a:spLocks noChangeArrowheads="1"/>
            </p:cNvSpPr>
            <p:nvPr/>
          </p:nvSpPr>
          <p:spPr bwMode="auto">
            <a:xfrm>
              <a:off x="2829" y="1330"/>
              <a:ext cx="2852" cy="855"/>
            </a:xfrm>
            <a:prstGeom prst="rect">
              <a:avLst/>
            </a:prstGeom>
            <a:noFill/>
            <a:ln w="476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3200" b="1"/>
                <a:t>        Rendering</a:t>
              </a:r>
            </a:p>
            <a:p>
              <a:pPr algn="l"/>
              <a:r>
                <a:rPr lang="en-US" sz="2400" b="1"/>
                <a:t>(Creating, shading images from  geometry, lighting, materials)</a:t>
              </a:r>
              <a:endParaRPr lang="en-US" sz="2400"/>
            </a:p>
          </p:txBody>
        </p:sp>
        <p:pic>
          <p:nvPicPr>
            <p:cNvPr id="1048588" name="Picture 12" descr="pl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" y="2365"/>
              <a:ext cx="1296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587" name="Picture 11" descr="allfreq_vto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" y="2488"/>
              <a:ext cx="1466" cy="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8593" name="Group 17"/>
          <p:cNvGrpSpPr>
            <a:grpSpLocks/>
          </p:cNvGrpSpPr>
          <p:nvPr/>
        </p:nvGrpSpPr>
        <p:grpSpPr bwMode="auto">
          <a:xfrm>
            <a:off x="250825" y="2324100"/>
            <a:ext cx="3770313" cy="4173538"/>
            <a:chOff x="158" y="1464"/>
            <a:chExt cx="2375" cy="2629"/>
          </a:xfrm>
        </p:grpSpPr>
        <p:sp>
          <p:nvSpPr>
            <p:cNvPr id="1048582" name="Text Box 6"/>
            <p:cNvSpPr txBox="1">
              <a:spLocks noChangeArrowheads="1"/>
            </p:cNvSpPr>
            <p:nvPr/>
          </p:nvSpPr>
          <p:spPr bwMode="auto">
            <a:xfrm>
              <a:off x="169" y="1464"/>
              <a:ext cx="2218" cy="625"/>
            </a:xfrm>
            <a:prstGeom prst="rect">
              <a:avLst/>
            </a:prstGeom>
            <a:noFill/>
            <a:ln w="476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3200" b="1" dirty="0"/>
                <a:t>         Modeling</a:t>
              </a:r>
            </a:p>
            <a:p>
              <a:pPr algn="l"/>
              <a:r>
                <a:rPr lang="en-US" sz="2400" b="1" dirty="0"/>
                <a:t>(Creating  3D Geometry)</a:t>
              </a:r>
              <a:endParaRPr lang="en-US" sz="2400" dirty="0"/>
            </a:p>
          </p:txBody>
        </p:sp>
        <p:pic>
          <p:nvPicPr>
            <p:cNvPr id="1048583" name="Picture 7" descr="teapo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" y="2211"/>
              <a:ext cx="1067" cy="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591" name="Picture 15" descr="cathidden-cro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" y="2439"/>
              <a:ext cx="1266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592" name="Picture 16" descr="david-classic-leftlight-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908"/>
              <a:ext cx="1082" cy="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6005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Quantization</a:t>
            </a:r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Halftoning</a:t>
            </a:r>
          </a:p>
          <a:p>
            <a:r>
              <a:rPr lang="en-US"/>
              <a:t>Dithering</a:t>
            </a:r>
          </a:p>
          <a:p>
            <a:pPr lvl="1"/>
            <a:r>
              <a:rPr lang="en-US"/>
              <a:t>Random Dither</a:t>
            </a:r>
          </a:p>
          <a:p>
            <a:pPr lvl="1"/>
            <a:r>
              <a:rPr lang="en-US"/>
              <a:t>Error Diffusion (Floyd-Steinberg)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8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Halftoning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Motivation: bilevel printing.                                           Trade off spatial resolution                                                     for more intensity levels</a:t>
            </a:r>
          </a:p>
          <a:p>
            <a:endParaRPr lang="en-US"/>
          </a:p>
          <a:p>
            <a:r>
              <a:rPr lang="en-US"/>
              <a:t>Dots of appropriate size to                                            simulate grey levels</a:t>
            </a:r>
          </a:p>
          <a:p>
            <a:r>
              <a:rPr lang="en-US"/>
              <a:t>Area of dots proportional intensity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27428" name="Picture 4" descr="sc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1524000"/>
            <a:ext cx="257651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16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Halftone Patterns</a:t>
            </a: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609" y="1527175"/>
            <a:ext cx="8834781" cy="5029200"/>
          </a:xfrm>
        </p:spPr>
        <p:txBody>
          <a:bodyPr/>
          <a:lstStyle/>
          <a:p>
            <a:r>
              <a:rPr lang="en-US" dirty="0"/>
              <a:t>Cluster of dots (pixels) to represent intensity (trading spatial resolution for increased intensity resolution)</a:t>
            </a:r>
          </a:p>
          <a:p>
            <a:r>
              <a:rPr lang="en-US" dirty="0"/>
              <a:t>Exploits spatial integration in eye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8452" name="Picture 4" descr="di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294063"/>
            <a:ext cx="62039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58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Quantization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Halftoning</a:t>
            </a:r>
          </a:p>
          <a:p>
            <a:r>
              <a:rPr lang="en-US" i="1"/>
              <a:t>Dithering (distribute errors among pixels)</a:t>
            </a:r>
          </a:p>
          <a:p>
            <a:pPr lvl="1"/>
            <a:r>
              <a:rPr lang="en-US"/>
              <a:t>Random Dither</a:t>
            </a:r>
          </a:p>
          <a:p>
            <a:pPr lvl="1"/>
            <a:r>
              <a:rPr lang="en-US"/>
              <a:t>Error Diffusion (Floyd-Steinberg)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5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Dithering</a:t>
            </a:r>
          </a:p>
        </p:txBody>
      </p:sp>
      <p:pic>
        <p:nvPicPr>
          <p:cNvPr id="1130504" name="Picture 8" descr="flowerqt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417638"/>
            <a:ext cx="3057525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506" name="Picture 10" descr="flower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4167188"/>
            <a:ext cx="3059113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507" name="Picture 11" descr="flowerdtf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4171950"/>
            <a:ext cx="3076575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508" name="Picture 12" descr="flowerq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1452563"/>
            <a:ext cx="30638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0509" name="Text Box 13"/>
          <p:cNvSpPr txBox="1">
            <a:spLocks noChangeArrowheads="1"/>
          </p:cNvSpPr>
          <p:nvPr/>
        </p:nvSpPr>
        <p:spPr bwMode="auto">
          <a:xfrm>
            <a:off x="1869225" y="3690938"/>
            <a:ext cx="1544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8 bits original</a:t>
            </a:r>
          </a:p>
        </p:txBody>
      </p:sp>
      <p:sp>
        <p:nvSpPr>
          <p:cNvPr id="1130510" name="Text Box 14"/>
          <p:cNvSpPr txBox="1">
            <a:spLocks noChangeArrowheads="1"/>
          </p:cNvSpPr>
          <p:nvPr/>
        </p:nvSpPr>
        <p:spPr bwMode="auto">
          <a:xfrm>
            <a:off x="1100360" y="6443663"/>
            <a:ext cx="2968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2 bits FLOYD STEINBERG</a:t>
            </a:r>
          </a:p>
        </p:txBody>
      </p:sp>
      <p:sp>
        <p:nvSpPr>
          <p:cNvPr id="1130511" name="Text Box 15"/>
          <p:cNvSpPr txBox="1">
            <a:spLocks noChangeArrowheads="1"/>
          </p:cNvSpPr>
          <p:nvPr/>
        </p:nvSpPr>
        <p:spPr bwMode="auto">
          <a:xfrm>
            <a:off x="4882871" y="3700463"/>
            <a:ext cx="3289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2 bits quantize: Note Contours</a:t>
            </a:r>
          </a:p>
        </p:txBody>
      </p:sp>
      <p:sp>
        <p:nvSpPr>
          <p:cNvPr id="1130512" name="Text Box 16"/>
          <p:cNvSpPr txBox="1">
            <a:spLocks noChangeArrowheads="1"/>
          </p:cNvSpPr>
          <p:nvPr/>
        </p:nvSpPr>
        <p:spPr bwMode="auto">
          <a:xfrm>
            <a:off x="4417657" y="6396038"/>
            <a:ext cx="4239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2 bits random dither: noise not contours</a:t>
            </a:r>
          </a:p>
        </p:txBody>
      </p:sp>
    </p:spTree>
    <p:extLst>
      <p:ext uri="{BB962C8B-B14F-4D97-AF65-F5344CB8AC3E}">
        <p14:creationId xmlns:p14="http://schemas.microsoft.com/office/powerpoint/2010/main" val="1777986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Dither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70" y="1527175"/>
            <a:ext cx="8465930" cy="5029200"/>
          </a:xfrm>
        </p:spPr>
        <p:txBody>
          <a:bodyPr/>
          <a:lstStyle/>
          <a:p>
            <a:r>
              <a:rPr lang="en-US" sz="2400" dirty="0"/>
              <a:t>Randomize quantization errors [see assignment for exact details on adding random noise]</a:t>
            </a:r>
          </a:p>
          <a:p>
            <a:endParaRPr lang="en-US" sz="2400" dirty="0" smtClean="0"/>
          </a:p>
          <a:p>
            <a:r>
              <a:rPr lang="en-US" sz="2400" dirty="0" smtClean="0"/>
              <a:t>Seems </a:t>
            </a:r>
            <a:r>
              <a:rPr lang="en-US" sz="2400" dirty="0"/>
              <a:t>silly (add random noise), but eye more tolerant of high-frequency noise than contours or aliasing</a:t>
            </a:r>
          </a:p>
          <a:p>
            <a:endParaRPr lang="en-US" sz="2400" dirty="0" smtClean="0"/>
          </a:p>
          <a:p>
            <a:r>
              <a:rPr lang="en-US" sz="2400" dirty="0" smtClean="0"/>
              <a:t>More </a:t>
            </a:r>
            <a:r>
              <a:rPr lang="en-US" sz="2400" dirty="0"/>
              <a:t>complex algorithms (not considered here) are ordered dither with patterns of thresholds rather than completely random noise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90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Dither</a:t>
            </a:r>
          </a:p>
        </p:txBody>
      </p:sp>
      <p:pic>
        <p:nvPicPr>
          <p:cNvPr id="1132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830388"/>
            <a:ext cx="77152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32549" name="Text Box 5"/>
          <p:cNvSpPr txBox="1">
            <a:spLocks noChangeArrowheads="1"/>
          </p:cNvSpPr>
          <p:nvPr/>
        </p:nvSpPr>
        <p:spPr bwMode="auto">
          <a:xfrm>
            <a:off x="4167392" y="6321425"/>
            <a:ext cx="4929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Image and example courtesy Tom </a:t>
            </a:r>
            <a:r>
              <a:rPr lang="en-US" dirty="0" err="1">
                <a:latin typeface="+mn-lt"/>
              </a:rPr>
              <a:t>Funkhouser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9896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Diffusion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Spread quantization error to neighboring pixels to the right and below (later in the process) </a:t>
            </a:r>
          </a:p>
          <a:p>
            <a:r>
              <a:rPr lang="en-US"/>
              <a:t>Reduces net error, gives best results</a:t>
            </a:r>
          </a:p>
        </p:txBody>
      </p:sp>
      <p:sp>
        <p:nvSpPr>
          <p:cNvPr id="1133572" name="Rectangle 4"/>
          <p:cNvSpPr>
            <a:spLocks noChangeArrowheads="1"/>
          </p:cNvSpPr>
          <p:nvPr/>
        </p:nvSpPr>
        <p:spPr bwMode="auto">
          <a:xfrm>
            <a:off x="877888" y="3602038"/>
            <a:ext cx="3298825" cy="2365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3" name="Line 5"/>
          <p:cNvSpPr>
            <a:spLocks noChangeShapeType="1"/>
          </p:cNvSpPr>
          <p:nvPr/>
        </p:nvSpPr>
        <p:spPr bwMode="auto">
          <a:xfrm>
            <a:off x="2011363" y="3611563"/>
            <a:ext cx="0" cy="235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74" name="Line 6"/>
          <p:cNvSpPr>
            <a:spLocks noChangeShapeType="1"/>
          </p:cNvSpPr>
          <p:nvPr/>
        </p:nvSpPr>
        <p:spPr bwMode="auto">
          <a:xfrm flipH="1">
            <a:off x="3098800" y="3621088"/>
            <a:ext cx="9525" cy="2316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75" name="Line 7"/>
          <p:cNvSpPr>
            <a:spLocks noChangeShapeType="1"/>
          </p:cNvSpPr>
          <p:nvPr/>
        </p:nvSpPr>
        <p:spPr bwMode="auto">
          <a:xfrm flipV="1">
            <a:off x="896938" y="4375150"/>
            <a:ext cx="327025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76" name="Line 8"/>
          <p:cNvSpPr>
            <a:spLocks noChangeShapeType="1"/>
          </p:cNvSpPr>
          <p:nvPr/>
        </p:nvSpPr>
        <p:spPr bwMode="auto">
          <a:xfrm>
            <a:off x="857250" y="5208588"/>
            <a:ext cx="3309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77" name="Line 9"/>
          <p:cNvSpPr>
            <a:spLocks noChangeShapeType="1"/>
          </p:cNvSpPr>
          <p:nvPr/>
        </p:nvSpPr>
        <p:spPr bwMode="auto">
          <a:xfrm>
            <a:off x="2527300" y="4814888"/>
            <a:ext cx="9525" cy="67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78" name="Line 10"/>
          <p:cNvSpPr>
            <a:spLocks noChangeShapeType="1"/>
          </p:cNvSpPr>
          <p:nvPr/>
        </p:nvSpPr>
        <p:spPr bwMode="auto">
          <a:xfrm>
            <a:off x="2506663" y="4814888"/>
            <a:ext cx="895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79" name="Line 11"/>
          <p:cNvSpPr>
            <a:spLocks noChangeShapeType="1"/>
          </p:cNvSpPr>
          <p:nvPr/>
        </p:nvSpPr>
        <p:spPr bwMode="auto">
          <a:xfrm>
            <a:off x="2506663" y="4814888"/>
            <a:ext cx="1014412" cy="62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80" name="Line 12"/>
          <p:cNvSpPr>
            <a:spLocks noChangeShapeType="1"/>
          </p:cNvSpPr>
          <p:nvPr/>
        </p:nvSpPr>
        <p:spPr bwMode="auto">
          <a:xfrm flipH="1">
            <a:off x="1662113" y="4814888"/>
            <a:ext cx="855662" cy="62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81" name="Text Box 13"/>
          <p:cNvSpPr txBox="1">
            <a:spLocks noChangeArrowheads="1"/>
          </p:cNvSpPr>
          <p:nvPr/>
        </p:nvSpPr>
        <p:spPr bwMode="auto">
          <a:xfrm>
            <a:off x="1208088" y="5440363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3/16</a:t>
            </a:r>
          </a:p>
        </p:txBody>
      </p:sp>
      <p:sp>
        <p:nvSpPr>
          <p:cNvPr id="1133582" name="Text Box 14"/>
          <p:cNvSpPr txBox="1">
            <a:spLocks noChangeArrowheads="1"/>
          </p:cNvSpPr>
          <p:nvPr/>
        </p:nvSpPr>
        <p:spPr bwMode="auto">
          <a:xfrm>
            <a:off x="2236788" y="5440363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5/16</a:t>
            </a:r>
          </a:p>
        </p:txBody>
      </p:sp>
      <p:sp>
        <p:nvSpPr>
          <p:cNvPr id="1133583" name="Text Box 15"/>
          <p:cNvSpPr txBox="1">
            <a:spLocks noChangeArrowheads="1"/>
          </p:cNvSpPr>
          <p:nvPr/>
        </p:nvSpPr>
        <p:spPr bwMode="auto">
          <a:xfrm>
            <a:off x="3246438" y="5440363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1/16</a:t>
            </a:r>
          </a:p>
        </p:txBody>
      </p:sp>
      <p:sp>
        <p:nvSpPr>
          <p:cNvPr id="1133584" name="Text Box 16"/>
          <p:cNvSpPr txBox="1">
            <a:spLocks noChangeArrowheads="1"/>
          </p:cNvSpPr>
          <p:nvPr/>
        </p:nvSpPr>
        <p:spPr bwMode="auto">
          <a:xfrm>
            <a:off x="3371850" y="46101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7/16</a:t>
            </a:r>
          </a:p>
        </p:txBody>
      </p:sp>
      <p:graphicFrame>
        <p:nvGraphicFramePr>
          <p:cNvPr id="1133588" name="Object 2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50988881"/>
              </p:ext>
            </p:extLst>
          </p:nvPr>
        </p:nvGraphicFramePr>
        <p:xfrm>
          <a:off x="4854575" y="3727450"/>
          <a:ext cx="3967163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51" name="Equation" r:id="rId3" imgW="2095500" imgH="1117600" progId="Equation.DSMT4">
                  <p:embed/>
                </p:oleObj>
              </mc:Choice>
              <mc:Fallback>
                <p:oleObj name="Equation" r:id="rId3" imgW="2095500" imgH="1117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575" y="3727450"/>
                        <a:ext cx="3967163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3696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Floyd Steinberg Results</a:t>
            </a:r>
          </a:p>
        </p:txBody>
      </p:sp>
      <p:pic>
        <p:nvPicPr>
          <p:cNvPr id="1134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005013"/>
            <a:ext cx="8383587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176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Quantization (Sec 3.3 Ass 1)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739" y="1527175"/>
            <a:ext cx="8779565" cy="5029200"/>
          </a:xfrm>
        </p:spPr>
        <p:txBody>
          <a:bodyPr/>
          <a:lstStyle/>
          <a:p>
            <a:r>
              <a:rPr lang="en-US" dirty="0"/>
              <a:t>Simple quantization (should be straightforward)</a:t>
            </a:r>
          </a:p>
          <a:p>
            <a:r>
              <a:rPr lang="en-US" dirty="0"/>
              <a:t>Random Dither (just add noise, pretty simple)</a:t>
            </a:r>
          </a:p>
          <a:p>
            <a:r>
              <a:rPr lang="en-US" dirty="0"/>
              <a:t>Floyd-Steinberg (trickiest)</a:t>
            </a:r>
          </a:p>
          <a:p>
            <a:pPr lvl="1"/>
            <a:r>
              <a:rPr lang="en-US" dirty="0"/>
              <a:t>Must implement a diffusion of error to other pixels (simply add in appropriate error to them)</a:t>
            </a:r>
          </a:p>
          <a:p>
            <a:pPr lvl="1"/>
            <a:r>
              <a:rPr lang="en-US" dirty="0"/>
              <a:t>Uses fractions, so must use floating point</a:t>
            </a:r>
          </a:p>
          <a:p>
            <a:pPr lvl="1"/>
            <a:r>
              <a:rPr lang="en-US" dirty="0"/>
              <a:t>And possibly negative numbers since error can be minus</a:t>
            </a:r>
          </a:p>
          <a:p>
            <a:pPr lvl="1"/>
            <a:r>
              <a:rPr lang="en-US" dirty="0"/>
              <a:t>Boundary conditions (what if no right etc.)  </a:t>
            </a:r>
            <a:r>
              <a:rPr lang="en-US" dirty="0" err="1" smtClean="0"/>
              <a:t>toroidal</a:t>
            </a:r>
            <a:r>
              <a:rPr lang="en-US" dirty="0" smtClean="0"/>
              <a:t> [may not be relevant in this case] </a:t>
            </a:r>
            <a:r>
              <a:rPr lang="en-US" dirty="0"/>
              <a:t>or change weights appropriately, but 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darken boundaries</a:t>
            </a:r>
          </a:p>
        </p:txBody>
      </p:sp>
    </p:spTree>
    <p:extLst>
      <p:ext uri="{BB962C8B-B14F-4D97-AF65-F5344CB8AC3E}">
        <p14:creationId xmlns:p14="http://schemas.microsoft.com/office/powerpoint/2010/main" val="2999842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sp>
        <p:nvSpPr>
          <p:cNvPr id="1050628" name="Line 4"/>
          <p:cNvSpPr>
            <a:spLocks noChangeShapeType="1"/>
          </p:cNvSpPr>
          <p:nvPr/>
        </p:nvSpPr>
        <p:spPr bwMode="auto">
          <a:xfrm>
            <a:off x="3825875" y="2789238"/>
            <a:ext cx="654050" cy="142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629" name="Text Box 5"/>
          <p:cNvSpPr txBox="1">
            <a:spLocks noChangeArrowheads="1"/>
          </p:cNvSpPr>
          <p:nvPr/>
        </p:nvSpPr>
        <p:spPr bwMode="auto">
          <a:xfrm>
            <a:off x="4491038" y="2111375"/>
            <a:ext cx="4527550" cy="1357313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Rendering</a:t>
            </a:r>
          </a:p>
          <a:p>
            <a:pPr algn="l"/>
            <a:r>
              <a:rPr lang="en-US" sz="2400" b="1"/>
              <a:t>(Creating, shading images from  geometry, lighting, materials)</a:t>
            </a:r>
            <a:endParaRPr lang="en-US" sz="2400"/>
          </a:p>
        </p:txBody>
      </p:sp>
      <p:sp>
        <p:nvSpPr>
          <p:cNvPr id="1050630" name="Text Box 6"/>
          <p:cNvSpPr txBox="1">
            <a:spLocks noChangeArrowheads="1"/>
          </p:cNvSpPr>
          <p:nvPr/>
        </p:nvSpPr>
        <p:spPr bwMode="auto">
          <a:xfrm>
            <a:off x="268288" y="2324100"/>
            <a:ext cx="3521075" cy="992188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Modeling</a:t>
            </a:r>
          </a:p>
          <a:p>
            <a:pPr algn="l"/>
            <a:r>
              <a:rPr lang="en-US" sz="2400" b="1"/>
              <a:t>(Creating  3D Geometry)</a:t>
            </a:r>
            <a:endParaRPr lang="en-US" sz="2400"/>
          </a:p>
        </p:txBody>
      </p:sp>
      <p:sp>
        <p:nvSpPr>
          <p:cNvPr id="1050631" name="Text Box 7"/>
          <p:cNvSpPr txBox="1">
            <a:spLocks noChangeArrowheads="1"/>
          </p:cNvSpPr>
          <p:nvPr/>
        </p:nvSpPr>
        <p:spPr bwMode="auto">
          <a:xfrm>
            <a:off x="277813" y="3648075"/>
            <a:ext cx="86615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Unit 1: Foundations of Signal and Image Processing</a:t>
            </a:r>
          </a:p>
          <a:p>
            <a:pPr algn="l"/>
            <a:r>
              <a:rPr lang="en-US" dirty="0">
                <a:latin typeface="+mn-lt"/>
              </a:rPr>
              <a:t>Understanding the way 2D images are formed and displayed, the important concepts and algorithms, and to build an image processing utility like Photoshop</a:t>
            </a:r>
          </a:p>
          <a:p>
            <a:pPr algn="l"/>
            <a:r>
              <a:rPr lang="en-US" dirty="0">
                <a:latin typeface="+mn-lt"/>
              </a:rPr>
              <a:t>Weeks 1 – 3.  </a:t>
            </a:r>
            <a:r>
              <a:rPr lang="en-US" b="1" dirty="0">
                <a:latin typeface="+mn-lt"/>
              </a:rPr>
              <a:t>Assignment 1</a:t>
            </a:r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6920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580456" cy="5029200"/>
          </a:xfrm>
        </p:spPr>
        <p:txBody>
          <a:bodyPr/>
          <a:lstStyle/>
          <a:p>
            <a:r>
              <a:rPr lang="en-US" dirty="0"/>
              <a:t>Assignment 1, </a:t>
            </a:r>
            <a:r>
              <a:rPr lang="en-US" dirty="0" smtClean="0"/>
              <a:t>Due Apr </a:t>
            </a:r>
            <a:r>
              <a:rPr lang="en-US" dirty="0" smtClean="0"/>
              <a:t>27.  </a:t>
            </a:r>
            <a:endParaRPr lang="en-US" dirty="0"/>
          </a:p>
          <a:p>
            <a:pPr lvl="1"/>
            <a:r>
              <a:rPr lang="en-US" dirty="0"/>
              <a:t>Anyone need help finding partners?</a:t>
            </a:r>
          </a:p>
          <a:p>
            <a:pPr lvl="1"/>
            <a:r>
              <a:rPr lang="en-US" dirty="0"/>
              <a:t>Should already have downloaded code, skimmed </a:t>
            </a:r>
            <a:r>
              <a:rPr lang="en-US" dirty="0" err="1" smtClean="0"/>
              <a:t>assn</a:t>
            </a:r>
            <a:endParaRPr lang="en-US" dirty="0"/>
          </a:p>
          <a:p>
            <a:pPr lvl="1"/>
            <a:r>
              <a:rPr lang="en-US" dirty="0"/>
              <a:t>After today, enough to finish 3.2, 3.3 (first half)</a:t>
            </a:r>
          </a:p>
          <a:p>
            <a:pPr lvl="1"/>
            <a:r>
              <a:rPr lang="en-US" dirty="0"/>
              <a:t>Should START EARLY (this week) on </a:t>
            </a:r>
            <a:r>
              <a:rPr lang="en-US" dirty="0" err="1" smtClean="0"/>
              <a:t>assn</a:t>
            </a:r>
            <a:endParaRPr lang="en-US" dirty="0"/>
          </a:p>
          <a:p>
            <a:pPr lvl="1"/>
            <a:r>
              <a:rPr lang="en-US" dirty="0"/>
              <a:t>Second half next week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Class participation, discussion important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you have to miss a class, see podcast if available</a:t>
            </a:r>
          </a:p>
          <a:p>
            <a:r>
              <a:rPr lang="en-US" dirty="0" smtClean="0"/>
              <a:t>Please sign up for Piazza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45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32800" cy="5029200"/>
          </a:xfrm>
        </p:spPr>
        <p:txBody>
          <a:bodyPr/>
          <a:lstStyle/>
          <a:p>
            <a:r>
              <a:rPr lang="en-US" i="1" dirty="0"/>
              <a:t>Intensity and Color (briefly)</a:t>
            </a:r>
          </a:p>
          <a:p>
            <a:pPr lvl="1"/>
            <a:r>
              <a:rPr lang="en-US" dirty="0"/>
              <a:t>Basic operations (3.2 in assignment [10 points</a:t>
            </a:r>
            <a:r>
              <a:rPr lang="en-US" dirty="0" smtClean="0"/>
              <a:t>])</a:t>
            </a:r>
            <a:endParaRPr lang="en-US" dirty="0"/>
          </a:p>
          <a:p>
            <a:r>
              <a:rPr lang="en-US" dirty="0"/>
              <a:t>Quantization, </a:t>
            </a:r>
            <a:r>
              <a:rPr lang="en-US" dirty="0" err="1"/>
              <a:t>Halftoning</a:t>
            </a:r>
            <a:r>
              <a:rPr lang="en-US" dirty="0"/>
              <a:t> and Dithering</a:t>
            </a:r>
          </a:p>
          <a:p>
            <a:pPr lvl="1"/>
            <a:r>
              <a:rPr lang="en-US" dirty="0"/>
              <a:t>(3.3 in assignment [10 points])</a:t>
            </a:r>
          </a:p>
          <a:p>
            <a:r>
              <a:rPr lang="en-US" dirty="0"/>
              <a:t>Next week: Sampling and Reconstruction</a:t>
            </a:r>
          </a:p>
          <a:p>
            <a:pPr lvl="1"/>
            <a:r>
              <a:rPr lang="en-US" dirty="0"/>
              <a:t>Including signal processing and </a:t>
            </a:r>
            <a:r>
              <a:rPr lang="en-US" dirty="0" err="1"/>
              <a:t>fourier</a:t>
            </a:r>
            <a:r>
              <a:rPr lang="en-US" dirty="0"/>
              <a:t> analysis</a:t>
            </a:r>
          </a:p>
          <a:p>
            <a:pPr lvl="1"/>
            <a:r>
              <a:rPr lang="en-US" dirty="0"/>
              <a:t>Implementation of simple digital filters, resizing</a:t>
            </a:r>
          </a:p>
          <a:p>
            <a:pPr lvl="1"/>
            <a:r>
              <a:rPr lang="en-US" dirty="0"/>
              <a:t>Second half of assignment </a:t>
            </a:r>
          </a:p>
          <a:p>
            <a:r>
              <a:rPr lang="en-US" dirty="0" smtClean="0"/>
              <a:t>Lectures main source; will also try handout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46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Intensities: Human Perception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598452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Human eye can perceive wide range of intensities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Dimly lit darkened room to bright sunlight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Radiance ratio in these cases is a million to one or more</a:t>
            </a:r>
          </a:p>
          <a:p>
            <a:pPr>
              <a:lnSpc>
                <a:spcPct val="90000"/>
              </a:lnSpc>
            </a:pPr>
            <a:r>
              <a:rPr lang="en-US" dirty="0"/>
              <a:t>How does it work? [</a:t>
            </a:r>
            <a:r>
              <a:rPr lang="en-US" dirty="0" smtClean="0"/>
              <a:t>image only </a:t>
            </a:r>
            <a:r>
              <a:rPr lang="en-US" dirty="0"/>
              <a:t>256 gray levels]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Nonlinear human response 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Care </a:t>
            </a:r>
            <a:r>
              <a:rPr lang="en-US" dirty="0"/>
              <a:t>about </a:t>
            </a:r>
            <a:r>
              <a:rPr lang="en-US" b="1" i="1" dirty="0"/>
              <a:t>ratio</a:t>
            </a:r>
            <a:r>
              <a:rPr lang="en-US" dirty="0"/>
              <a:t> of intensities (log scale).  So jump from 0.1 to 0.11 as important as 0.50 to 0.55 (</a:t>
            </a:r>
            <a:r>
              <a:rPr lang="en-US" i="1" dirty="0"/>
              <a:t>not</a:t>
            </a:r>
            <a:r>
              <a:rPr lang="en-US" dirty="0"/>
              <a:t> .5 to .51)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E.g.: </a:t>
            </a:r>
            <a:r>
              <a:rPr lang="en-US" dirty="0"/>
              <a:t>cycle through 50W,100W,150W (step from 50 to 100 much greater than from 100 to 150)</a:t>
            </a:r>
          </a:p>
          <a:p>
            <a:pPr>
              <a:lnSpc>
                <a:spcPct val="90000"/>
              </a:lnSpc>
            </a:pPr>
            <a:r>
              <a:rPr lang="en-US" dirty="0"/>
              <a:t>Technically, </a:t>
            </a:r>
            <a:r>
              <a:rPr lang="en-US" dirty="0" err="1"/>
              <a:t>equispaced</a:t>
            </a:r>
            <a:r>
              <a:rPr lang="en-US" dirty="0"/>
              <a:t> intensities multiplicative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0.02, 0.0203, 0.0206, … 0.9848, 1.000 [for 100 values]</a:t>
            </a:r>
          </a:p>
          <a:p>
            <a:pPr>
              <a:lnSpc>
                <a:spcPct val="90000"/>
              </a:lnSpc>
            </a:pPr>
            <a:r>
              <a:rPr lang="en-US" dirty="0"/>
              <a:t>Area of CG known as </a:t>
            </a:r>
            <a:r>
              <a:rPr lang="en-US" dirty="0" err="1"/>
              <a:t>tonemapping</a:t>
            </a:r>
            <a:r>
              <a:rPr lang="en-US" dirty="0"/>
              <a:t> (we ignore)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1106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129466"/>
              </p:ext>
            </p:extLst>
          </p:nvPr>
        </p:nvGraphicFramePr>
        <p:xfrm>
          <a:off x="5370930" y="3149948"/>
          <a:ext cx="26717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7" name="Equation" r:id="rId3" imgW="1257300" imgH="241300" progId="Equation.DSMT4">
                  <p:embed/>
                </p:oleObj>
              </mc:Choice>
              <mc:Fallback>
                <p:oleObj name="Equation" r:id="rId3" imgW="1257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930" y="3149948"/>
                        <a:ext cx="2671762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804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Gamma Correction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cs typeface="Times New Roman" charset="0"/>
              </a:rPr>
              <a:t>Website: </a:t>
            </a:r>
            <a:r>
              <a:rPr lang="en-US" sz="2000">
                <a:cs typeface="Times New Roman" charset="0"/>
                <a:hlinkClick r:id="rId2"/>
              </a:rPr>
              <a:t>http://graphics.stanford.edu/gamma.html</a:t>
            </a:r>
            <a:endParaRPr lang="en-US" sz="200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cs typeface="Times New Roman" charset="0"/>
              </a:rPr>
              <a:t>Practical problem: Images look too dark/bright…</a:t>
            </a:r>
          </a:p>
          <a:p>
            <a:endParaRPr lang="en-US"/>
          </a:p>
        </p:txBody>
      </p:sp>
      <p:pic>
        <p:nvPicPr>
          <p:cNvPr id="1108996" name="Picture 4" descr="skitrip95_fix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36290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997" name="Picture 5" descr="skitrip95_fixed-gamma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35814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Gamma Correction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onitors were </a:t>
            </a:r>
            <a:r>
              <a:rPr lang="en-US" dirty="0"/>
              <a:t>CRT displays with nonlinear resp.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NTSC, use 2.2 (camera                                                     pre-corrected)</a:t>
            </a:r>
          </a:p>
          <a:p>
            <a:r>
              <a:rPr lang="en-US" dirty="0"/>
              <a:t>Rendering linear (physical                                               space)  </a:t>
            </a:r>
            <a:r>
              <a:rPr lang="en-US" b="1" i="1" dirty="0"/>
              <a:t>Gamma Correct</a:t>
            </a:r>
          </a:p>
          <a:p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100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297887"/>
              </p:ext>
            </p:extLst>
          </p:nvPr>
        </p:nvGraphicFramePr>
        <p:xfrm>
          <a:off x="1641475" y="2249488"/>
          <a:ext cx="14065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16" name="Equation" r:id="rId3" imgW="533400" imgH="203200" progId="Equation.DSMT4">
                  <p:embed/>
                </p:oleObj>
              </mc:Choice>
              <mc:Fallback>
                <p:oleObj name="Equation" r:id="rId3" imgW="533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2249488"/>
                        <a:ext cx="140652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0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194804"/>
              </p:ext>
            </p:extLst>
          </p:nvPr>
        </p:nvGraphicFramePr>
        <p:xfrm>
          <a:off x="3530600" y="1970088"/>
          <a:ext cx="155257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17" name="Equation" r:id="rId5" imgW="685800" imgH="508000" progId="Equation.DSMT4">
                  <p:embed/>
                </p:oleObj>
              </mc:Choice>
              <mc:Fallback>
                <p:oleObj name="Equation" r:id="rId5" imgW="685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1970088"/>
                        <a:ext cx="155257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0023" name="Text Box 7"/>
          <p:cNvSpPr txBox="1">
            <a:spLocks noChangeArrowheads="1"/>
          </p:cNvSpPr>
          <p:nvPr/>
        </p:nvSpPr>
        <p:spPr bwMode="auto">
          <a:xfrm>
            <a:off x="6124575" y="2306638"/>
            <a:ext cx="104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cs typeface="Times New Roman" charset="0"/>
              </a:rPr>
              <a:t>γ=2.5+</a:t>
            </a:r>
          </a:p>
        </p:txBody>
      </p:sp>
      <p:pic>
        <p:nvPicPr>
          <p:cNvPr id="1110024" name="Picture 8" descr="scan4"/>
          <p:cNvPicPr>
            <a:picLocks noChangeAspect="1" noChangeArrowheads="1"/>
          </p:cNvPicPr>
          <p:nvPr/>
        </p:nvPicPr>
        <p:blipFill>
          <a:blip r:embed="rId7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46" y="2916238"/>
            <a:ext cx="3468688" cy="376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0025" name="Text Box 9"/>
          <p:cNvSpPr txBox="1">
            <a:spLocks noChangeArrowheads="1"/>
          </p:cNvSpPr>
          <p:nvPr/>
        </p:nvSpPr>
        <p:spPr bwMode="auto">
          <a:xfrm>
            <a:off x="3419475" y="630713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Watt Page 440</a:t>
            </a:r>
          </a:p>
        </p:txBody>
      </p:sp>
    </p:spTree>
    <p:extLst>
      <p:ext uri="{BB962C8B-B14F-4D97-AF65-F5344CB8AC3E}">
        <p14:creationId xmlns:p14="http://schemas.microsoft.com/office/powerpoint/2010/main" val="2736357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4300"/>
            <a:ext cx="8229600" cy="5029200"/>
          </a:xfrm>
        </p:spPr>
        <p:txBody>
          <a:bodyPr/>
          <a:lstStyle/>
          <a:p>
            <a:r>
              <a:rPr lang="en-US" sz="2400"/>
              <a:t>Say RGB is something like (1, 0.5, 0)</a:t>
            </a:r>
          </a:p>
          <a:p>
            <a:r>
              <a:rPr lang="en-US" sz="2400"/>
              <a:t>Values of 1 and 0 don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change (black, white, primary colors unaffected by gamma correction)</a:t>
            </a:r>
          </a:p>
          <a:p>
            <a:r>
              <a:rPr lang="en-US" sz="2400"/>
              <a:t>Value of .5 becomes .707 (power of ½, gamma = 2)</a:t>
            </a:r>
          </a:p>
          <a:p>
            <a:r>
              <a:rPr lang="en-US" sz="2400"/>
              <a:t>Final color is (1, 0.707, 0) [brighter, less saturated]</a:t>
            </a:r>
          </a:p>
          <a:p>
            <a:pPr>
              <a:buFont typeface="Wingdings" charset="0"/>
              <a:buNone/>
            </a:pPr>
            <a:endParaRPr lang="en-US" sz="2400"/>
          </a:p>
          <a:p>
            <a:endParaRPr lang="en-US"/>
          </a:p>
        </p:txBody>
      </p:sp>
      <p:pic>
        <p:nvPicPr>
          <p:cNvPr id="1111049" name="Picture 9" descr="skitrip95_fix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10025"/>
            <a:ext cx="36290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050" name="Picture 10" descr="skitrip95_fixed-gamma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10025"/>
            <a:ext cx="35814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92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30271</TotalTime>
  <Words>1227</Words>
  <Application>Microsoft Macintosh PowerPoint</Application>
  <PresentationFormat>Letter Paper (8.5x11 in)</PresentationFormat>
  <Paragraphs>234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Default Design</vt:lpstr>
      <vt:lpstr>Equation</vt:lpstr>
      <vt:lpstr>Advanced Computer Graphics</vt:lpstr>
      <vt:lpstr>Course Outline</vt:lpstr>
      <vt:lpstr>Course Outline</vt:lpstr>
      <vt:lpstr>To Do </vt:lpstr>
      <vt:lpstr>Outline</vt:lpstr>
      <vt:lpstr>Intensities: Human Perception</vt:lpstr>
      <vt:lpstr>Gamma Correction</vt:lpstr>
      <vt:lpstr>Gamma Correction</vt:lpstr>
      <vt:lpstr>Example</vt:lpstr>
      <vt:lpstr>Color</vt:lpstr>
      <vt:lpstr>Color: Tristimulus Theory</vt:lpstr>
      <vt:lpstr>Basic Image Processing (HW 1: 3.2)</vt:lpstr>
      <vt:lpstr>Basic Image Processing (HW 1: 3.2)</vt:lpstr>
      <vt:lpstr>Basic Image Processing (HW 1: 3.2)</vt:lpstr>
      <vt:lpstr>Outline</vt:lpstr>
      <vt:lpstr>Images and Resolution</vt:lpstr>
      <vt:lpstr>Sources of Error or Artifacts</vt:lpstr>
      <vt:lpstr>Uniform Quantization</vt:lpstr>
      <vt:lpstr>Uniform Quantization</vt:lpstr>
      <vt:lpstr>Reducing Quantization</vt:lpstr>
      <vt:lpstr>Halftoning</vt:lpstr>
      <vt:lpstr>Halftone Patterns</vt:lpstr>
      <vt:lpstr>Reducing Quantization</vt:lpstr>
      <vt:lpstr>Dithering</vt:lpstr>
      <vt:lpstr>Random Dither</vt:lpstr>
      <vt:lpstr>Random Dither</vt:lpstr>
      <vt:lpstr>Error Diffusion</vt:lpstr>
      <vt:lpstr>Floyd Steinberg Results</vt:lpstr>
      <vt:lpstr>Quantization (Sec 3.3 Ass 1)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606</cp:revision>
  <cp:lastPrinted>2014-09-12T19:17:48Z</cp:lastPrinted>
  <dcterms:created xsi:type="dcterms:W3CDTF">1999-02-11T00:43:51Z</dcterms:created>
  <dcterms:modified xsi:type="dcterms:W3CDTF">2017-11-07T19:06:29Z</dcterms:modified>
</cp:coreProperties>
</file>