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</p:sldMasterIdLst>
  <p:notesMasterIdLst>
    <p:notesMasterId r:id="rId36"/>
  </p:notesMasterIdLst>
  <p:handoutMasterIdLst>
    <p:handoutMasterId r:id="rId37"/>
  </p:handoutMasterIdLst>
  <p:sldIdLst>
    <p:sldId id="751" r:id="rId2"/>
    <p:sldId id="752" r:id="rId3"/>
    <p:sldId id="753" r:id="rId4"/>
    <p:sldId id="754" r:id="rId5"/>
    <p:sldId id="755" r:id="rId6"/>
    <p:sldId id="756" r:id="rId7"/>
    <p:sldId id="757" r:id="rId8"/>
    <p:sldId id="758" r:id="rId9"/>
    <p:sldId id="759" r:id="rId10"/>
    <p:sldId id="760" r:id="rId11"/>
    <p:sldId id="761" r:id="rId12"/>
    <p:sldId id="762" r:id="rId13"/>
    <p:sldId id="763" r:id="rId14"/>
    <p:sldId id="764" r:id="rId15"/>
    <p:sldId id="765" r:id="rId16"/>
    <p:sldId id="766" r:id="rId17"/>
    <p:sldId id="767" r:id="rId18"/>
    <p:sldId id="768" r:id="rId19"/>
    <p:sldId id="769" r:id="rId20"/>
    <p:sldId id="770" r:id="rId21"/>
    <p:sldId id="771" r:id="rId22"/>
    <p:sldId id="772" r:id="rId23"/>
    <p:sldId id="773" r:id="rId24"/>
    <p:sldId id="774" r:id="rId25"/>
    <p:sldId id="775" r:id="rId26"/>
    <p:sldId id="776" r:id="rId27"/>
    <p:sldId id="777" r:id="rId28"/>
    <p:sldId id="778" r:id="rId29"/>
    <p:sldId id="779" r:id="rId30"/>
    <p:sldId id="780" r:id="rId31"/>
    <p:sldId id="781" r:id="rId32"/>
    <p:sldId id="782" r:id="rId33"/>
    <p:sldId id="783" r:id="rId34"/>
    <p:sldId id="784" r:id="rId35"/>
  </p:sldIdLst>
  <p:sldSz cx="9144000" cy="6858000" type="letter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-120" y="-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2923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E9FA3FA0-9E4B-E547-9B4F-1413D6DF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CDCF86C-8D4A-B842-95D3-965C3B1B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1987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7053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7175"/>
            <a:ext cx="40386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7175"/>
            <a:ext cx="40386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7975"/>
            <a:ext cx="40386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7975"/>
            <a:ext cx="40386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720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250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9906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014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55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033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5523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5441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2039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wm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" Type="http://schemas.microsoft.com/office/2007/relationships/media" Target="../media/media1.avi"/><Relationship Id="rId2" Type="http://schemas.openxmlformats.org/officeDocument/2006/relationships/video" Target="../media/media1.avi"/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microsoft.com/office/2007/relationships/media" Target="../media/media3.avi"/><Relationship Id="rId6" Type="http://schemas.openxmlformats.org/officeDocument/2006/relationships/video" Target="../media/media3.avi"/><Relationship Id="rId7" Type="http://schemas.microsoft.com/office/2007/relationships/media" Target="../media/media4.avi"/><Relationship Id="rId8" Type="http://schemas.openxmlformats.org/officeDocument/2006/relationships/video" Target="../media/media4.avi"/><Relationship Id="rId9" Type="http://schemas.openxmlformats.org/officeDocument/2006/relationships/slideLayout" Target="../slideLayouts/slideLayout12.xml"/><Relationship Id="rId10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1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wmf"/><Relationship Id="rId3" Type="http://schemas.openxmlformats.org/officeDocument/2006/relationships/image" Target="../media/image3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21.emf"/><Relationship Id="rId7" Type="http://schemas.openxmlformats.org/officeDocument/2006/relationships/oleObject" Target="../embeddings/oleObject4.bin"/><Relationship Id="rId8" Type="http://schemas.openxmlformats.org/officeDocument/2006/relationships/oleObject" Target="../embeddings/oleObject5.bin"/><Relationship Id="rId9" Type="http://schemas.openxmlformats.org/officeDocument/2006/relationships/image" Target="../media/image34.emf"/><Relationship Id="rId10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dirty="0" smtClean="0"/>
              <a:t>Advanced Computer Graphics</a:t>
            </a:r>
            <a:endParaRPr lang="en-US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95525"/>
            <a:ext cx="8229600" cy="1752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CSE 163 [Spring </a:t>
            </a:r>
            <a:r>
              <a:rPr lang="en-US" dirty="0" smtClean="0">
                <a:latin typeface="+mj-lt"/>
              </a:rPr>
              <a:t>2018]</a:t>
            </a:r>
            <a:r>
              <a:rPr lang="en-US" dirty="0">
                <a:latin typeface="+mj-lt"/>
              </a:rPr>
              <a:t>, Lecture </a:t>
            </a:r>
            <a:r>
              <a:rPr lang="en-US" dirty="0" smtClean="0">
                <a:latin typeface="+mj-lt"/>
              </a:rPr>
              <a:t>19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390007" y="3576638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dirty="0">
                <a:latin typeface="+mj-lt"/>
              </a:rPr>
              <a:t>http://</a:t>
            </a:r>
            <a:r>
              <a:rPr lang="en-US" sz="2400" dirty="0" err="1" smtClean="0">
                <a:latin typeface="+mj-lt"/>
              </a:rPr>
              <a:t>www.cs.ucsd.edu</a:t>
            </a:r>
            <a:r>
              <a:rPr lang="en-US" sz="2400" dirty="0">
                <a:latin typeface="+mj-lt"/>
              </a:rPr>
              <a:t>/~</a:t>
            </a:r>
            <a:r>
              <a:rPr lang="en-US" sz="2400" dirty="0" err="1" smtClean="0">
                <a:latin typeface="+mj-lt"/>
              </a:rPr>
              <a:t>ravir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5" y="4429299"/>
            <a:ext cx="2955352" cy="1775417"/>
          </a:xfrm>
          <a:prstGeom prst="rect">
            <a:avLst/>
          </a:prstGeom>
        </p:spPr>
      </p:pic>
      <p:pic>
        <p:nvPicPr>
          <p:cNvPr id="13" name="Picture 21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94" y="4427931"/>
            <a:ext cx="2126467" cy="1772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58" y="4394200"/>
            <a:ext cx="1664569" cy="18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blackgir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81" y="4433136"/>
            <a:ext cx="2310060" cy="17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Joints</a:t>
            </a:r>
          </a:p>
        </p:txBody>
      </p:sp>
      <p:sp>
        <p:nvSpPr>
          <p:cNvPr id="160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Interior Joints (typically not 6 DOF)</a:t>
            </a:r>
          </a:p>
          <a:p>
            <a:r>
              <a:rPr lang="en-US"/>
              <a:t>Pin – rotate about one axis</a:t>
            </a:r>
          </a:p>
          <a:p>
            <a:r>
              <a:rPr lang="en-US"/>
              <a:t>Ball – arbitrary rotation</a:t>
            </a:r>
          </a:p>
          <a:p>
            <a:r>
              <a:rPr lang="en-US"/>
              <a:t>Prism – translate along one axis</a:t>
            </a:r>
          </a:p>
        </p:txBody>
      </p:sp>
      <p:pic>
        <p:nvPicPr>
          <p:cNvPr id="16066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63675"/>
            <a:ext cx="2894013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8927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 Joints</a:t>
            </a:r>
          </a:p>
        </p:txBody>
      </p:sp>
      <p:sp>
        <p:nvSpPr>
          <p:cNvPr id="161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Translate inboard joint to local origin</a:t>
            </a:r>
          </a:p>
          <a:p>
            <a:r>
              <a:rPr lang="en-US"/>
              <a:t>Apply rotation about axis</a:t>
            </a:r>
          </a:p>
          <a:p>
            <a:r>
              <a:rPr lang="en-US"/>
              <a:t>Translate origin to location of joint on outboard body</a:t>
            </a:r>
          </a:p>
        </p:txBody>
      </p:sp>
      <p:pic>
        <p:nvPicPr>
          <p:cNvPr id="16117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3868738"/>
            <a:ext cx="9023350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974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 Joints</a:t>
            </a:r>
          </a:p>
        </p:txBody>
      </p:sp>
      <p:sp>
        <p:nvSpPr>
          <p:cNvPr id="161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Translate inboard point to local origin</a:t>
            </a:r>
          </a:p>
          <a:p>
            <a:r>
              <a:rPr lang="en-US"/>
              <a:t>Apply rotation about arbitrary axis</a:t>
            </a:r>
          </a:p>
          <a:p>
            <a:r>
              <a:rPr lang="en-US"/>
              <a:t>Translate origin to location of joint on outboard body</a:t>
            </a:r>
          </a:p>
        </p:txBody>
      </p:sp>
      <p:pic>
        <p:nvPicPr>
          <p:cNvPr id="16128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5888"/>
            <a:ext cx="9021763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442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Prism Joint</a:t>
            </a:r>
          </a:p>
        </p:txBody>
      </p:sp>
      <p:sp>
        <p:nvSpPr>
          <p:cNvPr id="161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Translate inboard joint to local origin</a:t>
            </a:r>
          </a:p>
          <a:p>
            <a:r>
              <a:rPr lang="en-US"/>
              <a:t>Translate along axis</a:t>
            </a:r>
          </a:p>
          <a:p>
            <a:r>
              <a:rPr lang="en-US"/>
              <a:t>Translate origin to location of joint on outboard</a:t>
            </a:r>
          </a:p>
          <a:p>
            <a:endParaRPr lang="en-US"/>
          </a:p>
        </p:txBody>
      </p:sp>
      <p:pic>
        <p:nvPicPr>
          <p:cNvPr id="16138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3654425"/>
            <a:ext cx="8034338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5359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Forward Kinematics</a:t>
            </a:r>
          </a:p>
        </p:txBody>
      </p:sp>
      <p:sp>
        <p:nvSpPr>
          <p:cNvPr id="161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Composite transformations up the hierarchy</a:t>
            </a:r>
          </a:p>
        </p:txBody>
      </p:sp>
      <p:pic>
        <p:nvPicPr>
          <p:cNvPr id="1614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270125"/>
            <a:ext cx="3113087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148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498975"/>
            <a:ext cx="3743325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148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2273300"/>
            <a:ext cx="2052638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148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243138"/>
            <a:ext cx="2260600" cy="396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13469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Inverse Kinematics</a:t>
            </a:r>
          </a:p>
        </p:txBody>
      </p:sp>
      <p:pic>
        <p:nvPicPr>
          <p:cNvPr id="1615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547813"/>
            <a:ext cx="809625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0334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89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Inverse Kinematics</a:t>
            </a:r>
          </a:p>
        </p:txBody>
      </p:sp>
      <p:sp>
        <p:nvSpPr>
          <p:cNvPr id="1616903" name="Text Box 7"/>
          <p:cNvSpPr txBox="1">
            <a:spLocks noChangeArrowheads="1"/>
          </p:cNvSpPr>
          <p:nvPr/>
        </p:nvSpPr>
        <p:spPr bwMode="auto">
          <a:xfrm>
            <a:off x="7142163" y="6383338"/>
            <a:ext cx="15704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 err="1">
                <a:solidFill>
                  <a:srgbClr val="FFFFFF"/>
                </a:solidFill>
                <a:latin typeface="Arial"/>
              </a:rPr>
              <a:t>Egon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</a:rPr>
              <a:t>Pasztor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arm1_curve1-1.avi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7300" y="1403557"/>
            <a:ext cx="2438400" cy="2438400"/>
          </a:xfrm>
        </p:spPr>
      </p:pic>
      <p:pic>
        <p:nvPicPr>
          <p:cNvPr id="7" name="arm1_curve2-1.avi">
            <a:hlinkClick r:id="" action="ppaction://media"/>
          </p:cNvPr>
          <p:cNvPicPr>
            <a:picLocks noGrp="1" noChangeAspect="1"/>
          </p:cNvPicPr>
          <p:nvPr>
            <p:ph sz="quarter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48300" y="1403557"/>
            <a:ext cx="2438400" cy="2438400"/>
          </a:xfrm>
        </p:spPr>
      </p:pic>
      <p:pic>
        <p:nvPicPr>
          <p:cNvPr id="8" name="arm2_curve1-1.avi">
            <a:hlinkClick r:id="" action="ppaction://media"/>
          </p:cNvPr>
          <p:cNvPicPr>
            <a:picLocks noGrp="1" noChangeAspect="1"/>
          </p:cNvPicPr>
          <p:nvPr>
            <p:ph sz="quarter" idx="3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7300" y="3994357"/>
            <a:ext cx="2438400" cy="2438400"/>
          </a:xfrm>
        </p:spPr>
      </p:pic>
      <p:pic>
        <p:nvPicPr>
          <p:cNvPr id="9" name="arm2_curve2-1.avi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48300" y="3994357"/>
            <a:ext cx="2438400" cy="2438400"/>
          </a:xfrm>
        </p:spPr>
      </p:pic>
    </p:spTree>
    <p:extLst>
      <p:ext uri="{BB962C8B-B14F-4D97-AF65-F5344CB8AC3E}">
        <p14:creationId xmlns:p14="http://schemas.microsoft.com/office/powerpoint/2010/main" val="5163966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 Segment Arm in 2D</a:t>
            </a:r>
          </a:p>
        </p:txBody>
      </p:sp>
      <p:pic>
        <p:nvPicPr>
          <p:cNvPr id="16220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54138"/>
            <a:ext cx="8288338" cy="54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3285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IK</a:t>
            </a:r>
          </a:p>
        </p:txBody>
      </p:sp>
      <p:sp>
        <p:nvSpPr>
          <p:cNvPr id="162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0475"/>
            <a:ext cx="8229600" cy="5029200"/>
          </a:xfrm>
        </p:spPr>
        <p:txBody>
          <a:bodyPr/>
          <a:lstStyle/>
          <a:p>
            <a:r>
              <a:rPr lang="en-US"/>
              <a:t>Analytically solve for parameters (not general)</a:t>
            </a:r>
          </a:p>
        </p:txBody>
      </p:sp>
      <p:pic>
        <p:nvPicPr>
          <p:cNvPr id="16230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1887538"/>
            <a:ext cx="7362825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271561"/>
              </p:ext>
            </p:extLst>
          </p:nvPr>
        </p:nvGraphicFramePr>
        <p:xfrm>
          <a:off x="6400800" y="47752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4" imgW="127000" imgH="190500" progId="Equation.DSMT4">
                  <p:embed/>
                </p:oleObj>
              </mc:Choice>
              <mc:Fallback>
                <p:oleObj name="Equation" r:id="rId4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00800" y="47752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983996"/>
              </p:ext>
            </p:extLst>
          </p:nvPr>
        </p:nvGraphicFramePr>
        <p:xfrm>
          <a:off x="1968515" y="5371661"/>
          <a:ext cx="578818" cy="343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6" imgW="342900" imgH="203200" progId="Equation.DSMT4">
                  <p:embed/>
                </p:oleObj>
              </mc:Choice>
              <mc:Fallback>
                <p:oleObj name="Equation" r:id="rId6" imgW="342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68515" y="5371661"/>
                        <a:ext cx="578818" cy="343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55740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Difficult Issues</a:t>
            </a:r>
          </a:p>
        </p:txBody>
      </p:sp>
      <p:sp>
        <p:nvSpPr>
          <p:cNvPr id="162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Multiple configurations distinct in config space</a:t>
            </a:r>
          </a:p>
          <a:p>
            <a:r>
              <a:rPr lang="en-US"/>
              <a:t>Or connected in config space</a:t>
            </a:r>
          </a:p>
        </p:txBody>
      </p:sp>
      <p:pic>
        <p:nvPicPr>
          <p:cNvPr id="1624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435350"/>
            <a:ext cx="3962400" cy="274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240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392488"/>
            <a:ext cx="4321175" cy="27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046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Do 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Assignment 3 due Jun </a:t>
            </a:r>
            <a:r>
              <a:rPr lang="en-US" dirty="0" smtClean="0"/>
              <a:t>12 </a:t>
            </a:r>
            <a:endParaRPr lang="en-US" dirty="0" smtClean="0"/>
          </a:p>
          <a:p>
            <a:pPr lvl="1"/>
            <a:r>
              <a:rPr lang="en-US" dirty="0" smtClean="0"/>
              <a:t>Should already be well on way</a:t>
            </a:r>
          </a:p>
          <a:p>
            <a:pPr lvl="1"/>
            <a:r>
              <a:rPr lang="en-US" dirty="0" smtClean="0"/>
              <a:t>Contact us for difficulties</a:t>
            </a:r>
            <a:r>
              <a:rPr lang="en-US" dirty="0"/>
              <a:t> </a:t>
            </a:r>
            <a:r>
              <a:rPr lang="en-US" dirty="0" err="1" smtClean="0"/>
              <a:t>etc</a:t>
            </a: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>
              <a:buFont typeface="Wingdings" charset="0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70758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Infeasible Regions</a:t>
            </a:r>
          </a:p>
        </p:txBody>
      </p:sp>
      <p:pic>
        <p:nvPicPr>
          <p:cNvPr id="1625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597025"/>
            <a:ext cx="8116887" cy="498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7008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Numerical Solution</a:t>
            </a:r>
          </a:p>
        </p:txBody>
      </p:sp>
      <p:sp>
        <p:nvSpPr>
          <p:cNvPr id="162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Start in some initial config. (previous frame)</a:t>
            </a:r>
          </a:p>
          <a:p>
            <a:r>
              <a:rPr lang="en-US"/>
              <a:t>Define error metric (goal pos – current pos)</a:t>
            </a:r>
          </a:p>
          <a:p>
            <a:r>
              <a:rPr lang="en-US"/>
              <a:t>Compute Jacobian with respect to inputs</a:t>
            </a:r>
          </a:p>
          <a:p>
            <a:r>
              <a:rPr lang="en-US"/>
              <a:t>Use Newton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or other method to iterate</a:t>
            </a:r>
          </a:p>
          <a:p>
            <a:r>
              <a:rPr lang="en-US"/>
              <a:t>General principle of goal optimization</a:t>
            </a:r>
          </a:p>
        </p:txBody>
      </p:sp>
    </p:spTree>
    <p:extLst>
      <p:ext uri="{BB962C8B-B14F-4D97-AF65-F5344CB8AC3E}">
        <p14:creationId xmlns:p14="http://schemas.microsoft.com/office/powerpoint/2010/main" val="8365097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 to 2 Segment Arm</a:t>
            </a:r>
          </a:p>
        </p:txBody>
      </p:sp>
      <p:pic>
        <p:nvPicPr>
          <p:cNvPr id="16271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3705225"/>
            <a:ext cx="4465637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27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377950"/>
            <a:ext cx="48387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4777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Jacobians and Configuration Space</a:t>
            </a:r>
          </a:p>
        </p:txBody>
      </p:sp>
      <p:pic>
        <p:nvPicPr>
          <p:cNvPr id="1628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403350"/>
            <a:ext cx="4445000" cy="29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281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17838"/>
            <a:ext cx="4967288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0959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Solving for Joint Angles</a:t>
            </a:r>
          </a:p>
        </p:txBody>
      </p:sp>
      <p:pic>
        <p:nvPicPr>
          <p:cNvPr id="1629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354138"/>
            <a:ext cx="7210425" cy="540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785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Issues</a:t>
            </a:r>
          </a:p>
        </p:txBody>
      </p:sp>
      <p:sp>
        <p:nvSpPr>
          <p:cNvPr id="163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Jacobian not always invertible</a:t>
            </a:r>
          </a:p>
          <a:p>
            <a:pPr lvl="1"/>
            <a:r>
              <a:rPr lang="en-US"/>
              <a:t>Use an SVD and pseudo-inverse</a:t>
            </a:r>
          </a:p>
          <a:p>
            <a:r>
              <a:rPr lang="en-US"/>
              <a:t>Iterative approach, not direct</a:t>
            </a:r>
          </a:p>
          <a:p>
            <a:pPr lvl="1"/>
            <a:r>
              <a:rPr lang="en-US"/>
              <a:t>The Jacobian is a linearization, changes</a:t>
            </a:r>
          </a:p>
          <a:p>
            <a:pPr lvl="1"/>
            <a:endParaRPr lang="en-US"/>
          </a:p>
          <a:p>
            <a:r>
              <a:rPr lang="en-US"/>
              <a:t>Practical implementation </a:t>
            </a:r>
          </a:p>
          <a:p>
            <a:pPr lvl="1"/>
            <a:r>
              <a:rPr lang="en-US"/>
              <a:t>Analytic forms for prism, ball joints</a:t>
            </a:r>
          </a:p>
          <a:p>
            <a:pPr lvl="1"/>
            <a:r>
              <a:rPr lang="en-US"/>
              <a:t>Composing transformations</a:t>
            </a:r>
          </a:p>
          <a:p>
            <a:pPr lvl="1"/>
            <a:r>
              <a:rPr lang="en-US"/>
              <a:t>Or quick and dirty: finite differencing</a:t>
            </a:r>
          </a:p>
          <a:p>
            <a:pPr lvl="1"/>
            <a:r>
              <a:rPr lang="en-US"/>
              <a:t>Cyclic coordinate descent (each DOF one at a time)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20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Prism and Ball Joints</a:t>
            </a:r>
          </a:p>
        </p:txBody>
      </p:sp>
      <p:pic>
        <p:nvPicPr>
          <p:cNvPr id="1631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70138"/>
            <a:ext cx="4505325" cy="34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312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2373313"/>
            <a:ext cx="4511675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8063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on Ball Joints</a:t>
            </a:r>
          </a:p>
        </p:txBody>
      </p:sp>
      <p:pic>
        <p:nvPicPr>
          <p:cNvPr id="16322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9638"/>
            <a:ext cx="4846638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322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2730500"/>
            <a:ext cx="4279900" cy="26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726514"/>
              </p:ext>
            </p:extLst>
          </p:nvPr>
        </p:nvGraphicFramePr>
        <p:xfrm>
          <a:off x="6400800" y="47752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5" imgW="127000" imgH="190500" progId="Equation.DSMT4">
                  <p:embed/>
                </p:oleObj>
              </mc:Choice>
              <mc:Fallback>
                <p:oleObj name="Equation" r:id="rId5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00800" y="47752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920959"/>
              </p:ext>
            </p:extLst>
          </p:nvPr>
        </p:nvGraphicFramePr>
        <p:xfrm>
          <a:off x="6400800" y="47752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7" imgW="127000" imgH="190500" progId="Equation.DSMT4">
                  <p:embed/>
                </p:oleObj>
              </mc:Choice>
              <mc:Fallback>
                <p:oleObj name="Equation" r:id="rId7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00800" y="47752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117559"/>
              </p:ext>
            </p:extLst>
          </p:nvPr>
        </p:nvGraphicFramePr>
        <p:xfrm>
          <a:off x="6949058" y="3423664"/>
          <a:ext cx="301036" cy="329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8" imgW="139700" imgH="177800" progId="Equation.DSMT4">
                  <p:embed/>
                </p:oleObj>
              </mc:Choice>
              <mc:Fallback>
                <p:oleObj name="Equation" r:id="rId8" imgW="1397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49058" y="3423664"/>
                        <a:ext cx="301036" cy="329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502611"/>
              </p:ext>
            </p:extLst>
          </p:nvPr>
        </p:nvGraphicFramePr>
        <p:xfrm>
          <a:off x="7800259" y="3469546"/>
          <a:ext cx="237613" cy="260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10" imgW="139700" imgH="177800" progId="Equation.DSMT4">
                  <p:embed/>
                </p:oleObj>
              </mc:Choice>
              <mc:Fallback>
                <p:oleObj name="Equation" r:id="rId10" imgW="1397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00259" y="3469546"/>
                        <a:ext cx="237613" cy="260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45300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Links</a:t>
            </a:r>
          </a:p>
        </p:txBody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IK requires Jacobian</a:t>
            </a:r>
          </a:p>
          <a:p>
            <a:pPr lvl="1"/>
            <a:r>
              <a:rPr lang="en-US"/>
              <a:t>Need generic method for                                              building one</a:t>
            </a:r>
          </a:p>
          <a:p>
            <a:r>
              <a:rPr lang="en-US"/>
              <a:t>Can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just concatenate                                                              matrices</a:t>
            </a:r>
          </a:p>
        </p:txBody>
      </p:sp>
      <p:pic>
        <p:nvPicPr>
          <p:cNvPr id="1633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1406525"/>
            <a:ext cx="4041775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332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3422650"/>
            <a:ext cx="2722563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3286" name="Line 6"/>
          <p:cNvSpPr>
            <a:spLocks noChangeShapeType="1"/>
          </p:cNvSpPr>
          <p:nvPr/>
        </p:nvSpPr>
        <p:spPr bwMode="auto">
          <a:xfrm>
            <a:off x="2328863" y="3429000"/>
            <a:ext cx="2711450" cy="5873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33287" name="Line 7"/>
          <p:cNvSpPr>
            <a:spLocks noChangeShapeType="1"/>
          </p:cNvSpPr>
          <p:nvPr/>
        </p:nvSpPr>
        <p:spPr bwMode="auto">
          <a:xfrm flipV="1">
            <a:off x="2308225" y="3429000"/>
            <a:ext cx="2709863" cy="6207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6332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4037013"/>
            <a:ext cx="2227263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4089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Composing Transformations</a:t>
            </a:r>
          </a:p>
        </p:txBody>
      </p:sp>
      <p:pic>
        <p:nvPicPr>
          <p:cNvPr id="1634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320800"/>
            <a:ext cx="4906963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343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41750"/>
            <a:ext cx="473392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655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Outline</a:t>
            </a:r>
          </a:p>
        </p:txBody>
      </p:sp>
      <p:sp>
        <p:nvSpPr>
          <p:cNvPr id="108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sp>
        <p:nvSpPr>
          <p:cNvPr id="1086468" name="Line 4"/>
          <p:cNvSpPr>
            <a:spLocks noChangeShapeType="1"/>
          </p:cNvSpPr>
          <p:nvPr/>
        </p:nvSpPr>
        <p:spPr bwMode="auto">
          <a:xfrm>
            <a:off x="3825875" y="2789238"/>
            <a:ext cx="654050" cy="14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86469" name="Text Box 5"/>
          <p:cNvSpPr txBox="1">
            <a:spLocks noChangeArrowheads="1"/>
          </p:cNvSpPr>
          <p:nvPr/>
        </p:nvSpPr>
        <p:spPr bwMode="auto">
          <a:xfrm>
            <a:off x="4491038" y="2111375"/>
            <a:ext cx="4527550" cy="1357313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solidFill>
                  <a:srgbClr val="FFFFFF"/>
                </a:solidFill>
              </a:rPr>
              <a:t>        Rendering</a:t>
            </a:r>
          </a:p>
          <a:p>
            <a:pPr algn="l"/>
            <a:r>
              <a:rPr lang="en-US" sz="2400" b="1">
                <a:solidFill>
                  <a:srgbClr val="FFFFFF"/>
                </a:solidFill>
              </a:rPr>
              <a:t>(Creating, shading images from  geometry, lighting, materials)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86470" name="Text Box 6"/>
          <p:cNvSpPr txBox="1">
            <a:spLocks noChangeArrowheads="1"/>
          </p:cNvSpPr>
          <p:nvPr/>
        </p:nvSpPr>
        <p:spPr bwMode="auto">
          <a:xfrm>
            <a:off x="268288" y="2324100"/>
            <a:ext cx="3521075" cy="992188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solidFill>
                  <a:srgbClr val="FFFFFF"/>
                </a:solidFill>
              </a:rPr>
              <a:t>         Modeling</a:t>
            </a:r>
          </a:p>
          <a:p>
            <a:pPr algn="l"/>
            <a:r>
              <a:rPr lang="en-US" sz="2400" b="1">
                <a:solidFill>
                  <a:srgbClr val="FFFFFF"/>
                </a:solidFill>
              </a:rPr>
              <a:t>(Creating  3D Geometry)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86473" name="Text Box 9"/>
          <p:cNvSpPr txBox="1">
            <a:spLocks noChangeArrowheads="1"/>
          </p:cNvSpPr>
          <p:nvPr/>
        </p:nvSpPr>
        <p:spPr bwMode="auto">
          <a:xfrm>
            <a:off x="4864100" y="4838296"/>
            <a:ext cx="412534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Arial"/>
              </a:rPr>
              <a:t>Unit 3: </a:t>
            </a: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Advanced Rendering</a:t>
            </a:r>
            <a:endParaRPr lang="en-US" sz="2400" dirty="0">
              <a:solidFill>
                <a:srgbClr val="FFFFFF"/>
              </a:solidFill>
              <a:latin typeface="Arial"/>
            </a:endParaRPr>
          </a:p>
          <a:p>
            <a:pPr algn="l"/>
            <a:r>
              <a:rPr lang="en-US" dirty="0">
                <a:solidFill>
                  <a:srgbClr val="FFFFFF"/>
                </a:solidFill>
                <a:latin typeface="Arial"/>
              </a:rPr>
              <a:t>Weeks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6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–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8.  </a:t>
            </a:r>
            <a:r>
              <a:rPr lang="en-US" b="1" dirty="0" smtClean="0">
                <a:solidFill>
                  <a:srgbClr val="FFFFFF"/>
                </a:solidFill>
                <a:latin typeface="Arial"/>
              </a:rPr>
              <a:t>(Final Project)</a:t>
            </a:r>
            <a:endParaRPr lang="en-US" b="1" dirty="0">
              <a:solidFill>
                <a:srgbClr val="FFFFFF"/>
              </a:solidFill>
              <a:latin typeface="Arial"/>
            </a:endParaRPr>
          </a:p>
          <a:p>
            <a:pPr algn="l"/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86474" name="Text Box 10"/>
          <p:cNvSpPr txBox="1">
            <a:spLocks noChangeArrowheads="1"/>
          </p:cNvSpPr>
          <p:nvPr/>
        </p:nvSpPr>
        <p:spPr bwMode="auto">
          <a:xfrm>
            <a:off x="4864100" y="5659438"/>
            <a:ext cx="41587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Arial"/>
              </a:rPr>
              <a:t>Unit 4: </a:t>
            </a: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Animation, Imaging</a:t>
            </a:r>
            <a:endParaRPr lang="en-US" sz="2400" dirty="0">
              <a:solidFill>
                <a:srgbClr val="FFFFFF"/>
              </a:solidFill>
              <a:latin typeface="Arial"/>
            </a:endParaRPr>
          </a:p>
          <a:p>
            <a:pPr algn="l"/>
            <a:r>
              <a:rPr lang="en-US" dirty="0">
                <a:solidFill>
                  <a:srgbClr val="FFFFFF"/>
                </a:solidFill>
                <a:latin typeface="Arial"/>
              </a:rPr>
              <a:t>Weeks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9, 10.  </a:t>
            </a:r>
            <a:r>
              <a:rPr lang="en-US" b="1" dirty="0" smtClean="0">
                <a:solidFill>
                  <a:srgbClr val="FFFFFF"/>
                </a:solidFill>
                <a:latin typeface="Arial"/>
              </a:rPr>
              <a:t>(Final Project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)</a:t>
            </a:r>
          </a:p>
          <a:p>
            <a:pPr algn="l"/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15913" y="5010150"/>
            <a:ext cx="3711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Arial"/>
              </a:rPr>
              <a:t>Unit 2: Meshes, Modeling</a:t>
            </a:r>
          </a:p>
          <a:p>
            <a:pPr algn="l"/>
            <a:r>
              <a:rPr lang="en-US" dirty="0">
                <a:solidFill>
                  <a:srgbClr val="FFFFFF"/>
                </a:solidFill>
                <a:latin typeface="Arial"/>
              </a:rPr>
              <a:t>Weeks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3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–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5.  </a:t>
            </a:r>
            <a:r>
              <a:rPr lang="en-US" b="1" dirty="0" smtClean="0">
                <a:solidFill>
                  <a:srgbClr val="FFFFFF"/>
                </a:solidFill>
                <a:latin typeface="Arial"/>
              </a:rPr>
              <a:t>Assignment 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2</a:t>
            </a:r>
          </a:p>
          <a:p>
            <a:pPr algn="l"/>
            <a:endParaRPr lang="en-US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77813" y="3648075"/>
            <a:ext cx="866150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Arial"/>
              </a:rPr>
              <a:t>Unit 1: Foundations of Signal and Image Processing</a:t>
            </a:r>
          </a:p>
          <a:p>
            <a:pPr algn="l"/>
            <a:r>
              <a:rPr lang="en-US" dirty="0">
                <a:solidFill>
                  <a:srgbClr val="FFFFFF"/>
                </a:solidFill>
                <a:latin typeface="Arial"/>
              </a:rPr>
              <a:t>Understanding the way 2D images are formed and displayed, the important concepts and algorithms, and to build an image processing utility like Photoshop</a:t>
            </a:r>
          </a:p>
          <a:p>
            <a:pPr algn="l"/>
            <a:r>
              <a:rPr lang="en-US" dirty="0">
                <a:solidFill>
                  <a:srgbClr val="FFFFFF"/>
                </a:solidFill>
                <a:latin typeface="Arial"/>
              </a:rPr>
              <a:t>Weeks 1 – 3.  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Assignment 1</a:t>
            </a:r>
          </a:p>
          <a:p>
            <a:pPr algn="l"/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23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Inverse Kinematics: Final Form</a:t>
            </a:r>
          </a:p>
        </p:txBody>
      </p:sp>
      <p:pic>
        <p:nvPicPr>
          <p:cNvPr id="16353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446213"/>
            <a:ext cx="7521575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211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Cheap Alternative</a:t>
            </a:r>
          </a:p>
        </p:txBody>
      </p:sp>
      <p:sp>
        <p:nvSpPr>
          <p:cNvPr id="163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Estimate Jacobian (or parts of it) w. finite diffs.</a:t>
            </a:r>
          </a:p>
          <a:p>
            <a:r>
              <a:rPr lang="en-US"/>
              <a:t>Cyclic coordinate descent</a:t>
            </a:r>
          </a:p>
          <a:p>
            <a:pPr lvl="1"/>
            <a:r>
              <a:rPr lang="en-US"/>
              <a:t>Solve for each DOF one at a time</a:t>
            </a:r>
          </a:p>
          <a:p>
            <a:pPr lvl="1"/>
            <a:r>
              <a:rPr lang="en-US"/>
              <a:t>Iterate till good enough / run out of time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180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complex systems</a:t>
            </a:r>
          </a:p>
        </p:txBody>
      </p:sp>
      <p:sp>
        <p:nvSpPr>
          <p:cNvPr id="163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359775" cy="53308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More complex joints (prism and ball)</a:t>
            </a:r>
          </a:p>
          <a:p>
            <a:pPr>
              <a:lnSpc>
                <a:spcPct val="90000"/>
              </a:lnSpc>
            </a:pPr>
            <a:r>
              <a:rPr lang="en-US"/>
              <a:t>More links</a:t>
            </a:r>
          </a:p>
          <a:p>
            <a:pPr>
              <a:lnSpc>
                <a:spcPct val="90000"/>
              </a:lnSpc>
            </a:pPr>
            <a:r>
              <a:rPr lang="en-US"/>
              <a:t>Other criteria (center of mass or height)</a:t>
            </a:r>
          </a:p>
          <a:p>
            <a:pPr>
              <a:lnSpc>
                <a:spcPct val="90000"/>
              </a:lnSpc>
            </a:pPr>
            <a:r>
              <a:rPr lang="en-US"/>
              <a:t>Hard constraints (e.g., foot plants)</a:t>
            </a:r>
          </a:p>
          <a:p>
            <a:pPr>
              <a:lnSpc>
                <a:spcPct val="90000"/>
              </a:lnSpc>
            </a:pPr>
            <a:r>
              <a:rPr lang="en-US"/>
              <a:t>Unilateral constraints (e.g., joint limits)</a:t>
            </a:r>
          </a:p>
          <a:p>
            <a:pPr>
              <a:lnSpc>
                <a:spcPct val="90000"/>
              </a:lnSpc>
            </a:pPr>
            <a:r>
              <a:rPr lang="en-US"/>
              <a:t>Multiple criteria and multiple chains</a:t>
            </a:r>
          </a:p>
          <a:p>
            <a:pPr>
              <a:lnSpc>
                <a:spcPct val="90000"/>
              </a:lnSpc>
            </a:pPr>
            <a:r>
              <a:rPr lang="en-US"/>
              <a:t>Loops</a:t>
            </a:r>
          </a:p>
          <a:p>
            <a:pPr>
              <a:lnSpc>
                <a:spcPct val="90000"/>
              </a:lnSpc>
            </a:pPr>
            <a:r>
              <a:rPr lang="en-US"/>
              <a:t>Smoothness over time </a:t>
            </a:r>
          </a:p>
          <a:p>
            <a:pPr lvl="1">
              <a:lnSpc>
                <a:spcPct val="90000"/>
              </a:lnSpc>
            </a:pPr>
            <a:r>
              <a:rPr lang="en-US"/>
              <a:t>DOF determined by control points of curve (chain rule)</a:t>
            </a:r>
          </a:p>
        </p:txBody>
      </p:sp>
    </p:spTree>
    <p:extLst>
      <p:ext uri="{BB962C8B-B14F-4D97-AF65-F5344CB8AC3E}">
        <p14:creationId xmlns:p14="http://schemas.microsoft.com/office/powerpoint/2010/main" val="35088039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Issues</a:t>
            </a:r>
          </a:p>
        </p:txBody>
      </p:sp>
      <p:sp>
        <p:nvSpPr>
          <p:cNvPr id="163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pick from multiple solutions?</a:t>
            </a:r>
          </a:p>
          <a:p>
            <a:r>
              <a:rPr lang="en-US"/>
              <a:t>Robustness when no solutions</a:t>
            </a:r>
          </a:p>
          <a:p>
            <a:r>
              <a:rPr lang="en-US"/>
              <a:t>Contradictory solutions</a:t>
            </a:r>
          </a:p>
          <a:p>
            <a:r>
              <a:rPr lang="en-US"/>
              <a:t>Smooth interpolation</a:t>
            </a:r>
          </a:p>
          <a:p>
            <a:pPr lvl="1"/>
            <a:r>
              <a:rPr lang="en-US"/>
              <a:t>Interpolation aware of constraints </a:t>
            </a:r>
          </a:p>
        </p:txBody>
      </p:sp>
    </p:spTree>
    <p:extLst>
      <p:ext uri="{BB962C8B-B14F-4D97-AF65-F5344CB8AC3E}">
        <p14:creationId xmlns:p14="http://schemas.microsoft.com/office/powerpoint/2010/main" val="25668387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Prior on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good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configurations</a:t>
            </a:r>
          </a:p>
        </p:txBody>
      </p:sp>
      <p:pic>
        <p:nvPicPr>
          <p:cNvPr id="16394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370013"/>
            <a:ext cx="7404100" cy="540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2597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Story So Far</a:t>
            </a:r>
            <a:endParaRPr lang="en-US" dirty="0"/>
          </a:p>
        </p:txBody>
      </p:sp>
      <p:pic>
        <p:nvPicPr>
          <p:cNvPr id="4" name="Content Placeholder 3" descr="Screen Shot 2015-05-12 at 5.58.5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r="10355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955635" y="6488668"/>
            <a:ext cx="5188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</a:rPr>
              <a:t>Slides courtesy Rahul </a:t>
            </a:r>
            <a:r>
              <a:rPr lang="en-US" dirty="0" err="1" smtClean="0">
                <a:solidFill>
                  <a:srgbClr val="FFFFFF"/>
                </a:solidFill>
                <a:latin typeface="Arial"/>
              </a:rPr>
              <a:t>Narain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 and James O’Brien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1100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</a:t>
            </a:r>
            <a:endParaRPr lang="en-US" dirty="0"/>
          </a:p>
        </p:txBody>
      </p:sp>
      <p:pic>
        <p:nvPicPr>
          <p:cNvPr id="4" name="Content Placeholder 3" descr="Screen Shot 2015-05-12 at 6.05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r="81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27730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Forward Kinematics</a:t>
            </a:r>
          </a:p>
        </p:txBody>
      </p:sp>
      <p:sp>
        <p:nvSpPr>
          <p:cNvPr id="160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Root body</a:t>
            </a:r>
          </a:p>
          <a:p>
            <a:r>
              <a:rPr lang="en-US"/>
              <a:t>Position set by global transform</a:t>
            </a:r>
          </a:p>
          <a:p>
            <a:r>
              <a:rPr lang="en-US"/>
              <a:t>Root joint: position, rotation</a:t>
            </a:r>
          </a:p>
          <a:p>
            <a:r>
              <a:rPr lang="en-US"/>
              <a:t>Other bodies relative to root</a:t>
            </a:r>
          </a:p>
          <a:p>
            <a:r>
              <a:rPr lang="en-US" i="1"/>
              <a:t>Inboard</a:t>
            </a:r>
            <a:r>
              <a:rPr lang="en-US"/>
              <a:t> toward the root</a:t>
            </a:r>
          </a:p>
          <a:p>
            <a:r>
              <a:rPr lang="en-US" i="1"/>
              <a:t>Outboard</a:t>
            </a:r>
            <a:r>
              <a:rPr lang="en-US"/>
              <a:t> away from the root</a:t>
            </a:r>
          </a:p>
          <a:p>
            <a:r>
              <a:rPr lang="en-US"/>
              <a:t>Tree structure: loop joints break </a:t>
            </a:r>
          </a:p>
          <a:p>
            <a:pPr>
              <a:buFont typeface="Wingdings" charset="0"/>
              <a:buNone/>
            </a:pPr>
            <a:r>
              <a:rPr lang="en-US"/>
              <a:t>   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tree-ness</a:t>
            </a:r>
            <a:r>
              <a:rPr lang="ja-JP" altLang="en-US">
                <a:latin typeface="Arial"/>
              </a:rPr>
              <a:t>”</a:t>
            </a:r>
            <a:endParaRPr lang="en-US"/>
          </a:p>
        </p:txBody>
      </p:sp>
      <p:pic>
        <p:nvPicPr>
          <p:cNvPr id="1607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63675"/>
            <a:ext cx="2894013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07685" name="Line 5"/>
          <p:cNvSpPr>
            <a:spLocks noChangeShapeType="1"/>
          </p:cNvSpPr>
          <p:nvPr/>
        </p:nvSpPr>
        <p:spPr bwMode="auto">
          <a:xfrm>
            <a:off x="5875338" y="2501900"/>
            <a:ext cx="1649412" cy="10080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3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Inboard and Outboard</a:t>
            </a:r>
          </a:p>
        </p:txBody>
      </p:sp>
      <p:sp>
        <p:nvSpPr>
          <p:cNvPr id="160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Joints</a:t>
            </a:r>
          </a:p>
          <a:p>
            <a:r>
              <a:rPr lang="en-US"/>
              <a:t>Inboard body</a:t>
            </a:r>
          </a:p>
          <a:p>
            <a:r>
              <a:rPr lang="en-US"/>
              <a:t>Outboard body</a:t>
            </a:r>
          </a:p>
          <a:p>
            <a:endParaRPr lang="en-US"/>
          </a:p>
          <a:p>
            <a:pPr>
              <a:buFont typeface="Wingdings" charset="0"/>
              <a:buNone/>
            </a:pPr>
            <a:r>
              <a:rPr lang="en-US"/>
              <a:t>Body</a:t>
            </a:r>
          </a:p>
          <a:p>
            <a:r>
              <a:rPr lang="en-US"/>
              <a:t>Inboard joint</a:t>
            </a:r>
          </a:p>
          <a:p>
            <a:r>
              <a:rPr lang="en-US"/>
              <a:t>Outboard joint (may be several)	</a:t>
            </a:r>
          </a:p>
        </p:txBody>
      </p:sp>
      <p:pic>
        <p:nvPicPr>
          <p:cNvPr id="1608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63675"/>
            <a:ext cx="2894013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08713" name="Line 9"/>
          <p:cNvSpPr>
            <a:spLocks noChangeShapeType="1"/>
          </p:cNvSpPr>
          <p:nvPr/>
        </p:nvSpPr>
        <p:spPr bwMode="auto">
          <a:xfrm>
            <a:off x="2011363" y="1874838"/>
            <a:ext cx="24844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08714" name="Line 10"/>
          <p:cNvSpPr>
            <a:spLocks noChangeShapeType="1"/>
          </p:cNvSpPr>
          <p:nvPr/>
        </p:nvSpPr>
        <p:spPr bwMode="auto">
          <a:xfrm>
            <a:off x="4495800" y="1889125"/>
            <a:ext cx="2544763" cy="3505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08715" name="Line 11"/>
          <p:cNvSpPr>
            <a:spLocks noChangeShapeType="1"/>
          </p:cNvSpPr>
          <p:nvPr/>
        </p:nvSpPr>
        <p:spPr bwMode="auto">
          <a:xfrm>
            <a:off x="3078163" y="2498725"/>
            <a:ext cx="4114800" cy="22558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08716" name="Line 12"/>
          <p:cNvSpPr>
            <a:spLocks noChangeShapeType="1"/>
          </p:cNvSpPr>
          <p:nvPr/>
        </p:nvSpPr>
        <p:spPr bwMode="auto">
          <a:xfrm>
            <a:off x="3260725" y="3154363"/>
            <a:ext cx="3613150" cy="24844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199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Inboard and Outboard</a:t>
            </a:r>
          </a:p>
        </p:txBody>
      </p:sp>
      <p:sp>
        <p:nvSpPr>
          <p:cNvPr id="160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Joints</a:t>
            </a:r>
          </a:p>
          <a:p>
            <a:r>
              <a:rPr lang="en-US"/>
              <a:t>Inboard body</a:t>
            </a:r>
          </a:p>
          <a:p>
            <a:r>
              <a:rPr lang="en-US"/>
              <a:t>Outboard body</a:t>
            </a:r>
          </a:p>
          <a:p>
            <a:endParaRPr lang="en-US"/>
          </a:p>
          <a:p>
            <a:pPr>
              <a:buFont typeface="Wingdings" charset="0"/>
              <a:buNone/>
            </a:pPr>
            <a:r>
              <a:rPr lang="en-US"/>
              <a:t>Body</a:t>
            </a:r>
          </a:p>
          <a:p>
            <a:r>
              <a:rPr lang="en-US"/>
              <a:t>Inboard joint</a:t>
            </a:r>
          </a:p>
          <a:p>
            <a:r>
              <a:rPr lang="en-US"/>
              <a:t>Outboard joint (may be several)	</a:t>
            </a:r>
          </a:p>
        </p:txBody>
      </p:sp>
      <p:pic>
        <p:nvPicPr>
          <p:cNvPr id="16097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63675"/>
            <a:ext cx="2894013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09737" name="Line 9"/>
          <p:cNvSpPr>
            <a:spLocks noChangeShapeType="1"/>
          </p:cNvSpPr>
          <p:nvPr/>
        </p:nvSpPr>
        <p:spPr bwMode="auto">
          <a:xfrm>
            <a:off x="1800225" y="4419600"/>
            <a:ext cx="2863850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09738" name="Line 10"/>
          <p:cNvSpPr>
            <a:spLocks noChangeShapeType="1"/>
          </p:cNvSpPr>
          <p:nvPr/>
        </p:nvSpPr>
        <p:spPr bwMode="auto">
          <a:xfrm>
            <a:off x="4648200" y="4419600"/>
            <a:ext cx="2544763" cy="473075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09739" name="Line 11"/>
          <p:cNvSpPr>
            <a:spLocks noChangeShapeType="1"/>
          </p:cNvSpPr>
          <p:nvPr/>
        </p:nvSpPr>
        <p:spPr bwMode="auto">
          <a:xfrm flipV="1">
            <a:off x="3200400" y="4495800"/>
            <a:ext cx="4283075" cy="549275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09740" name="Line 12"/>
          <p:cNvSpPr>
            <a:spLocks noChangeShapeType="1"/>
          </p:cNvSpPr>
          <p:nvPr/>
        </p:nvSpPr>
        <p:spPr bwMode="auto">
          <a:xfrm flipV="1">
            <a:off x="5883275" y="5440363"/>
            <a:ext cx="974725" cy="182562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945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Bodies</a:t>
            </a:r>
          </a:p>
        </p:txBody>
      </p:sp>
      <p:sp>
        <p:nvSpPr>
          <p:cNvPr id="161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Bodies arranged in a tree </a:t>
            </a:r>
          </a:p>
          <a:p>
            <a:r>
              <a:rPr lang="en-US"/>
              <a:t>For now, assume no loops</a:t>
            </a:r>
          </a:p>
          <a:p>
            <a:r>
              <a:rPr lang="en-US"/>
              <a:t>Body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parent (except root)</a:t>
            </a:r>
          </a:p>
          <a:p>
            <a:r>
              <a:rPr lang="en-US"/>
              <a:t>Body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child (may have many                                                    children)</a:t>
            </a:r>
          </a:p>
        </p:txBody>
      </p:sp>
      <p:pic>
        <p:nvPicPr>
          <p:cNvPr id="1610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63675"/>
            <a:ext cx="2894013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10761" name="Line 9"/>
          <p:cNvSpPr>
            <a:spLocks noChangeShapeType="1"/>
          </p:cNvSpPr>
          <p:nvPr/>
        </p:nvSpPr>
        <p:spPr bwMode="auto">
          <a:xfrm>
            <a:off x="4678363" y="1814513"/>
            <a:ext cx="2560637" cy="2925762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10762" name="Line 10"/>
          <p:cNvSpPr>
            <a:spLocks noChangeShapeType="1"/>
          </p:cNvSpPr>
          <p:nvPr/>
        </p:nvSpPr>
        <p:spPr bwMode="auto">
          <a:xfrm>
            <a:off x="5273675" y="3108325"/>
            <a:ext cx="2101850" cy="549275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10763" name="Line 11"/>
          <p:cNvSpPr>
            <a:spLocks noChangeShapeType="1"/>
          </p:cNvSpPr>
          <p:nvPr/>
        </p:nvSpPr>
        <p:spPr bwMode="auto">
          <a:xfrm>
            <a:off x="4968875" y="4130675"/>
            <a:ext cx="1889125" cy="1249363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530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29216</TotalTime>
  <Words>653</Words>
  <Application>Microsoft Macintosh PowerPoint</Application>
  <PresentationFormat>Letter Paper (8.5x11 in)</PresentationFormat>
  <Paragraphs>138</Paragraphs>
  <Slides>34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Default Design</vt:lpstr>
      <vt:lpstr>Equation</vt:lpstr>
      <vt:lpstr>Advanced Computer Graphics</vt:lpstr>
      <vt:lpstr>To Do </vt:lpstr>
      <vt:lpstr>Course Outline</vt:lpstr>
      <vt:lpstr>The Story So Far</vt:lpstr>
      <vt:lpstr>Animation</vt:lpstr>
      <vt:lpstr>Forward Kinematics</vt:lpstr>
      <vt:lpstr>Inboard and Outboard</vt:lpstr>
      <vt:lpstr>Inboard and Outboard</vt:lpstr>
      <vt:lpstr>Bodies</vt:lpstr>
      <vt:lpstr>Joints</vt:lpstr>
      <vt:lpstr>Pin Joints</vt:lpstr>
      <vt:lpstr>Ball Joints</vt:lpstr>
      <vt:lpstr>Prism Joint</vt:lpstr>
      <vt:lpstr>Forward Kinematics</vt:lpstr>
      <vt:lpstr>Inverse Kinematics</vt:lpstr>
      <vt:lpstr>Inverse Kinematics</vt:lpstr>
      <vt:lpstr>2 Segment Arm in 2D</vt:lpstr>
      <vt:lpstr>Direct IK</vt:lpstr>
      <vt:lpstr>Difficult Issues</vt:lpstr>
      <vt:lpstr>Infeasible Regions</vt:lpstr>
      <vt:lpstr>Numerical Solution</vt:lpstr>
      <vt:lpstr>Back to 2 Segment Arm</vt:lpstr>
      <vt:lpstr>Jacobians and Configuration Space</vt:lpstr>
      <vt:lpstr>Solving for Joint Angles</vt:lpstr>
      <vt:lpstr>Issues</vt:lpstr>
      <vt:lpstr>Prism and Ball Joints</vt:lpstr>
      <vt:lpstr>More on Ball Joints</vt:lpstr>
      <vt:lpstr>Multiple Links</vt:lpstr>
      <vt:lpstr>Composing Transformations</vt:lpstr>
      <vt:lpstr>Inverse Kinematics: Final Form</vt:lpstr>
      <vt:lpstr>A Cheap Alternative</vt:lpstr>
      <vt:lpstr>More complex systems</vt:lpstr>
      <vt:lpstr>Practical Issues</vt:lpstr>
      <vt:lpstr>Prior on “good” configurations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644</cp:revision>
  <cp:lastPrinted>2017-03-09T00:43:07Z</cp:lastPrinted>
  <dcterms:created xsi:type="dcterms:W3CDTF">1999-02-11T00:43:51Z</dcterms:created>
  <dcterms:modified xsi:type="dcterms:W3CDTF">2018-05-14T20:27:30Z</dcterms:modified>
</cp:coreProperties>
</file>