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embeddings/oleObject1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3.bin" ContentType="application/vnd.openxmlformats-officedocument.oleObject"/>
  <Override PartName="/ppt/notesSlides/notesSlide1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tags/tag2.xml" ContentType="application/vnd.openxmlformats-officedocument.presentationml.tags+xml"/>
  <Override PartName="/ppt/notesSlides/notesSlide12.xml" ContentType="application/vnd.openxmlformats-officedocument.presentationml.notesSlide+xml"/>
  <Override PartName="/ppt/embeddings/oleObject1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9.bin" ContentType="application/vnd.openxmlformats-officedocument.oleObject"/>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Lst>
  <p:notesMasterIdLst>
    <p:notesMasterId r:id="rId55"/>
  </p:notesMasterIdLst>
  <p:handoutMasterIdLst>
    <p:handoutMasterId r:id="rId56"/>
  </p:handoutMasterIdLst>
  <p:sldIdLst>
    <p:sldId id="751" r:id="rId2"/>
    <p:sldId id="752" r:id="rId3"/>
    <p:sldId id="753" r:id="rId4"/>
    <p:sldId id="754" r:id="rId5"/>
    <p:sldId id="755" r:id="rId6"/>
    <p:sldId id="756" r:id="rId7"/>
    <p:sldId id="757" r:id="rId8"/>
    <p:sldId id="758" r:id="rId9"/>
    <p:sldId id="759" r:id="rId10"/>
    <p:sldId id="760" r:id="rId11"/>
    <p:sldId id="761" r:id="rId12"/>
    <p:sldId id="762" r:id="rId13"/>
    <p:sldId id="763" r:id="rId14"/>
    <p:sldId id="764" r:id="rId15"/>
    <p:sldId id="765" r:id="rId16"/>
    <p:sldId id="766" r:id="rId17"/>
    <p:sldId id="767" r:id="rId18"/>
    <p:sldId id="768" r:id="rId19"/>
    <p:sldId id="769" r:id="rId20"/>
    <p:sldId id="770" r:id="rId21"/>
    <p:sldId id="771" r:id="rId22"/>
    <p:sldId id="772" r:id="rId23"/>
    <p:sldId id="773" r:id="rId24"/>
    <p:sldId id="774" r:id="rId25"/>
    <p:sldId id="775" r:id="rId26"/>
    <p:sldId id="776" r:id="rId27"/>
    <p:sldId id="777" r:id="rId28"/>
    <p:sldId id="778" r:id="rId29"/>
    <p:sldId id="779" r:id="rId30"/>
    <p:sldId id="780" r:id="rId31"/>
    <p:sldId id="781" r:id="rId32"/>
    <p:sldId id="782" r:id="rId33"/>
    <p:sldId id="783" r:id="rId34"/>
    <p:sldId id="784" r:id="rId35"/>
    <p:sldId id="785" r:id="rId36"/>
    <p:sldId id="786" r:id="rId37"/>
    <p:sldId id="787" r:id="rId38"/>
    <p:sldId id="788" r:id="rId39"/>
    <p:sldId id="789" r:id="rId40"/>
    <p:sldId id="790" r:id="rId41"/>
    <p:sldId id="791" r:id="rId42"/>
    <p:sldId id="792" r:id="rId43"/>
    <p:sldId id="793" r:id="rId44"/>
    <p:sldId id="794" r:id="rId45"/>
    <p:sldId id="795" r:id="rId46"/>
    <p:sldId id="796" r:id="rId47"/>
    <p:sldId id="797" r:id="rId48"/>
    <p:sldId id="798" r:id="rId49"/>
    <p:sldId id="799" r:id="rId50"/>
    <p:sldId id="800" r:id="rId51"/>
    <p:sldId id="801" r:id="rId52"/>
    <p:sldId id="802" r:id="rId53"/>
    <p:sldId id="803" r:id="rId54"/>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snapToGrid="0">
      <p:cViewPr varScale="1">
        <p:scale>
          <a:sx n="111" d="100"/>
          <a:sy n="111" d="100"/>
        </p:scale>
        <p:origin x="-8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wmf"/><Relationship Id="rId2" Type="http://schemas.openxmlformats.org/officeDocument/2006/relationships/image" Target="../media/image7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pPr/>
              <a:t>9</a:t>
            </a:fld>
            <a:endParaRPr lang="en-US"/>
          </a:p>
        </p:txBody>
      </p:sp>
      <p:sp>
        <p:nvSpPr>
          <p:cNvPr id="14592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7718-BF12-7946-AAB4-EADE2AACF6DC}" type="slidenum">
              <a:rPr lang="en-US"/>
              <a:pPr/>
              <a:t>19</a:t>
            </a:fld>
            <a:endParaRPr lang="en-US"/>
          </a:p>
        </p:txBody>
      </p:sp>
      <p:sp>
        <p:nvSpPr>
          <p:cNvPr id="1499138"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99139" name="Rectangle 3"/>
          <p:cNvSpPr>
            <a:spLocks noGrp="1" noChangeArrowheads="1"/>
          </p:cNvSpPr>
          <p:nvPr>
            <p:ph type="body" idx="1"/>
          </p:nvPr>
        </p:nvSpPr>
        <p:spPr>
          <a:xfrm>
            <a:off x="698804" y="4410065"/>
            <a:ext cx="5587394" cy="4176744"/>
          </a:xfrm>
        </p:spPr>
        <p:txBody>
          <a:bodyPr lIns="91427" tIns="45713" rIns="91427" bIns="45713"/>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62F0-7E37-624C-9081-211625E446E2}" type="slidenum">
              <a:rPr lang="en-US"/>
              <a:pPr/>
              <a:t>20</a:t>
            </a:fld>
            <a:endParaRPr lang="en-US"/>
          </a:p>
        </p:txBody>
      </p:sp>
      <p:sp>
        <p:nvSpPr>
          <p:cNvPr id="150118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01187"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66237-78F7-304B-8783-07315B05FAD1}" type="slidenum">
              <a:rPr lang="en-US"/>
              <a:pPr/>
              <a:t>28</a:t>
            </a:fld>
            <a:endParaRPr lang="en-US"/>
          </a:p>
        </p:txBody>
      </p:sp>
      <p:sp>
        <p:nvSpPr>
          <p:cNvPr id="15104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0403" name="Rectangle 3"/>
          <p:cNvSpPr>
            <a:spLocks noGrp="1" noChangeArrowheads="1"/>
          </p:cNvSpPr>
          <p:nvPr>
            <p:ph type="body" idx="1"/>
          </p:nvPr>
        </p:nvSpPr>
        <p:spPr>
          <a:xfrm>
            <a:off x="930727" y="4410065"/>
            <a:ext cx="5123546" cy="4176744"/>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D93D-CDC1-3443-8596-442F109B1162}" type="slidenum">
              <a:rPr lang="en-US"/>
              <a:pPr/>
              <a:t>29</a:t>
            </a:fld>
            <a:endParaRPr lang="en-US"/>
          </a:p>
        </p:txBody>
      </p:sp>
      <p:sp>
        <p:nvSpPr>
          <p:cNvPr id="15124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2451" name="Rectangle 3"/>
          <p:cNvSpPr>
            <a:spLocks noGrp="1" noChangeArrowheads="1"/>
          </p:cNvSpPr>
          <p:nvPr>
            <p:ph type="body" idx="1"/>
          </p:nvPr>
        </p:nvSpPr>
        <p:spPr>
          <a:xfrm>
            <a:off x="930727" y="4410065"/>
            <a:ext cx="5123546" cy="4176744"/>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BD58D-5D32-1544-809E-0FB0BFE783D6}" type="slidenum">
              <a:rPr lang="en-US"/>
              <a:pPr/>
              <a:t>30</a:t>
            </a:fld>
            <a:endParaRPr lang="en-US"/>
          </a:p>
        </p:txBody>
      </p:sp>
      <p:sp>
        <p:nvSpPr>
          <p:cNvPr id="15144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4499" name="Rectangle 3"/>
          <p:cNvSpPr>
            <a:spLocks noGrp="1" noChangeArrowheads="1"/>
          </p:cNvSpPr>
          <p:nvPr>
            <p:ph type="body" idx="1"/>
          </p:nvPr>
        </p:nvSpPr>
        <p:spPr>
          <a:xfrm>
            <a:off x="930727" y="4410065"/>
            <a:ext cx="5123546" cy="4176744"/>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2173E-A11A-7C40-9C93-A08B68080F2F}" type="slidenum">
              <a:rPr lang="en-US"/>
              <a:pPr/>
              <a:t>31</a:t>
            </a:fld>
            <a:endParaRPr lang="en-US"/>
          </a:p>
        </p:txBody>
      </p:sp>
      <p:sp>
        <p:nvSpPr>
          <p:cNvPr id="151654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6547" name="Rectangle 3"/>
          <p:cNvSpPr>
            <a:spLocks noGrp="1" noChangeArrowheads="1"/>
          </p:cNvSpPr>
          <p:nvPr>
            <p:ph type="body" idx="1"/>
          </p:nvPr>
        </p:nvSpPr>
        <p:spPr>
          <a:xfrm>
            <a:off x="930727" y="4410065"/>
            <a:ext cx="5123546" cy="4176744"/>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61E7E-81EA-384B-8499-19514E084076}" type="slidenum">
              <a:rPr lang="en-US"/>
              <a:pPr/>
              <a:t>32</a:t>
            </a:fld>
            <a:endParaRPr lang="en-US"/>
          </a:p>
        </p:txBody>
      </p:sp>
      <p:sp>
        <p:nvSpPr>
          <p:cNvPr id="151859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18595" name="Rectangle 3"/>
          <p:cNvSpPr>
            <a:spLocks noGrp="1" noChangeArrowheads="1"/>
          </p:cNvSpPr>
          <p:nvPr>
            <p:ph type="body" idx="1"/>
          </p:nvPr>
        </p:nvSpPr>
        <p:spPr>
          <a:xfrm>
            <a:off x="930727" y="4410065"/>
            <a:ext cx="5123546" cy="4176744"/>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B60B2-EB36-6543-9CB8-9353F452DC44}" type="slidenum">
              <a:rPr lang="en-US"/>
              <a:pPr/>
              <a:t>33</a:t>
            </a:fld>
            <a:endParaRPr lang="en-US"/>
          </a:p>
        </p:txBody>
      </p:sp>
      <p:sp>
        <p:nvSpPr>
          <p:cNvPr id="152064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0643" name="Rectangle 3"/>
          <p:cNvSpPr>
            <a:spLocks noGrp="1" noChangeArrowheads="1"/>
          </p:cNvSpPr>
          <p:nvPr>
            <p:ph type="body" idx="1"/>
          </p:nvPr>
        </p:nvSpPr>
        <p:spPr>
          <a:xfrm>
            <a:off x="930727" y="4410065"/>
            <a:ext cx="5123546" cy="4176744"/>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48AD9-2DCA-E548-A9EF-F29B4B98F6FA}" type="slidenum">
              <a:rPr lang="en-US"/>
              <a:pPr/>
              <a:t>34</a:t>
            </a:fld>
            <a:endParaRPr lang="en-US"/>
          </a:p>
        </p:txBody>
      </p:sp>
      <p:sp>
        <p:nvSpPr>
          <p:cNvPr id="152269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2691" name="Rectangle 3"/>
          <p:cNvSpPr>
            <a:spLocks noGrp="1" noChangeArrowheads="1"/>
          </p:cNvSpPr>
          <p:nvPr>
            <p:ph type="body" idx="1"/>
          </p:nvPr>
        </p:nvSpPr>
        <p:spPr>
          <a:xfrm>
            <a:off x="930727" y="4410065"/>
            <a:ext cx="5123546" cy="4176744"/>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44935-8A9C-0046-AC98-7AF63D735AA3}" type="slidenum">
              <a:rPr lang="en-US"/>
              <a:pPr/>
              <a:t>37</a:t>
            </a:fld>
            <a:endParaRPr lang="en-US"/>
          </a:p>
        </p:txBody>
      </p:sp>
      <p:sp>
        <p:nvSpPr>
          <p:cNvPr id="152678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a:xfrm>
            <a:off x="930727" y="4410065"/>
            <a:ext cx="5123546" cy="4176744"/>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pPr/>
              <a:t>10</a:t>
            </a:fld>
            <a:endParaRPr lang="en-US"/>
          </a:p>
        </p:txBody>
      </p:sp>
      <p:sp>
        <p:nvSpPr>
          <p:cNvPr id="14612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390F1-60BA-B940-A18A-29C401D24AB1}" type="slidenum">
              <a:rPr lang="en-US"/>
              <a:pPr/>
              <a:t>38</a:t>
            </a:fld>
            <a:endParaRPr lang="en-US"/>
          </a:p>
        </p:txBody>
      </p:sp>
      <p:sp>
        <p:nvSpPr>
          <p:cNvPr id="152883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28835" name="Rectangle 3"/>
          <p:cNvSpPr>
            <a:spLocks noGrp="1" noChangeArrowheads="1"/>
          </p:cNvSpPr>
          <p:nvPr>
            <p:ph type="body" idx="1"/>
          </p:nvPr>
        </p:nvSpPr>
        <p:spPr>
          <a:xfrm>
            <a:off x="930727" y="4410065"/>
            <a:ext cx="5123546" cy="4176744"/>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D60A8-49F7-5C49-9989-B0D3F84B3B55}" type="slidenum">
              <a:rPr lang="en-US"/>
              <a:pPr/>
              <a:t>43</a:t>
            </a:fld>
            <a:endParaRPr lang="en-US"/>
          </a:p>
        </p:txBody>
      </p:sp>
      <p:sp>
        <p:nvSpPr>
          <p:cNvPr id="153497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4979" name="Rectangle 3"/>
          <p:cNvSpPr>
            <a:spLocks noGrp="1" noChangeArrowheads="1"/>
          </p:cNvSpPr>
          <p:nvPr>
            <p:ph type="body" idx="1"/>
          </p:nvPr>
        </p:nvSpPr>
        <p:spPr>
          <a:xfrm>
            <a:off x="930727" y="4410065"/>
            <a:ext cx="5123546" cy="4176744"/>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6AF0-1AD6-C94A-B084-A9DFA295D3ED}" type="slidenum">
              <a:rPr lang="en-US"/>
              <a:pPr/>
              <a:t>44</a:t>
            </a:fld>
            <a:endParaRPr lang="en-US"/>
          </a:p>
        </p:txBody>
      </p:sp>
      <p:sp>
        <p:nvSpPr>
          <p:cNvPr id="153702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a:xfrm>
            <a:off x="930727" y="4410065"/>
            <a:ext cx="5123546" cy="4176744"/>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878A2-EAA0-1740-B35F-288E16677B62}" type="slidenum">
              <a:rPr lang="en-US"/>
              <a:pPr/>
              <a:t>45</a:t>
            </a:fld>
            <a:endParaRPr lang="en-US"/>
          </a:p>
        </p:txBody>
      </p:sp>
      <p:sp>
        <p:nvSpPr>
          <p:cNvPr id="153907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39075" name="Rectangle 3"/>
          <p:cNvSpPr>
            <a:spLocks noGrp="1" noChangeArrowheads="1"/>
          </p:cNvSpPr>
          <p:nvPr>
            <p:ph type="body" idx="1"/>
          </p:nvPr>
        </p:nvSpPr>
        <p:spPr>
          <a:xfrm>
            <a:off x="930727" y="4410065"/>
            <a:ext cx="5123546" cy="4176744"/>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05C2F-375D-9B4E-A1D2-FA8A6FB46C93}" type="slidenum">
              <a:rPr lang="en-US">
                <a:solidFill>
                  <a:prstClr val="black"/>
                </a:solidFill>
              </a:rPr>
              <a:pPr>
                <a:defRPr/>
              </a:pPr>
              <a:t>46</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1184276" y="706438"/>
            <a:ext cx="4619625" cy="3465512"/>
          </a:xfrm>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931863" y="4408488"/>
            <a:ext cx="5121275" cy="4176712"/>
          </a:xfrm>
        </p:spPr>
        <p:txBody>
          <a:bodyPr/>
          <a:lstStyle/>
          <a:p>
            <a:pPr>
              <a:defRPr/>
            </a:pPr>
            <a:r>
              <a:rPr lang="en-US" smtClean="0">
                <a:cs typeface="+mn-cs"/>
              </a:rPr>
              <a:t>This equation is for calculating the color of a single vertex.  B is the final color of the vertex, and as I mentioned it</a:t>
            </a:r>
            <a:r>
              <a:rPr lang="ja-JP" altLang="en-US" smtClean="0">
                <a:latin typeface="Arial"/>
                <a:cs typeface="+mn-cs"/>
              </a:rPr>
              <a:t>’</a:t>
            </a:r>
            <a:r>
              <a:rPr lang="en-US" smtClean="0">
                <a:cs typeface="+mn-cs"/>
              </a:rPr>
              <a:t>s just the integral of the lighting, L, the visibility, V and the BRDF, p.  We fold the cosine term into the BRDF. </a:t>
            </a:r>
          </a:p>
          <a:p>
            <a:pPr>
              <a:defRPr/>
            </a:pPr>
            <a:endParaRPr lang="en-US" smtClean="0">
              <a:cs typeface="+mn-cs"/>
            </a:endParaRPr>
          </a:p>
          <a:p>
            <a:pPr>
              <a:defRPr/>
            </a:pPr>
            <a:r>
              <a:rPr lang="en-US" smtClean="0">
                <a:cs typeface="+mn-cs"/>
              </a:rPr>
              <a:t>The derivation is quite standard as with previous techniques, where we expand each of the three functions in a basis, where psi_i is the i</a:t>
            </a:r>
            <a:r>
              <a:rPr lang="ja-JP" altLang="en-US" smtClean="0">
                <a:latin typeface="Arial"/>
                <a:cs typeface="+mn-cs"/>
              </a:rPr>
              <a:t>’</a:t>
            </a:r>
            <a:r>
              <a:rPr lang="en-US" smtClean="0">
                <a:cs typeface="+mn-cs"/>
              </a:rPr>
              <a:t>th basis function.  If we re-order the terms, we see that we end up with a sum of all possible triples of basis coefficients, weighted by this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functions.  It</a:t>
            </a:r>
            <a:r>
              <a:rPr lang="ja-JP" altLang="en-US" smtClean="0">
                <a:latin typeface="Arial"/>
                <a:cs typeface="+mn-cs"/>
              </a:rPr>
              <a:t>’</a:t>
            </a:r>
            <a:r>
              <a:rPr lang="en-US" smtClean="0">
                <a:cs typeface="+mn-cs"/>
              </a:rPr>
              <a:t>s important to note that these integrals are constants --- once we choose the basis, these integrals are fixed.  </a:t>
            </a:r>
          </a:p>
          <a:p>
            <a:pPr>
              <a:defRPr/>
            </a:pPr>
            <a:endParaRPr lang="en-US" smtClean="0">
              <a:cs typeface="+mn-cs"/>
            </a:endParaRPr>
          </a:p>
          <a:p>
            <a:pPr>
              <a:defRPr/>
            </a:pPr>
            <a:r>
              <a:rPr lang="en-US" smtClean="0">
                <a:cs typeface="+mn-cs"/>
              </a:rPr>
              <a:t>We call these integrals </a:t>
            </a:r>
            <a:r>
              <a:rPr lang="ja-JP" altLang="en-US" smtClean="0">
                <a:latin typeface="Arial"/>
                <a:cs typeface="+mn-cs"/>
              </a:rPr>
              <a:t>“</a:t>
            </a:r>
            <a:r>
              <a:rPr lang="en-US" smtClean="0">
                <a:cs typeface="+mn-cs"/>
              </a:rPr>
              <a:t>tripling coefficients</a:t>
            </a:r>
            <a:r>
              <a:rPr lang="ja-JP" altLang="en-US" smtClean="0">
                <a:latin typeface="Arial"/>
                <a:cs typeface="+mn-cs"/>
              </a:rPr>
              <a:t>”</a:t>
            </a:r>
            <a:r>
              <a:rPr lang="en-US" smtClean="0">
                <a:cs typeface="+mn-cs"/>
              </a:rPr>
              <a:t>, and denote C_ijk as the integral of the i</a:t>
            </a:r>
            <a:r>
              <a:rPr lang="ja-JP" altLang="en-US" smtClean="0">
                <a:latin typeface="Arial"/>
                <a:cs typeface="+mn-cs"/>
              </a:rPr>
              <a:t>’</a:t>
            </a:r>
            <a:r>
              <a:rPr lang="en-US" smtClean="0">
                <a:cs typeface="+mn-cs"/>
              </a:rPr>
              <a:t>th, j</a:t>
            </a:r>
            <a:r>
              <a:rPr lang="ja-JP" altLang="en-US" smtClean="0">
                <a:latin typeface="Arial"/>
                <a:cs typeface="+mn-cs"/>
              </a:rPr>
              <a:t>’</a:t>
            </a:r>
            <a:r>
              <a:rPr lang="en-US" smtClean="0">
                <a:cs typeface="+mn-cs"/>
              </a:rPr>
              <a:t>th and k</a:t>
            </a:r>
            <a:r>
              <a:rPr lang="ja-JP" altLang="en-US" smtClean="0">
                <a:latin typeface="Arial"/>
                <a:cs typeface="+mn-cs"/>
              </a:rPr>
              <a:t>’</a:t>
            </a:r>
            <a:r>
              <a:rPr lang="en-US" smtClean="0">
                <a:cs typeface="+mn-cs"/>
              </a:rPr>
              <a:t>th basis function.</a:t>
            </a:r>
          </a:p>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EDE3-0F54-E446-AE57-4152F7537931}" type="slidenum">
              <a:rPr lang="en-US"/>
              <a:pPr/>
              <a:t>47</a:t>
            </a:fld>
            <a:endParaRPr lang="en-US"/>
          </a:p>
        </p:txBody>
      </p:sp>
      <p:sp>
        <p:nvSpPr>
          <p:cNvPr id="154317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43171" name="Rectangle 3"/>
          <p:cNvSpPr>
            <a:spLocks noGrp="1" noChangeArrowheads="1"/>
          </p:cNvSpPr>
          <p:nvPr>
            <p:ph type="body" idx="1"/>
          </p:nvPr>
        </p:nvSpPr>
        <p:spPr>
          <a:xfrm>
            <a:off x="930727" y="4410065"/>
            <a:ext cx="5123546" cy="4176744"/>
          </a:xfrm>
        </p:spPr>
        <p:txBody>
          <a:bodyPr/>
          <a:lstStyle/>
          <a:p>
            <a:r>
              <a:rPr lang="en-US"/>
              <a:t>So, looking at this equation, what do we need from a basis to compute the triple product integral efficiently?</a:t>
            </a:r>
          </a:p>
          <a:p>
            <a:endParaRPr lang="en-US"/>
          </a:p>
          <a:p>
            <a:r>
              <a:rPr lang="en-US"/>
              <a:t>Well, first we need the tripling coefficients to be sparse – that is for most of them to be zero.   </a:t>
            </a:r>
          </a:p>
          <a:p>
            <a:endParaRPr lang="en-US"/>
          </a:p>
          <a:p>
            <a:r>
              <a:rPr lang="en-US"/>
              <a:t>Second, we need the basis to be able to represent our functions, the lighting, visibility and BRDF, with very few coefficients.  </a:t>
            </a:r>
          </a:p>
          <a:p>
            <a:endParaRPr lang="en-US"/>
          </a:p>
          <a:p>
            <a:r>
              <a:rPr lang="en-US"/>
              <a:t>If we have both of these things, then most of the terms in the triple sum are zero, and relighting will be efficient. </a:t>
            </a:r>
          </a:p>
          <a:p>
            <a:endParaRPr lang="en-US"/>
          </a:p>
          <a:p>
            <a:r>
              <a:rPr lang="en-US"/>
              <a:t>Let</a:t>
            </a:r>
            <a:r>
              <a:rPr lang="ja-JP" altLang="en-US">
                <a:latin typeface="Arial"/>
              </a:rPr>
              <a:t>’</a:t>
            </a:r>
            <a:r>
              <a:rPr lang="en-US"/>
              <a:t>s take a look at how many non-zero tripling coefficients there are in various bases.</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AC046E-9A98-514D-AABF-DCC4C30E247D}" type="slidenum">
              <a:rPr lang="en-US"/>
              <a:pPr>
                <a:defRPr/>
              </a:pPr>
              <a:t>48</a:t>
            </a:fld>
            <a:endParaRPr lang="en-US"/>
          </a:p>
        </p:txBody>
      </p:sp>
      <p:sp>
        <p:nvSpPr>
          <p:cNvPr id="44034" name="Rectangle 2"/>
          <p:cNvSpPr>
            <a:spLocks noGrp="1" noRot="1" noChangeAspect="1" noChangeArrowheads="1" noTextEdit="1"/>
          </p:cNvSpPr>
          <p:nvPr>
            <p:ph type="sldImg"/>
          </p:nvPr>
        </p:nvSpPr>
        <p:spPr>
          <a:xfrm>
            <a:off x="1184276" y="706438"/>
            <a:ext cx="4619625" cy="3465512"/>
          </a:xfrm>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xfrm>
            <a:off x="931863" y="4408488"/>
            <a:ext cx="5121275" cy="4176712"/>
          </a:xfrm>
        </p:spPr>
        <p:txBody>
          <a:bodyPr/>
          <a:lstStyle/>
          <a:p>
            <a:pPr>
              <a:defRPr/>
            </a:pPr>
            <a:r>
              <a:rPr lang="en-US" dirty="0" smtClean="0">
                <a:cs typeface="+mn-cs"/>
              </a:rPr>
              <a:t>Here we</a:t>
            </a:r>
            <a:r>
              <a:rPr lang="ja-JP" altLang="en-US" dirty="0" smtClean="0">
                <a:latin typeface="Arial"/>
                <a:cs typeface="+mn-cs"/>
              </a:rPr>
              <a:t>’</a:t>
            </a:r>
            <a:r>
              <a:rPr lang="en-US" dirty="0" smtClean="0">
                <a:cs typeface="+mn-cs"/>
              </a:rPr>
              <a:t>re assuming that we look at basis expansions involving the first </a:t>
            </a:r>
            <a:r>
              <a:rPr lang="en-US" i="1" dirty="0" smtClean="0">
                <a:cs typeface="+mn-cs"/>
              </a:rPr>
              <a:t>N </a:t>
            </a:r>
            <a:r>
              <a:rPr lang="en-US" dirty="0" smtClean="0">
                <a:cs typeface="+mn-cs"/>
              </a:rPr>
              <a:t>basis functions, and ask how many of the N^3 possible triples have a non-zero integral.  </a:t>
            </a:r>
          </a:p>
          <a:p>
            <a:pPr>
              <a:defRPr/>
            </a:pPr>
            <a:endParaRPr lang="en-US" dirty="0" smtClean="0">
              <a:cs typeface="+mn-cs"/>
            </a:endParaRPr>
          </a:p>
          <a:p>
            <a:pPr>
              <a:defRPr/>
            </a:pPr>
            <a:r>
              <a:rPr lang="en-US" dirty="0" smtClean="0">
                <a:cs typeface="+mn-cs"/>
              </a:rPr>
              <a:t>The first thing to note is that in an arbitrary basis, say PCA, there</a:t>
            </a:r>
            <a:r>
              <a:rPr lang="ja-JP" altLang="en-US" dirty="0" smtClean="0">
                <a:latin typeface="Arial"/>
                <a:cs typeface="+mn-cs"/>
              </a:rPr>
              <a:t>’</a:t>
            </a:r>
            <a:r>
              <a:rPr lang="en-US" dirty="0" smtClean="0">
                <a:cs typeface="+mn-cs"/>
              </a:rPr>
              <a:t>s no reason that the product of three basis functions should integrate to zero, so in general order N^3 tripling coefficients are non-zero.  That</a:t>
            </a:r>
            <a:r>
              <a:rPr lang="ja-JP" altLang="en-US" dirty="0" smtClean="0">
                <a:latin typeface="Arial"/>
                <a:cs typeface="+mn-cs"/>
              </a:rPr>
              <a:t>’</a:t>
            </a:r>
            <a:r>
              <a:rPr lang="en-US" dirty="0" smtClean="0">
                <a:cs typeface="+mn-cs"/>
              </a:rPr>
              <a:t>s the worst case. </a:t>
            </a:r>
          </a:p>
          <a:p>
            <a:pPr>
              <a:defRPr/>
            </a:pPr>
            <a:endParaRPr lang="en-US" dirty="0" smtClean="0">
              <a:cs typeface="+mn-cs"/>
            </a:endParaRPr>
          </a:p>
          <a:p>
            <a:pPr>
              <a:defRPr/>
            </a:pPr>
            <a:r>
              <a:rPr lang="en-US" dirty="0" smtClean="0">
                <a:cs typeface="+mn-cs"/>
              </a:rPr>
              <a:t>The best case is the pixel basis, with piece-wise constant pixels.  Since no two pixels overlap, the only way a tripling coefficient is non-zero is if all three basis functions are chosen to be the same pixel.  So that means that there are only a linear number of non-zero </a:t>
            </a:r>
            <a:r>
              <a:rPr lang="en-US" dirty="0" err="1" smtClean="0">
                <a:cs typeface="+mn-cs"/>
              </a:rPr>
              <a:t>C_ijk</a:t>
            </a:r>
            <a:r>
              <a:rPr lang="en-US" dirty="0" smtClean="0">
                <a:cs typeface="+mn-cs"/>
              </a:rPr>
              <a:t>. </a:t>
            </a:r>
          </a:p>
          <a:p>
            <a:pPr>
              <a:defRPr/>
            </a:pPr>
            <a:endParaRPr lang="en-US" dirty="0" smtClean="0">
              <a:cs typeface="+mn-cs"/>
            </a:endParaRPr>
          </a:p>
          <a:p>
            <a:pPr>
              <a:defRPr/>
            </a:pPr>
            <a:r>
              <a:rPr lang="en-US" dirty="0" smtClean="0">
                <a:cs typeface="+mn-cs"/>
              </a:rPr>
              <a:t>In the paper we analyze frequency-based spaces in some detail, like Fourier series and spherical harmonics.  We show that they are significantly worse than pixels, with a quadratic or worse number of non-zero coefficients.  This makes them unusable for this kind of technique, and I</a:t>
            </a:r>
            <a:r>
              <a:rPr lang="ja-JP" altLang="en-US" dirty="0" smtClean="0">
                <a:latin typeface="Arial"/>
                <a:cs typeface="+mn-cs"/>
              </a:rPr>
              <a:t>’</a:t>
            </a:r>
            <a:r>
              <a:rPr lang="en-US" dirty="0" smtClean="0">
                <a:cs typeface="+mn-cs"/>
              </a:rPr>
              <a:t>m going to ignore them for the rest of the talk. </a:t>
            </a:r>
          </a:p>
          <a:p>
            <a:pPr>
              <a:defRPr/>
            </a:pPr>
            <a:endParaRPr lang="en-US" dirty="0" smtClean="0">
              <a:cs typeface="+mn-cs"/>
            </a:endParaRPr>
          </a:p>
          <a:p>
            <a:pPr>
              <a:defRPr/>
            </a:pPr>
            <a:r>
              <a:rPr lang="en-US" dirty="0" smtClean="0">
                <a:cs typeface="+mn-cs"/>
              </a:rPr>
              <a:t>The last case to note is that the </a:t>
            </a:r>
            <a:r>
              <a:rPr lang="en-US" dirty="0" err="1" smtClean="0">
                <a:cs typeface="+mn-cs"/>
              </a:rPr>
              <a:t>Haar</a:t>
            </a:r>
            <a:r>
              <a:rPr lang="en-US" dirty="0" smtClean="0">
                <a:cs typeface="+mn-cs"/>
              </a:rPr>
              <a:t> wavelet basis has a log-linear number of non-zero terms, which is at least competitive with pixels.  In fact, pixels may seem superior at this point.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7F15D-849C-B14E-9E16-0C571C139736}" type="slidenum">
              <a:rPr lang="en-US"/>
              <a:pPr/>
              <a:t>49</a:t>
            </a:fld>
            <a:endParaRPr lang="en-US"/>
          </a:p>
        </p:txBody>
      </p:sp>
      <p:sp>
        <p:nvSpPr>
          <p:cNvPr id="154726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a:xfrm>
            <a:off x="930727" y="4410065"/>
            <a:ext cx="5123546" cy="4176744"/>
          </a:xfrm>
        </p:spPr>
        <p:txBody>
          <a:bodyPr/>
          <a:lstStyle/>
          <a:p>
            <a:r>
              <a:rPr lang="en-US"/>
              <a:t>This graph shows the relative error in lighting approximation as we increase the number of basis coefficients. The dashed curve is for pixels, the solid one for wavelets.  Note that the horizontal scale is on a log plot, so the separation between the two curves means that for equal accuracy we can use three orders fewer wavelets than pixels.  The reason for this is that the environment is an outdoor scene, where every sky pixel must be stored for accuracy.  A small number of large wavelet functions can cover this sky region well.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pPr/>
              <a:t>11</a:t>
            </a:fld>
            <a:endParaRPr lang="en-US"/>
          </a:p>
        </p:txBody>
      </p:sp>
      <p:sp>
        <p:nvSpPr>
          <p:cNvPr id="14632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pPr/>
              <a:t>12</a:t>
            </a:fld>
            <a:endParaRPr lang="en-US"/>
          </a:p>
        </p:txBody>
      </p:sp>
      <p:sp>
        <p:nvSpPr>
          <p:cNvPr id="1465346"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pPr/>
              <a:t>13</a:t>
            </a:fld>
            <a:endParaRPr lang="en-US"/>
          </a:p>
        </p:txBody>
      </p:sp>
      <p:sp>
        <p:nvSpPr>
          <p:cNvPr id="1467394"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C4D6-1289-F64E-9D4A-E77959C3D0F5}" type="slidenum">
              <a:rPr lang="en-US"/>
              <a:pPr/>
              <a:t>14</a:t>
            </a:fld>
            <a:endParaRPr lang="en-US"/>
          </a:p>
        </p:txBody>
      </p:sp>
      <p:sp>
        <p:nvSpPr>
          <p:cNvPr id="146944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9443" name="Rectangle 3"/>
          <p:cNvSpPr>
            <a:spLocks noGrp="1" noChangeArrowheads="1"/>
          </p:cNvSpPr>
          <p:nvPr>
            <p:ph type="body" idx="1"/>
          </p:nvPr>
        </p:nvSpPr>
        <p:spPr>
          <a:xfrm>
            <a:off x="930727" y="4410065"/>
            <a:ext cx="5123546" cy="4176744"/>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633E7-8C6F-3345-8E47-1A532E58FB1C}" type="slidenum">
              <a:rPr lang="en-US"/>
              <a:pPr/>
              <a:t>16</a:t>
            </a:fld>
            <a:endParaRPr lang="en-US"/>
          </a:p>
        </p:txBody>
      </p:sp>
      <p:sp>
        <p:nvSpPr>
          <p:cNvPr id="1492994"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a:xfrm>
            <a:off x="698804" y="4410065"/>
            <a:ext cx="5587394" cy="4176744"/>
          </a:xfrm>
        </p:spPr>
        <p:txBody>
          <a:bodyPr lIns="91427" tIns="45713" rIns="91427" bIns="45713"/>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2E34F-F20A-0144-9DDC-2C0CA49CF56A}" type="slidenum">
              <a:rPr lang="en-US"/>
              <a:pPr/>
              <a:t>17</a:t>
            </a:fld>
            <a:endParaRPr lang="en-US"/>
          </a:p>
        </p:txBody>
      </p:sp>
      <p:sp>
        <p:nvSpPr>
          <p:cNvPr id="1495042"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95043" name="Rectangle 3"/>
          <p:cNvSpPr>
            <a:spLocks noGrp="1" noChangeArrowheads="1"/>
          </p:cNvSpPr>
          <p:nvPr>
            <p:ph type="body" idx="1"/>
          </p:nvPr>
        </p:nvSpPr>
        <p:spPr>
          <a:xfrm>
            <a:off x="698804" y="4410065"/>
            <a:ext cx="5587394" cy="4176744"/>
          </a:xfrm>
        </p:spPr>
        <p:txBody>
          <a:bodyPr lIns="91427" tIns="45713" rIns="91427" bIns="45713"/>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5233-8539-8B47-8661-F266D43625E7}" type="slidenum">
              <a:rPr lang="en-US"/>
              <a:pPr/>
              <a:t>18</a:t>
            </a:fld>
            <a:endParaRPr lang="en-US"/>
          </a:p>
        </p:txBody>
      </p:sp>
      <p:sp>
        <p:nvSpPr>
          <p:cNvPr id="1497090"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497091" name="Rectangle 3"/>
          <p:cNvSpPr>
            <a:spLocks noGrp="1" noChangeArrowheads="1"/>
          </p:cNvSpPr>
          <p:nvPr>
            <p:ph type="body" idx="1"/>
          </p:nvPr>
        </p:nvSpPr>
        <p:spPr>
          <a:xfrm>
            <a:off x="698804" y="4410065"/>
            <a:ext cx="5587394" cy="4176744"/>
          </a:xfrm>
        </p:spPr>
        <p:txBody>
          <a:bodyPr lIns="91427" tIns="45713" rIns="91427" bIns="45713"/>
          <a:lstStyle/>
          <a:p>
            <a:r>
              <a:rPr lang="en-US"/>
              <a:t>This set of images shows the buddha model lit in the same lighting environment, without shadows, with shadows and with shadows and inter reflections.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6" Type="http://schemas.openxmlformats.org/officeDocument/2006/relationships/oleObject" Target="../embeddings/oleObject4.bin"/><Relationship Id="rId7" Type="http://schemas.openxmlformats.org/officeDocument/2006/relationships/image" Target="../media/image12.emf"/><Relationship Id="rId8" Type="http://schemas.openxmlformats.org/officeDocument/2006/relationships/image" Target="../media/image10.jpeg"/><Relationship Id="rId9" Type="http://schemas.openxmlformats.org/officeDocument/2006/relationships/oleObject" Target="../embeddings/oleObject5.bin"/><Relationship Id="rId10"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tags" Target="../tags/tag1.xm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6.emf"/><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6" Type="http://schemas.openxmlformats.org/officeDocument/2006/relationships/image" Target="../media/image23.jpeg"/><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17.jpeg"/><Relationship Id="rId5" Type="http://schemas.openxmlformats.org/officeDocument/2006/relationships/oleObject" Target="../embeddings/oleObject6.bin"/><Relationship Id="rId6" Type="http://schemas.openxmlformats.org/officeDocument/2006/relationships/image" Target="../media/image14.emf"/><Relationship Id="rId7" Type="http://schemas.openxmlformats.org/officeDocument/2006/relationships/image" Target="../media/image18.jpeg"/><Relationship Id="rId8" Type="http://schemas.openxmlformats.org/officeDocument/2006/relationships/oleObject" Target="../embeddings/oleObject7.bin"/><Relationship Id="rId9" Type="http://schemas.openxmlformats.org/officeDocument/2006/relationships/image" Target="../media/image15.emf"/><Relationship Id="rId10"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24.emf"/><Relationship Id="rId6" Type="http://schemas.openxmlformats.org/officeDocument/2006/relationships/oleObject" Target="../embeddings/oleObject10.bin"/><Relationship Id="rId7" Type="http://schemas.openxmlformats.org/officeDocument/2006/relationships/image" Target="../media/image25.emf"/><Relationship Id="rId8" Type="http://schemas.openxmlformats.org/officeDocument/2006/relationships/oleObject" Target="../embeddings/oleObject11.bin"/><Relationship Id="rId9" Type="http://schemas.openxmlformats.org/officeDocument/2006/relationships/image" Target="../media/image26.emf"/><Relationship Id="rId10" Type="http://schemas.openxmlformats.org/officeDocument/2006/relationships/image" Target="../media/image2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2.bin"/><Relationship Id="rId5" Type="http://schemas.openxmlformats.org/officeDocument/2006/relationships/image" Target="../media/image28.emf"/><Relationship Id="rId6" Type="http://schemas.openxmlformats.org/officeDocument/2006/relationships/image" Target="../media/image29.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5.png"/><Relationship Id="rId5" Type="http://schemas.openxmlformats.org/officeDocument/2006/relationships/oleObject" Target="../embeddings/oleObject13.bin"/><Relationship Id="rId6" Type="http://schemas.openxmlformats.org/officeDocument/2006/relationships/image" Target="../media/image44.wmf"/><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4.bin"/><Relationship Id="rId5" Type="http://schemas.openxmlformats.org/officeDocument/2006/relationships/image" Target="../media/image50.emf"/><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oleObject" Target="../embeddings/oleObject15.bin"/><Relationship Id="rId9" Type="http://schemas.openxmlformats.org/officeDocument/2006/relationships/image" Target="../media/image5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2.png"/><Relationship Id="rId1" Type="http://schemas.microsoft.com/office/2007/relationships/media" Target="../media/media1.avi"/><Relationship Id="rId2" Type="http://schemas.openxmlformats.org/officeDocument/2006/relationships/video" Target="../media/media1.avi"/></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oleObject" Target="../embeddings/oleObject16.bin"/><Relationship Id="rId6" Type="http://schemas.openxmlformats.org/officeDocument/2006/relationships/image" Target="../media/image53.emf"/><Relationship Id="rId7" Type="http://schemas.openxmlformats.org/officeDocument/2006/relationships/image" Target="../media/image11.png"/><Relationship Id="rId1" Type="http://schemas.openxmlformats.org/officeDocument/2006/relationships/vmlDrawing" Target="../drawings/vmlDrawing9.vml"/><Relationship Id="rId2" Type="http://schemas.openxmlformats.org/officeDocument/2006/relationships/tags" Target="../tags/tag2.xml"/></Relationships>
</file>

<file path=ppt/slides/_rels/slide2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oleObject" Target="../embeddings/oleObject17.bin"/><Relationship Id="rId6" Type="http://schemas.openxmlformats.org/officeDocument/2006/relationships/image" Target="../media/image71.wmf"/><Relationship Id="rId7" Type="http://schemas.openxmlformats.org/officeDocument/2006/relationships/oleObject" Target="../embeddings/oleObject18.bin"/><Relationship Id="rId8" Type="http://schemas.openxmlformats.org/officeDocument/2006/relationships/image" Target="../media/image72.emf"/><Relationship Id="rId9" Type="http://schemas.openxmlformats.org/officeDocument/2006/relationships/image" Target="../media/image68.png"/><Relationship Id="rId10" Type="http://schemas.openxmlformats.org/officeDocument/2006/relationships/image" Target="../media/image73.png"/><Relationship Id="rId1" Type="http://schemas.openxmlformats.org/officeDocument/2006/relationships/vmlDrawing" Target="../drawings/vmlDrawing10.vml"/><Relationship Id="rId2" Type="http://schemas.openxmlformats.org/officeDocument/2006/relationships/tags" Target="../tags/tag4.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8.png"/><Relationship Id="rId1" Type="http://schemas.microsoft.com/office/2007/relationships/media" Target="../media/media2.avi"/><Relationship Id="rId2" Type="http://schemas.openxmlformats.org/officeDocument/2006/relationships/video" Target="../media/media2.avi"/></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11.png"/><Relationship Id="rId5" Type="http://schemas.openxmlformats.org/officeDocument/2006/relationships/image" Target="../media/image87.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9.png"/><Relationship Id="rId5" Type="http://schemas.openxmlformats.org/officeDocument/2006/relationships/oleObject" Target="../embeddings/oleObject19.bin"/><Relationship Id="rId6" Type="http://schemas.openxmlformats.org/officeDocument/2006/relationships/image" Target="../media/image10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oleObject" Target="../embeddings/oleObject1.bin"/><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8.emf"/><Relationship Id="rId6" Type="http://schemas.openxmlformats.org/officeDocument/2006/relationships/image" Target="../media/image10.jpeg"/><Relationship Id="rId7" Type="http://schemas.openxmlformats.org/officeDocument/2006/relationships/oleObject" Target="../embeddings/oleObject3.bin"/><Relationship Id="rId8" Type="http://schemas.openxmlformats.org/officeDocument/2006/relationships/image" Target="../media/image9.emf"/><Relationship Id="rId9"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Advanced Computer Graphics</a:t>
            </a:r>
            <a:endParaRPr lang="en-US" dirty="0"/>
          </a:p>
        </p:txBody>
      </p:sp>
      <p:sp>
        <p:nvSpPr>
          <p:cNvPr id="1045507" name="Rectangle 3"/>
          <p:cNvSpPr>
            <a:spLocks noGrp="1" noChangeArrowheads="1"/>
          </p:cNvSpPr>
          <p:nvPr>
            <p:ph type="subTitle" idx="1"/>
          </p:nvPr>
        </p:nvSpPr>
        <p:spPr>
          <a:xfrm>
            <a:off x="457200" y="2295525"/>
            <a:ext cx="8229600" cy="1752600"/>
          </a:xfrm>
        </p:spPr>
        <p:txBody>
          <a:bodyPr/>
          <a:lstStyle/>
          <a:p>
            <a:r>
              <a:rPr lang="en-US" dirty="0" smtClean="0">
                <a:latin typeface="+mj-lt"/>
              </a:rPr>
              <a:t>CSE 163 [Spring </a:t>
            </a:r>
            <a:r>
              <a:rPr lang="en-US" dirty="0" smtClean="0">
                <a:latin typeface="+mj-lt"/>
              </a:rPr>
              <a:t>2018]</a:t>
            </a:r>
            <a:r>
              <a:rPr lang="en-US" dirty="0">
                <a:latin typeface="+mj-lt"/>
              </a:rPr>
              <a:t>, Lecture </a:t>
            </a:r>
            <a:r>
              <a:rPr lang="en-US" dirty="0" smtClean="0">
                <a:latin typeface="+mj-lt"/>
              </a:rPr>
              <a:t>16</a:t>
            </a:r>
            <a:endParaRPr lang="en-US" dirty="0">
              <a:latin typeface="+mj-lt"/>
            </a:endParaRP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7663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2" name="Picture 1"/>
          <p:cNvPicPr>
            <a:picLocks noChangeAspect="1"/>
          </p:cNvPicPr>
          <p:nvPr/>
        </p:nvPicPr>
        <p:blipFill>
          <a:blip r:embed="rId2"/>
          <a:stretch>
            <a:fillRect/>
          </a:stretch>
        </p:blipFill>
        <p:spPr>
          <a:xfrm>
            <a:off x="42305" y="4429299"/>
            <a:ext cx="2955352" cy="1775417"/>
          </a:xfrm>
          <a:prstGeom prst="rect">
            <a:avLst/>
          </a:prstGeom>
        </p:spPr>
      </p:pic>
      <p:pic>
        <p:nvPicPr>
          <p:cNvPr id="13" name="Picture 21"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494" y="4427931"/>
            <a:ext cx="2126467" cy="1772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5" descr="david-classic-leftli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58" y="4394200"/>
            <a:ext cx="1664569" cy="18224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black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681" y="4433136"/>
            <a:ext cx="2310060" cy="1733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1750572889"/>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3088"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3362878118"/>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3089"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3550846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96778695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19"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2652545138"/>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20"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358897883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21"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5392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3599909084"/>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43"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6" name="Object 6"/>
          <p:cNvGraphicFramePr>
            <a:graphicFrameLocks noChangeAspect="1"/>
          </p:cNvGraphicFramePr>
          <p:nvPr>
            <p:extLst>
              <p:ext uri="{D42A27DB-BD31-4B8C-83A1-F6EECF244321}">
                <p14:modId xmlns:p14="http://schemas.microsoft.com/office/powerpoint/2010/main" val="391615921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44"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9" name="Object 9"/>
          <p:cNvGraphicFramePr>
            <a:graphicFrameLocks noChangeAspect="1"/>
          </p:cNvGraphicFramePr>
          <p:nvPr>
            <p:extLst>
              <p:ext uri="{D42A27DB-BD31-4B8C-83A1-F6EECF244321}">
                <p14:modId xmlns:p14="http://schemas.microsoft.com/office/powerpoint/2010/main" val="397642490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45"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989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36756260"/>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6153"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583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2639392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a:latin typeface="Arial" charset="0"/>
              </a:rPr>
              <a:t>Motivation and Background</a:t>
            </a:r>
          </a:p>
          <a:p>
            <a:r>
              <a:rPr lang="en-US" sz="2400" i="1">
                <a:latin typeface="Arial" charset="0"/>
              </a:rPr>
              <a:t>Compression methods</a:t>
            </a:r>
          </a:p>
          <a:p>
            <a:pPr lvl="1"/>
            <a:r>
              <a:rPr lang="en-US" i="1">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sz="2400">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3540788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lstStyle/>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latin typeface="Arial" charset="0"/>
              </a:rPr>
              <a:t>Better light integration and transport</a:t>
            </a:r>
            <a:r>
              <a:rPr lang="en-US" dirty="0">
                <a:solidFill>
                  <a:srgbClr val="FFFFFF"/>
                </a:solidFill>
                <a:latin typeface="Arial" charset="0"/>
              </a:rPr>
              <a:t> </a:t>
            </a:r>
          </a:p>
          <a:p>
            <a:pPr marL="742950" lvl="1" indent="-285750" algn="l">
              <a:lnSpc>
                <a:spcPct val="45000"/>
              </a:lnSpc>
              <a:spcAft>
                <a:spcPct val="50000"/>
              </a:spcAft>
              <a:buClr>
                <a:srgbClr val="2AABA8"/>
              </a:buClr>
              <a:buFont typeface="Wingdings" charset="0"/>
              <a:buChar char="§"/>
            </a:pPr>
            <a:r>
              <a:rPr lang="en-US" sz="2200" dirty="0">
                <a:latin typeface="Arial" charset="0"/>
              </a:rPr>
              <a:t>dynamic, area lights </a:t>
            </a:r>
          </a:p>
          <a:p>
            <a:pPr marL="742950" lvl="1" indent="-285750" algn="l">
              <a:lnSpc>
                <a:spcPct val="45000"/>
              </a:lnSpc>
              <a:spcAft>
                <a:spcPct val="50000"/>
              </a:spcAft>
              <a:buClr>
                <a:srgbClr val="2AABA8"/>
              </a:buClr>
              <a:buFont typeface="Wingdings" charset="0"/>
              <a:buChar char="§"/>
            </a:pPr>
            <a:r>
              <a:rPr lang="en-US" sz="2200" dirty="0">
                <a:latin typeface="Arial" charset="0"/>
              </a:rPr>
              <a:t>self-shadowing </a:t>
            </a:r>
          </a:p>
          <a:p>
            <a:pPr marL="742950" lvl="1" indent="-285750" algn="l">
              <a:lnSpc>
                <a:spcPct val="45000"/>
              </a:lnSpc>
              <a:spcAft>
                <a:spcPct val="50000"/>
              </a:spcAft>
              <a:buClr>
                <a:srgbClr val="2AABA8"/>
              </a:buClr>
              <a:buFont typeface="Wingdings" charset="0"/>
              <a:buChar char="§"/>
            </a:pPr>
            <a:r>
              <a:rPr lang="en-US" sz="2200" dirty="0">
                <a:latin typeface="Arial" charset="0"/>
              </a:rPr>
              <a:t>interreflections</a:t>
            </a:r>
            <a:r>
              <a:rPr lang="en-US" sz="1900" dirty="0">
                <a:latin typeface="Arial" charset="0"/>
              </a:rPr>
              <a:t> </a:t>
            </a:r>
            <a:br>
              <a:rPr lang="en-US" sz="1900" dirty="0">
                <a:latin typeface="Arial" charset="0"/>
              </a:rPr>
            </a:br>
            <a:endParaRPr lang="en-US" sz="1900" dirty="0">
              <a:latin typeface="Arial" charset="0"/>
            </a:endParaRPr>
          </a:p>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latin typeface="Arial" charset="0"/>
              </a:rPr>
              <a:t>For diffuse and </a:t>
            </a:r>
            <a:br>
              <a:rPr lang="en-US" sz="2100" dirty="0">
                <a:solidFill>
                  <a:srgbClr val="FFFFFF"/>
                </a:solidFill>
                <a:latin typeface="Arial" charset="0"/>
              </a:rPr>
            </a:br>
            <a:r>
              <a:rPr lang="en-US" sz="2100" dirty="0">
                <a:solidFill>
                  <a:srgbClr val="FFFFFF"/>
                </a:solidFill>
                <a:latin typeface="Arial" charset="0"/>
              </a:rPr>
              <a:t>glossy surfaces</a:t>
            </a:r>
          </a:p>
          <a:p>
            <a:pPr marL="342900" indent="-342900" algn="l">
              <a:lnSpc>
                <a:spcPct val="95000"/>
              </a:lnSpc>
              <a:spcBef>
                <a:spcPct val="50000"/>
              </a:spcBef>
              <a:buClr>
                <a:srgbClr val="2AABA8"/>
              </a:buClr>
              <a:buFont typeface="Wingdings" charset="0"/>
              <a:buChar char="§"/>
            </a:pPr>
            <a:r>
              <a:rPr lang="en-US" sz="2100" dirty="0">
                <a:solidFill>
                  <a:srgbClr val="FFFFFF"/>
                </a:solidFill>
                <a:latin typeface="Arial" charset="0"/>
              </a:rPr>
              <a:t>At real-time rates</a:t>
            </a:r>
          </a:p>
          <a:p>
            <a:pPr marL="342900" indent="-342900" algn="l">
              <a:lnSpc>
                <a:spcPct val="95000"/>
              </a:lnSpc>
              <a:spcBef>
                <a:spcPct val="50000"/>
              </a:spcBef>
              <a:buClr>
                <a:srgbClr val="2AABA8"/>
              </a:buClr>
              <a:buFont typeface="Wingdings" charset="0"/>
              <a:buChar char="§"/>
            </a:pPr>
            <a:r>
              <a:rPr lang="en-US" sz="2100" dirty="0">
                <a:solidFill>
                  <a:srgbClr val="FFFFFF"/>
                </a:solidFill>
                <a:latin typeface="Arial" charset="0"/>
              </a:rPr>
              <a:t>Sloan et al. </a:t>
            </a:r>
            <a:r>
              <a:rPr lang="en-US" sz="2100" dirty="0" smtClean="0">
                <a:solidFill>
                  <a:srgbClr val="FFFFFF"/>
                </a:solidFill>
                <a:latin typeface="Arial" charset="0"/>
              </a:rPr>
              <a:t>02</a:t>
            </a:r>
            <a:r>
              <a:rPr lang="en-US" sz="2100" dirty="0">
                <a:solidFill>
                  <a:srgbClr val="FFFFFF"/>
                </a:solidFill>
                <a:latin typeface="Arial" charset="0"/>
              </a:rPr>
              <a:t> </a:t>
            </a:r>
            <a:r>
              <a:rPr lang="en-US" sz="2100" dirty="0" smtClean="0">
                <a:solidFill>
                  <a:srgbClr val="FFFFFF"/>
                </a:solidFill>
                <a:latin typeface="Arial" charset="0"/>
              </a:rPr>
              <a:t>(most cited rendering paper in last 15 years~1000, widely used in games, movie production: Spherical Harmonic Lighting)</a:t>
            </a: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effectLst>
                  <a:outerShdw blurRad="38100" dist="38100" dir="2700000" algn="tl">
                    <a:srgbClr val="000000"/>
                  </a:outerShdw>
                </a:effectLst>
                <a:latin typeface="Arial" charset="0"/>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effectLst>
                  <a:outerShdw blurRad="38100" dist="38100" dir="2700000" algn="tl">
                    <a:srgbClr val="000000"/>
                  </a:outerShdw>
                </a:effectLst>
                <a:latin typeface="Arial" charset="0"/>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effectLst>
                  <a:outerShdw blurRad="38100" dist="38100" dir="2700000" algn="tl">
                    <a:srgbClr val="000000"/>
                  </a:outerShdw>
                </a:effectLst>
                <a:latin typeface="Arial" charset="0"/>
              </a:rPr>
              <a:t>area lighting,</a:t>
            </a:r>
          </a:p>
          <a:p>
            <a:pPr>
              <a:lnSpc>
                <a:spcPct val="60000"/>
              </a:lnSpc>
              <a:spcBef>
                <a:spcPct val="50000"/>
              </a:spcBef>
            </a:pPr>
            <a:r>
              <a:rPr lang="en-US" sz="1800">
                <a:effectLst>
                  <a:outerShdw blurRad="38100" dist="38100" dir="2700000" algn="tl">
                    <a:srgbClr val="000000"/>
                  </a:outerShdw>
                </a:effectLst>
                <a:latin typeface="Arial" charset="0"/>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effectLst>
                  <a:outerShdw blurRad="38100" dist="38100" dir="2700000" algn="tl">
                    <a:srgbClr val="000000"/>
                  </a:outerShdw>
                </a:effectLst>
                <a:latin typeface="Arial" charset="0"/>
              </a:rPr>
              <a:t>area lighting,</a:t>
            </a:r>
          </a:p>
          <a:p>
            <a:pPr>
              <a:lnSpc>
                <a:spcPct val="60000"/>
              </a:lnSpc>
              <a:spcBef>
                <a:spcPct val="50000"/>
              </a:spcBef>
            </a:pPr>
            <a:r>
              <a:rPr lang="en-US" sz="1800">
                <a:effectLst>
                  <a:outerShdw blurRad="38100" dist="38100" dir="2700000" algn="tl">
                    <a:srgbClr val="000000"/>
                  </a:outerShdw>
                </a:effectLst>
                <a:latin typeface="Arial" charset="0"/>
              </a:rPr>
              <a:t>shadows</a:t>
            </a:r>
          </a:p>
        </p:txBody>
      </p:sp>
    </p:spTree>
    <p:extLst>
      <p:ext uri="{BB962C8B-B14F-4D97-AF65-F5344CB8AC3E}">
        <p14:creationId xmlns:p14="http://schemas.microsoft.com/office/powerpoint/2010/main" val="17264781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50000"/>
              </a:spcBef>
            </a:pPr>
            <a:endParaRPr lang="en-US" b="1">
              <a:effectLst>
                <a:outerShdw blurRad="38100" dist="38100" dir="2700000" algn="tl">
                  <a:srgbClr val="000000"/>
                </a:outerShdw>
              </a:effectLst>
              <a:latin typeface="Verdana" charset="0"/>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a14="http://schemas.microsoft.com/office/drawing/2010/main">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a14="http://schemas.microsoft.com/office/drawing/2010/main">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a14="http://schemas.microsoft.com/office/drawing/2010/main">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a14="http://schemas.microsoft.com/office/drawing/2010/main">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a14="http://schemas.microsoft.com/office/drawing/2010/main">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a14="http://schemas.microsoft.com/office/drawing/2010/main">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a:effectLst>
                  <a:outerShdw blurRad="38100" dist="38100" dir="2700000" algn="tl">
                    <a:srgbClr val="000000"/>
                  </a:outerShdw>
                </a:effectLst>
                <a:latin typeface="Arial" charset="0"/>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effectLst>
                  <a:outerShdw blurRad="38100" dist="38100" dir="2700000" algn="tl">
                    <a:srgbClr val="000000"/>
                  </a:outerShdw>
                </a:effectLst>
                <a:latin typeface="Arial" charset="0"/>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effectLst>
                  <a:outerShdw blurRad="38100" dist="38100" dir="2700000" algn="tl">
                    <a:srgbClr val="000000"/>
                  </a:outerShdw>
                </a:effectLst>
                <a:latin typeface="Arial" charset="0"/>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b="1">
                    <a:effectLst>
                      <a:outerShdw blurRad="38100" dist="38100" dir="2700000" algn="tl">
                        <a:srgbClr val="000000"/>
                      </a:outerShdw>
                    </a:effectLst>
                    <a:latin typeface="Verdana" charset="0"/>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14404807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chemeClr val="bg2">
                      <a:alpha val="74998"/>
                    </a:schemeClr>
                  </a:outerShdw>
                </a:effectLst>
              </a14:hiddenEffects>
            </a:ext>
          </a:extLst>
        </p:spPr>
        <p:txBody>
          <a:bodyPr>
            <a:spAutoFit/>
          </a:bodyPr>
          <a:lstStyle/>
          <a:p>
            <a:pPr algn="l" eaLnBrk="1" hangingPunct="1">
              <a:spcBef>
                <a:spcPct val="50000"/>
              </a:spcBef>
            </a:pPr>
            <a:r>
              <a:rPr lang="en-US" dirty="0">
                <a:effectLst>
                  <a:outerShdw blurRad="38100" dist="38100" dir="2700000" algn="tl">
                    <a:srgbClr val="000000"/>
                  </a:outerShdw>
                </a:effectLst>
                <a:latin typeface="Symbol" charset="0"/>
              </a:rPr>
              <a:t>  </a:t>
            </a:r>
            <a:r>
              <a:rPr lang="en-US" dirty="0" smtClean="0">
                <a:effectLst>
                  <a:outerShdw blurRad="38100" dist="38100" dir="2700000" algn="tl">
                    <a:srgbClr val="000000"/>
                  </a:outerShdw>
                </a:effectLst>
                <a:latin typeface="Symbol" charset="0"/>
              </a:rPr>
              <a:t>                 </a:t>
            </a:r>
            <a:r>
              <a:rPr lang="en-US" dirty="0" smtClean="0">
                <a:effectLst>
                  <a:outerShdw blurRad="38100" dist="38100" dir="2700000" algn="tl">
                    <a:srgbClr val="000000"/>
                  </a:outerShdw>
                </a:effectLst>
                <a:latin typeface="Arial" charset="0"/>
              </a:rPr>
              <a:t>No </a:t>
            </a:r>
            <a:r>
              <a:rPr lang="en-US" dirty="0">
                <a:effectLst>
                  <a:outerShdw blurRad="38100" dist="38100" dir="2700000" algn="tl">
                    <a:srgbClr val="000000"/>
                  </a:outerShdw>
                </a:effectLst>
                <a:latin typeface="Arial" charset="0"/>
              </a:rPr>
              <a:t>Shadows/Inter                </a:t>
            </a:r>
            <a:r>
              <a:rPr lang="en-US" dirty="0" smtClean="0">
                <a:effectLst>
                  <a:outerShdw blurRad="38100" dist="38100" dir="2700000" algn="tl">
                    <a:srgbClr val="000000"/>
                  </a:outerShdw>
                </a:effectLst>
                <a:latin typeface="Arial" charset="0"/>
              </a:rPr>
              <a:t>           Shadows                             </a:t>
            </a:r>
            <a:r>
              <a:rPr lang="en-US" dirty="0" err="1" smtClean="0">
                <a:effectLst>
                  <a:outerShdw blurRad="38100" dist="38100" dir="2700000" algn="tl">
                    <a:srgbClr val="000000"/>
                  </a:outerShdw>
                </a:effectLst>
                <a:latin typeface="Arial" charset="0"/>
              </a:rPr>
              <a:t>Shadows</a:t>
            </a:r>
            <a:r>
              <a:rPr lang="en-US" dirty="0" err="1">
                <a:effectLst>
                  <a:outerShdw blurRad="38100" dist="38100" dir="2700000" algn="tl">
                    <a:srgbClr val="000000"/>
                  </a:outerShdw>
                </a:effectLst>
                <a:latin typeface="Arial" charset="0"/>
              </a:rPr>
              <a:t>+Inter</a:t>
            </a:r>
            <a:endParaRPr lang="en-US"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8928457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4">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spid="_x0000_s7177" name="Picture" r:id="rId5" imgW="1822704" imgH="1937004" progId="Word.Picture.8">
                  <p:embed/>
                </p:oleObj>
              </mc:Choice>
              <mc:Fallback>
                <p:oleObj name="Picture" r:id="rId5" imgW="1822704" imgH="1937004" progId="Word.Picture.8">
                  <p:embed/>
                  <p:pic>
                    <p:nvPicPr>
                      <p:cNvPr id="0" name=""/>
                      <p:cNvPicPr>
                        <a:picLocks noChangeAspect="1" noChangeArrowheads="1"/>
                      </p:cNvPicPr>
                      <p:nvPr/>
                    </p:nvPicPr>
                    <p:blipFill>
                      <a:blip r:embed="rId6">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7">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8">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a14="http://schemas.microsoft.com/office/drawing/2010/main">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Other BRDFs</a:t>
            </a:r>
          </a:p>
        </p:txBody>
      </p:sp>
      <p:pic>
        <p:nvPicPr>
          <p:cNvPr id="1498120" name="Picture 8" descr="Fig4Ufi"/>
          <p:cNvPicPr>
            <a:picLocks noChangeAspect="1" noChangeArrowheads="1"/>
          </p:cNvPicPr>
          <p:nvPr/>
        </p:nvPicPr>
        <p:blipFill>
          <a:blip r:embed="rId9">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10">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Anisotropic BRDFs</a:t>
            </a:r>
          </a:p>
        </p:txBody>
      </p:sp>
    </p:spTree>
    <p:extLst>
      <p:ext uri="{BB962C8B-B14F-4D97-AF65-F5344CB8AC3E}">
        <p14:creationId xmlns:p14="http://schemas.microsoft.com/office/powerpoint/2010/main" val="32405606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r>
              <a:rPr lang="en-US"/>
              <a:t>To Do </a:t>
            </a:r>
          </a:p>
        </p:txBody>
      </p:sp>
      <p:sp>
        <p:nvSpPr>
          <p:cNvPr id="1061891" name="Rectangle 3"/>
          <p:cNvSpPr>
            <a:spLocks noGrp="1" noChangeArrowheads="1"/>
          </p:cNvSpPr>
          <p:nvPr>
            <p:ph type="body" idx="1"/>
          </p:nvPr>
        </p:nvSpPr>
        <p:spPr/>
        <p:txBody>
          <a:bodyPr/>
          <a:lstStyle/>
          <a:p>
            <a:r>
              <a:rPr lang="en-US" dirty="0" smtClean="0"/>
              <a:t>Assignment 3 milestone due Jun </a:t>
            </a:r>
            <a:r>
              <a:rPr lang="en-US" dirty="0"/>
              <a:t>1</a:t>
            </a:r>
            <a:endParaRPr lang="en-US" dirty="0" smtClean="0"/>
          </a:p>
          <a:p>
            <a:pPr lvl="1"/>
            <a:r>
              <a:rPr lang="en-US" dirty="0"/>
              <a:t>1-2 page PDF or website </a:t>
            </a:r>
          </a:p>
          <a:p>
            <a:pPr lvl="1"/>
            <a:r>
              <a:rPr lang="en-US" dirty="0"/>
              <a:t>What you have done so far (at least one image)</a:t>
            </a:r>
          </a:p>
          <a:p>
            <a:pPr lvl="1"/>
            <a:r>
              <a:rPr lang="en-US" dirty="0"/>
              <a:t>1-2 </a:t>
            </a:r>
            <a:r>
              <a:rPr lang="en-US" dirty="0" err="1"/>
              <a:t>para</a:t>
            </a:r>
            <a:r>
              <a:rPr lang="en-US" dirty="0"/>
              <a:t> proposal of what you hope to accomplish</a:t>
            </a:r>
          </a:p>
          <a:p>
            <a:pPr lvl="1"/>
            <a:r>
              <a:rPr lang="en-US" dirty="0"/>
              <a:t>We may say ok or schedule time to meet, discuss</a:t>
            </a:r>
          </a:p>
          <a:p>
            <a:pPr lvl="1"/>
            <a:r>
              <a:rPr lang="en-US" dirty="0"/>
              <a:t>Talk to us if any difficulty finding project</a:t>
            </a:r>
          </a:p>
          <a:p>
            <a:pPr lvl="2"/>
            <a:r>
              <a:rPr lang="en-US" sz="2400" dirty="0"/>
              <a:t>Assignment gives some well specified, loose,        other options; you can do something else </a:t>
            </a:r>
            <a:r>
              <a:rPr lang="en-US" sz="2400" dirty="0" smtClean="0"/>
              <a:t>too</a:t>
            </a:r>
            <a:endParaRPr lang="en-US" dirty="0" smtClean="0"/>
          </a:p>
          <a:p>
            <a:pPr lvl="1"/>
            <a:endParaRPr lang="en-US" dirty="0"/>
          </a:p>
          <a:p>
            <a:pPr lvl="1"/>
            <a:endParaRPr lang="en-US" dirty="0"/>
          </a:p>
          <a:p>
            <a:pPr lvl="1">
              <a:buFont typeface="Wingdings" charset="0"/>
              <a:buNone/>
            </a:pPr>
            <a:endParaRPr lang="en-US" sz="2800" dirty="0"/>
          </a:p>
        </p:txBody>
      </p:sp>
    </p:spTree>
    <p:extLst>
      <p:ext uri="{BB962C8B-B14F-4D97-AF65-F5344CB8AC3E}">
        <p14:creationId xmlns:p14="http://schemas.microsoft.com/office/powerpoint/2010/main" val="3190964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extLst>
              <p:ext uri="{D42A27DB-BD31-4B8C-83A1-F6EECF244321}">
                <p14:modId xmlns:p14="http://schemas.microsoft.com/office/powerpoint/2010/main" val="3913070114"/>
              </p:ext>
            </p:extLst>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spid="_x0000_s8208"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250109"/>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00164" name="Picture 4"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00165" name="Object 5"/>
          <p:cNvGraphicFramePr>
            <a:graphicFrameLocks noChangeAspect="1"/>
          </p:cNvGraphicFramePr>
          <p:nvPr>
            <p:extLst>
              <p:ext uri="{D42A27DB-BD31-4B8C-83A1-F6EECF244321}">
                <p14:modId xmlns:p14="http://schemas.microsoft.com/office/powerpoint/2010/main" val="1535946101"/>
              </p:ext>
            </p:extLst>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spid="_x0000_s8209"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97734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3227138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a:t>
            </a:r>
            <a:r>
              <a:rPr lang="en-US" dirty="0" smtClean="0">
                <a:latin typeface="Arial" charset="0"/>
              </a:rPr>
              <a:t>(common </a:t>
            </a:r>
            <a:r>
              <a:rPr lang="en-US" dirty="0">
                <a:latin typeface="Arial" charset="0"/>
              </a:rPr>
              <a:t>in </a:t>
            </a:r>
            <a:r>
              <a:rPr lang="en-US" dirty="0" smtClean="0">
                <a:latin typeface="Arial" charset="0"/>
              </a:rPr>
              <a:t>games, movies) </a:t>
            </a:r>
            <a:r>
              <a:rPr lang="en-US" dirty="0">
                <a:latin typeface="Arial" charset="0"/>
              </a:rPr>
              <a:t>but useful only for broad low-frequency lighting </a:t>
            </a:r>
          </a:p>
        </p:txBody>
      </p:sp>
    </p:spTree>
    <p:extLst>
      <p:ext uri="{BB962C8B-B14F-4D97-AF65-F5344CB8AC3E}">
        <p14:creationId xmlns:p14="http://schemas.microsoft.com/office/powerpoint/2010/main" val="2334883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010888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S</a:t>
            </a:r>
            <a:r>
              <a:rPr lang="en-US" sz="1600" b="1" baseline="30000">
                <a:latin typeface="Bookman Old Style" charset="0"/>
              </a:rPr>
              <a:t>j</a:t>
            </a:r>
            <a:endParaRPr lang="es-ES" sz="1600" b="1" baseline="30000">
              <a:latin typeface="Bookman Old Style" charset="0"/>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C</a:t>
            </a:r>
            <a:r>
              <a:rPr lang="en-US" sz="1600" b="1" baseline="30000">
                <a:latin typeface="Bookman Old Style" charset="0"/>
              </a:rPr>
              <a:t>jT</a:t>
            </a:r>
            <a:endParaRPr lang="es-ES" sz="1600" b="1" baseline="30000">
              <a:latin typeface="Bookman Old Style" charset="0"/>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n</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a:t>
            </a:r>
            <a:endParaRPr lang="es-ES" sz="1600" b="1">
              <a:latin typeface="Bookman Old Style" charset="0"/>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solidFill>
                  <a:schemeClr val="tx2"/>
                </a:solidFill>
                <a:latin typeface="Bookman Old Style" charset="0"/>
              </a:rPr>
              <a:t>diagonal matrix</a:t>
            </a:r>
          </a:p>
          <a:p>
            <a:pPr eaLnBrk="1" hangingPunct="1"/>
            <a:r>
              <a:rPr lang="en-US" sz="1000" b="1">
                <a:solidFill>
                  <a:schemeClr val="tx2"/>
                </a:solidFill>
                <a:latin typeface="Bookman Old Style" charset="0"/>
              </a:rPr>
              <a:t>(singular values)</a:t>
            </a:r>
            <a:endParaRPr lang="es-ES" sz="1000" b="1">
              <a:solidFill>
                <a:schemeClr val="tx2"/>
              </a:solidFill>
              <a:latin typeface="Bookman Old Style" charset="0"/>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C</a:t>
                </a:r>
                <a:r>
                  <a:rPr lang="en-US" sz="1600" b="1" baseline="30000">
                    <a:latin typeface="Bookman Old Style" charset="0"/>
                  </a:rPr>
                  <a:t>jT</a:t>
                </a:r>
                <a:endParaRPr lang="es-ES" sz="1600" b="1" baseline="30000">
                  <a:latin typeface="Bookman Old Style" charset="0"/>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latin typeface="Bookman Old Style" charset="0"/>
                    <a:sym typeface="Tahoma" charset="0"/>
                  </a:rPr>
                  <a:t>=</a:t>
                </a:r>
                <a:endParaRPr lang="es-ES" sz="1600" b="1" dirty="0">
                  <a:latin typeface="Bookman Old Style" charset="0"/>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S</a:t>
                </a:r>
                <a:r>
                  <a:rPr lang="en-US" sz="1600" b="1" baseline="30000">
                    <a:latin typeface="Bookman Old Style" charset="0"/>
                  </a:rPr>
                  <a:t>j</a:t>
                </a:r>
                <a:endParaRPr lang="es-ES" sz="1600" b="1" baseline="30000">
                  <a:latin typeface="Bookman Old Style" charset="0"/>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latin typeface="Bookman Old Style" charset="0"/>
                </a:rPr>
                <a:t> Applying Rank </a:t>
              </a:r>
              <a:r>
                <a:rPr lang="en-US" sz="1800" b="1">
                  <a:latin typeface="Bookman Old Style" charset="0"/>
                </a:rPr>
                <a:t>b</a:t>
              </a:r>
              <a:r>
                <a:rPr lang="en-US" sz="1800">
                  <a:latin typeface="Bookman Old Style" charset="0"/>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latin typeface="Bookman Old Style" charset="0"/>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p</a:t>
            </a:r>
            <a:endParaRPr lang="es-ES" sz="1200" b="1">
              <a:latin typeface="Bookman Old Style" charset="0"/>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Bookman Old Style" charset="0"/>
                  </a:rPr>
                  <a:t> </a:t>
                </a:r>
                <a:r>
                  <a:rPr lang="en-US" sz="1600" b="1">
                    <a:latin typeface="Bookman Old Style" charset="0"/>
                  </a:rPr>
                  <a:t>I</a:t>
                </a:r>
                <a:r>
                  <a:rPr lang="en-US" sz="1600" b="1" baseline="30000">
                    <a:latin typeface="Bookman Old Style" charset="0"/>
                  </a:rPr>
                  <a:t>j</a:t>
                </a:r>
                <a:endParaRPr lang="es-ES" sz="1600" b="1" baseline="30000">
                  <a:latin typeface="Bookman Old Style" charset="0"/>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latin typeface="Bookman Old Style" charset="0"/>
                  </a:rPr>
                  <a:t>L</a:t>
                </a:r>
                <a:r>
                  <a:rPr lang="en-US" sz="1600" b="1" baseline="30000">
                    <a:latin typeface="Bookman Old Style" charset="0"/>
                  </a:rPr>
                  <a:t>j</a:t>
                </a:r>
                <a:endParaRPr lang="es-ES" sz="1600" b="1" baseline="30000">
                  <a:latin typeface="Bookman Old Style" charset="0"/>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b</a:t>
                </a:r>
                <a:r>
                  <a:rPr lang="en-US" sz="1200">
                    <a:latin typeface="Bookman Old Style" charset="0"/>
                  </a:rPr>
                  <a:t> x </a:t>
                </a:r>
                <a:r>
                  <a:rPr lang="en-US" sz="1200" b="1">
                    <a:latin typeface="Bookman Old Style" charset="0"/>
                  </a:rPr>
                  <a:t>n</a:t>
                </a:r>
                <a:endParaRPr lang="es-ES" sz="1200" b="1">
                  <a:latin typeface="Bookman Old Style" charset="0"/>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latin typeface="Bookman Old Style" charset="0"/>
                    <a:sym typeface="Tahoma" charset="0"/>
                  </a:rPr>
                  <a:t>=</a:t>
                </a:r>
                <a:endParaRPr lang="es-ES" sz="1600" b="1" dirty="0">
                  <a:latin typeface="Bookman Old Style" charset="0"/>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x</a:t>
                </a:r>
                <a:endParaRPr lang="es-ES" sz="1600" b="1">
                  <a:latin typeface="Bookman Old Style" charset="0"/>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latin typeface="Bookman Old Style" charset="0"/>
                  </a:rPr>
                  <a:t>E</a:t>
                </a:r>
                <a:r>
                  <a:rPr lang="en-US" sz="1600" b="1" baseline="30000">
                    <a:latin typeface="Bookman Old Style" charset="0"/>
                  </a:rPr>
                  <a:t>j</a:t>
                </a:r>
                <a:endParaRPr lang="es-ES" sz="1600" b="1" baseline="30000">
                  <a:latin typeface="Bookman Old Style" charset="0"/>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latin typeface="Bookman Old Style" charset="0"/>
                  </a:rPr>
                  <a:t>p</a:t>
                </a:r>
                <a:r>
                  <a:rPr lang="en-US" sz="1200">
                    <a:latin typeface="Bookman Old Style" charset="0"/>
                  </a:rPr>
                  <a:t> x </a:t>
                </a:r>
                <a:r>
                  <a:rPr lang="en-US" sz="1200" b="1">
                    <a:latin typeface="Bookman Old Style" charset="0"/>
                  </a:rPr>
                  <a:t>b</a:t>
                </a:r>
                <a:endParaRPr lang="es-ES" sz="1200" b="1">
                  <a:latin typeface="Bookman Old Style" charset="0"/>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dirty="0">
                  <a:latin typeface="Bookman Old Style" charset="0"/>
                </a:rPr>
                <a:t> Absorbing </a:t>
              </a:r>
              <a:r>
                <a:rPr lang="en-US" sz="1800" b="1" dirty="0" err="1">
                  <a:latin typeface="Bookman Old Style" charset="0"/>
                </a:rPr>
                <a:t>S</a:t>
              </a:r>
              <a:r>
                <a:rPr lang="en-US" sz="1800" b="1" baseline="30000" dirty="0" err="1">
                  <a:latin typeface="Bookman Old Style" charset="0"/>
                </a:rPr>
                <a:t>j</a:t>
              </a:r>
              <a:r>
                <a:rPr lang="en-US" sz="1800" dirty="0">
                  <a:latin typeface="Bookman Old Style" charset="0"/>
                </a:rPr>
                <a:t> values into </a:t>
              </a:r>
              <a:r>
                <a:rPr lang="en-US" sz="1800" b="1" dirty="0" err="1">
                  <a:latin typeface="Bookman Old Style" charset="0"/>
                </a:rPr>
                <a:t>C</a:t>
              </a:r>
              <a:r>
                <a:rPr lang="en-US" sz="1800" b="1" baseline="30000" dirty="0" err="1">
                  <a:latin typeface="Bookman Old Style" charset="0"/>
                </a:rPr>
                <a:t>iT</a:t>
              </a:r>
              <a:r>
                <a:rPr lang="en-US" sz="1800" dirty="0">
                  <a:latin typeface="Bookman Old Style" charset="0"/>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1580512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1341550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843287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p:txBody>
          <a:bodyPr/>
          <a:lstStyle/>
          <a:p>
            <a:r>
              <a:rPr lang="en-US"/>
              <a:t>Demo (block PCA relighting)</a:t>
            </a:r>
          </a:p>
        </p:txBody>
      </p:sp>
      <p:pic>
        <p:nvPicPr>
          <p:cNvPr id="2" name="video1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639540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i="1">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599533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Choose data representations with mostly zeroes</a:t>
            </a:r>
          </a:p>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	Vector: 	Use </a:t>
            </a:r>
            <a:r>
              <a:rPr lang="en-US" sz="2800" i="1">
                <a:solidFill>
                  <a:srgbClr val="FFFFFF"/>
                </a:solidFill>
                <a:latin typeface="Arial" charset="0"/>
              </a:rPr>
              <a:t>non-linear wavelet approximation</a:t>
            </a:r>
            <a:r>
              <a:rPr lang="en-US" sz="2800">
                <a:solidFill>
                  <a:srgbClr val="FFFFFF"/>
                </a:solidFill>
                <a:latin typeface="Arial" charset="0"/>
              </a:rPr>
              <a:t> </a:t>
            </a:r>
            <a:br>
              <a:rPr lang="en-US" sz="2800">
                <a:solidFill>
                  <a:srgbClr val="FFFFFF"/>
                </a:solidFill>
                <a:latin typeface="Arial" charset="0"/>
              </a:rPr>
            </a:br>
            <a:r>
              <a:rPr lang="en-US" sz="2800">
                <a:solidFill>
                  <a:srgbClr val="FFFFFF"/>
                </a:solidFill>
                <a:latin typeface="Arial" charset="0"/>
              </a:rPr>
              <a:t>		on lighting </a:t>
            </a:r>
          </a:p>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	Matrix:  	Wavelet-encode transport rows</a:t>
            </a:r>
          </a:p>
          <a:p>
            <a:pPr marL="1485900" lvl="2" indent="-457200" algn="l">
              <a:buClr>
                <a:srgbClr val="2AABA8"/>
              </a:buClr>
              <a:buFont typeface="Wingdings" charset="0"/>
              <a:buNone/>
              <a:tabLst>
                <a:tab pos="1319213" algn="l"/>
              </a:tabLst>
            </a:pPr>
            <a:endParaRPr lang="en-US" sz="2000">
              <a:solidFill>
                <a:srgbClr val="FFFFFF"/>
              </a:solidFill>
              <a:latin typeface="Arial" charset="0"/>
            </a:endParaRPr>
          </a:p>
        </p:txBody>
      </p:sp>
      <p:graphicFrame>
        <p:nvGraphicFramePr>
          <p:cNvPr id="1509380" name="Object 4"/>
          <p:cNvGraphicFramePr>
            <a:graphicFrameLocks noChangeAspect="1"/>
          </p:cNvGraphicFramePr>
          <p:nvPr>
            <p:extLst>
              <p:ext uri="{D42A27DB-BD31-4B8C-83A1-F6EECF244321}">
                <p14:modId xmlns:p14="http://schemas.microsoft.com/office/powerpoint/2010/main" val="3332331164"/>
              </p:ext>
            </p:extLst>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spid="_x0000_s9225" name="Equation" r:id="rId5" imgW="2108200" imgH="1320800" progId="Equation.DSMT4">
                  <p:embed/>
                </p:oleObj>
              </mc:Choice>
              <mc:Fallback>
                <p:oleObj name="Equation" r:id="rId5" imgW="2108200" imgH="1320800" progId="Equation.DSMT4">
                  <p:embed/>
                  <p:pic>
                    <p:nvPicPr>
                      <p:cNvPr id="0" name=""/>
                      <p:cNvPicPr>
                        <a:picLocks noChangeAspect="1" noChangeArrowheads="1"/>
                      </p:cNvPicPr>
                      <p:nvPr/>
                    </p:nvPicPr>
                    <p:blipFill>
                      <a:blip r:embed="rId6"/>
                      <a:srcRect/>
                      <a:stretch>
                        <a:fillRect/>
                      </a:stretch>
                    </p:blipFill>
                    <p:spPr bwMode="auto">
                      <a:xfrm>
                        <a:off x="1401763" y="3455988"/>
                        <a:ext cx="4530725"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509383" name="Picture 7" descr="stpeters_sidew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5680130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a14="http://schemas.microsoft.com/office/drawing/2010/main">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a14="http://schemas.microsoft.com/office/drawing/2010/main">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a14="http://schemas.microsoft.com/office/drawing/2010/main">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42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3" y="1527175"/>
            <a:ext cx="9034462" cy="5029200"/>
          </a:xfrm>
        </p:spPr>
        <p:txBody>
          <a:bodyPr/>
          <a:lstStyle/>
          <a:p>
            <a:r>
              <a:rPr lang="en-US" sz="2400" dirty="0" smtClean="0">
                <a:latin typeface="Arial" charset="0"/>
              </a:rPr>
              <a:t>Next week: Image-Based Rendering.  </a:t>
            </a:r>
            <a:r>
              <a:rPr lang="en-US" sz="2400" dirty="0">
                <a:latin typeface="Arial" charset="0"/>
              </a:rPr>
              <a:t>Use measured data </a:t>
            </a:r>
            <a:r>
              <a:rPr lang="en-US" sz="2400" dirty="0" smtClean="0">
                <a:latin typeface="Arial" charset="0"/>
              </a:rPr>
              <a:t>  (</a:t>
            </a:r>
            <a:r>
              <a:rPr lang="en-US" sz="2400" dirty="0">
                <a:latin typeface="Arial" charset="0"/>
              </a:rPr>
              <a:t>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3629909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263624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latin typeface="Arial" charset="0"/>
              </a:rPr>
              <a:t>Wavelet Transform</a:t>
            </a:r>
          </a:p>
          <a:p>
            <a:pPr marL="1485900" lvl="2" indent="-457200" algn="l">
              <a:buClr>
                <a:srgbClr val="2AABA8"/>
              </a:buClr>
              <a:buFont typeface="Wingdings" charset="0"/>
              <a:buNone/>
              <a:tabLst>
                <a:tab pos="1319213" algn="l"/>
              </a:tabLst>
            </a:pPr>
            <a:endParaRPr lang="en-US" sz="2000">
              <a:solidFill>
                <a:srgbClr val="FFFFFF"/>
              </a:solidFill>
            </a:endParaRPr>
          </a:p>
        </p:txBody>
      </p:sp>
    </p:spTree>
    <p:custDataLst>
      <p:tags r:id="rId1"/>
    </p:custDataLst>
    <p:extLst>
      <p:ext uri="{BB962C8B-B14F-4D97-AF65-F5344CB8AC3E}">
        <p14:creationId xmlns:p14="http://schemas.microsoft.com/office/powerpoint/2010/main" val="37795394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spid="_x0000_s10256" name="Equation" r:id="rId5" imgW="355320" imgH="1841400" progId="Equation.DSMT4">
                  <p:embed/>
                </p:oleObj>
              </mc:Choice>
              <mc:Fallback>
                <p:oleObj name="Equation" r:id="rId5" imgW="355320" imgH="1841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517572" name="Object 4"/>
          <p:cNvGraphicFramePr>
            <a:graphicFrameLocks noChangeAspect="1"/>
          </p:cNvGraphicFramePr>
          <p:nvPr>
            <p:extLst>
              <p:ext uri="{D42A27DB-BD31-4B8C-83A1-F6EECF244321}">
                <p14:modId xmlns:p14="http://schemas.microsoft.com/office/powerpoint/2010/main" val="2182207618"/>
              </p:ext>
            </p:extLst>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spid="_x0000_s10257" name="Equation" r:id="rId7" imgW="495300" imgH="1828800" progId="Equation.DSMT4">
                  <p:embed/>
                </p:oleObj>
              </mc:Choice>
              <mc:Fallback>
                <p:oleObj name="Equation" r:id="rId7" imgW="495300" imgH="1828800" progId="Equation.DSMT4">
                  <p:embed/>
                  <p:pic>
                    <p:nvPicPr>
                      <p:cNvPr id="0" name=""/>
                      <p:cNvPicPr>
                        <a:picLocks noChangeAspect="1" noChangeArrowheads="1"/>
                      </p:cNvPicPr>
                      <p:nvPr/>
                    </p:nvPicPr>
                    <p:blipFill>
                      <a:blip r:embed="rId8"/>
                      <a:srcRect/>
                      <a:stretch>
                        <a:fillRect/>
                      </a:stretch>
                    </p:blipFill>
                    <p:spPr bwMode="auto">
                      <a:xfrm>
                        <a:off x="2516188" y="1458913"/>
                        <a:ext cx="1258887"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pic>
        <p:nvPicPr>
          <p:cNvPr id="1517574" name="Picture 6" descr="stpetersNLA cop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latin typeface="Arial" charset="0"/>
              </a:rPr>
              <a:t>Non-linear</a:t>
            </a:r>
            <a:br>
              <a:rPr lang="en-US" sz="2800">
                <a:solidFill>
                  <a:srgbClr val="FFFFFF"/>
                </a:solidFill>
                <a:latin typeface="Arial" charset="0"/>
              </a:rPr>
            </a:br>
            <a:r>
              <a:rPr lang="en-US" sz="2800">
                <a:solidFill>
                  <a:srgbClr val="FFFFFF"/>
                </a:solidFill>
                <a:latin typeface="Arial" charset="0"/>
              </a:rPr>
              <a:t>Approximation</a:t>
            </a:r>
            <a:br>
              <a:rPr lang="en-US" sz="2800">
                <a:solidFill>
                  <a:srgbClr val="FFFFFF"/>
                </a:solidFill>
                <a:latin typeface="Arial" charset="0"/>
              </a:rPr>
            </a:br>
            <a:endParaRPr lang="en-US" sz="2800">
              <a:solidFill>
                <a:srgbClr val="FFFFFF"/>
              </a:solidFill>
              <a:latin typeface="Arial" charset="0"/>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latin typeface="Arial" charset="0"/>
              </a:rPr>
              <a:t>Retain 0.1% – 1% terms </a:t>
            </a:r>
            <a:br>
              <a:rPr lang="en-US" sz="2800">
                <a:solidFill>
                  <a:srgbClr val="FFFFFF"/>
                </a:solidFill>
                <a:latin typeface="Arial" charset="0"/>
              </a:rPr>
            </a:br>
            <a:endParaRPr lang="en-US" sz="2800">
              <a:solidFill>
                <a:srgbClr val="FFFFFF"/>
              </a:solidFill>
              <a:latin typeface="Arial" charset="0"/>
            </a:endParaRPr>
          </a:p>
        </p:txBody>
      </p:sp>
      <p:sp>
        <p:nvSpPr>
          <p:cNvPr id="1517577" name="Rectangle 9"/>
          <p:cNvSpPr>
            <a:spLocks noGrp="1" noChangeArrowheads="1"/>
          </p:cNvSpPr>
          <p:nvPr>
            <p:ph type="title"/>
          </p:nvPr>
        </p:nvSpPr>
        <p:spPr/>
        <p:txBody>
          <a:bodyPr/>
          <a:lstStyle/>
          <a:p>
            <a:r>
              <a:rPr lang="en-US" dirty="0" smtClean="0"/>
              <a:t> </a:t>
            </a:r>
            <a:endParaRPr lang="en-US" dirty="0"/>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Lst>
        </p:spPr>
        <p:txBody>
          <a:bodyPr anchor="ctr"/>
          <a:lstStyle/>
          <a:p>
            <a:r>
              <a:rPr lang="en-US" sz="3200" b="1">
                <a:solidFill>
                  <a:srgbClr val="FFFFFF"/>
                </a:solidFill>
                <a:effectLst>
                  <a:outerShdw blurRad="38100" dist="38100" dir="2700000" algn="tl">
                    <a:srgbClr val="000000"/>
                  </a:outerShdw>
                </a:effectLst>
                <a:latin typeface="Arial" charset="0"/>
              </a:rPr>
              <a:t>Non-linear Wavelet Light Approximation</a:t>
            </a:r>
          </a:p>
        </p:txBody>
      </p:sp>
    </p:spTree>
    <p:custDataLst>
      <p:tags r:id="rId2"/>
    </p:custDataLst>
    <p:extLst>
      <p:ext uri="{BB962C8B-B14F-4D97-AF65-F5344CB8AC3E}">
        <p14:creationId xmlns:p14="http://schemas.microsoft.com/office/powerpoint/2010/main" val="26957180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Relative </a:t>
            </a:r>
            <a:r>
              <a:rPr lang="en-US" sz="2800" i="1">
                <a:solidFill>
                  <a:srgbClr val="FFFFFF"/>
                </a:solidFill>
              </a:rPr>
              <a:t>L</a:t>
            </a:r>
            <a:r>
              <a:rPr lang="en-US" sz="2800" i="1" baseline="30000">
                <a:solidFill>
                  <a:srgbClr val="FFFFFF"/>
                </a:solidFill>
              </a:rPr>
              <a:t>2</a:t>
            </a:r>
            <a:r>
              <a:rPr lang="en-US" sz="2800">
                <a:solidFill>
                  <a:srgbClr val="FFFFFF"/>
                </a:solidFill>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a14="http://schemas.microsoft.com/office/drawing/2010/main">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Ng, Ramamoorthi, Hanrahan 03</a:t>
            </a:r>
          </a:p>
        </p:txBody>
      </p:sp>
    </p:spTree>
    <p:extLst>
      <p:ext uri="{BB962C8B-B14F-4D97-AF65-F5344CB8AC3E}">
        <p14:creationId xmlns:p14="http://schemas.microsoft.com/office/powerpoint/2010/main" val="655202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a14="http://schemas.microsoft.com/office/drawing/2010/main">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6038" algn="l"/>
              </a:tabLst>
            </a:pPr>
            <a:r>
              <a:rPr lang="en-US" sz="2800">
                <a:solidFill>
                  <a:srgbClr val="FFFFFF"/>
                </a:solidFill>
                <a:latin typeface="Arial" charset="0"/>
              </a:rPr>
              <a:t>Top: 	Linear Spherical Harmonic Approximation</a:t>
            </a:r>
            <a:br>
              <a:rPr lang="en-US" sz="2800">
                <a:solidFill>
                  <a:srgbClr val="FFFFFF"/>
                </a:solidFill>
                <a:latin typeface="Arial" charset="0"/>
              </a:rPr>
            </a:br>
            <a:r>
              <a:rPr lang="en-US" sz="2800">
                <a:solidFill>
                  <a:srgbClr val="FFFFFF"/>
                </a:solidFill>
                <a:latin typeface="Arial" charset="0"/>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a14="http://schemas.microsoft.com/office/drawing/2010/main">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a14="http://schemas.microsoft.com/office/drawing/2010/main">
                  <a:solidFill>
                    <a:srgbClr val="FFFFFF">
                      <a:alpha val="50000"/>
                    </a:srgbClr>
                  </a:solidFill>
                </a14:hiddenFill>
              </a:ext>
            </a:extLst>
          </p:spPr>
        </p:pic>
      </p:grpSp>
    </p:spTree>
    <p:extLst>
      <p:ext uri="{BB962C8B-B14F-4D97-AF65-F5344CB8AC3E}">
        <p14:creationId xmlns:p14="http://schemas.microsoft.com/office/powerpoint/2010/main" val="1943722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2"/>
          <p:cNvSpPr>
            <a:spLocks noGrp="1" noChangeArrowheads="1"/>
          </p:cNvSpPr>
          <p:nvPr>
            <p:ph type="title"/>
          </p:nvPr>
        </p:nvSpPr>
        <p:spPr/>
        <p:txBody>
          <a:bodyPr/>
          <a:lstStyle/>
          <a:p>
            <a:r>
              <a:rPr lang="en-US"/>
              <a:t>Video</a:t>
            </a:r>
          </a:p>
        </p:txBody>
      </p:sp>
      <p:pic>
        <p:nvPicPr>
          <p:cNvPr id="2" name="video2_div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2900"/>
            <a:ext cx="9144000" cy="6172200"/>
          </a:xfrm>
          <a:prstGeom prst="rect">
            <a:avLst/>
          </a:prstGeom>
        </p:spPr>
      </p:pic>
    </p:spTree>
    <p:extLst>
      <p:ext uri="{BB962C8B-B14F-4D97-AF65-F5344CB8AC3E}">
        <p14:creationId xmlns:p14="http://schemas.microsoft.com/office/powerpoint/2010/main" val="748066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i="1">
                <a:latin typeface="Arial" charset="0"/>
              </a:rPr>
              <a:t>Clustered PCA</a:t>
            </a:r>
          </a:p>
          <a:p>
            <a:pPr lvl="1"/>
            <a:r>
              <a:rPr lang="en-US" i="1">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2197934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69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421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534452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a:t>
            </a:r>
            <a:r>
              <a:rPr lang="en-US" dirty="0" smtClean="0">
                <a:latin typeface="Arial" charset="0"/>
              </a:rPr>
              <a:t>interpolation; </a:t>
            </a:r>
            <a:r>
              <a:rPr lang="en-US" dirty="0">
                <a:latin typeface="Arial" charset="0"/>
              </a:rPr>
              <a:t>signal processing</a:t>
            </a:r>
          </a:p>
        </p:txBody>
      </p:sp>
    </p:spTree>
    <p:extLst>
      <p:ext uri="{BB962C8B-B14F-4D97-AF65-F5344CB8AC3E}">
        <p14:creationId xmlns:p14="http://schemas.microsoft.com/office/powerpoint/2010/main" val="3654592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1858450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Factored BRDFs: Critique</a:t>
            </a:r>
          </a:p>
        </p:txBody>
      </p:sp>
      <p:sp>
        <p:nvSpPr>
          <p:cNvPr id="1531907" name="Rectangle 3"/>
          <p:cNvSpPr>
            <a:spLocks noGrp="1" noChangeArrowheads="1"/>
          </p:cNvSpPr>
          <p:nvPr>
            <p:ph type="body" idx="1"/>
          </p:nvPr>
        </p:nvSpPr>
        <p:spPr>
          <a:xfrm>
            <a:off x="457200" y="1527175"/>
            <a:ext cx="8229600" cy="5330825"/>
          </a:xfrm>
        </p:spPr>
        <p:txBody>
          <a:bodyPr/>
          <a:lstStyle/>
          <a:p>
            <a:r>
              <a:rPr lang="en-US" dirty="0">
                <a:latin typeface="Arial" charset="0"/>
              </a:rPr>
              <a:t>Simple, reasonably practical method</a:t>
            </a:r>
          </a:p>
          <a:p>
            <a:r>
              <a:rPr lang="en-US" dirty="0">
                <a:latin typeface="Arial" charset="0"/>
              </a:rPr>
              <a:t>Problem: Non-optimal factorization, few terms</a:t>
            </a:r>
          </a:p>
          <a:p>
            <a:pPr lvl="1"/>
            <a:r>
              <a:rPr lang="en-US" dirty="0">
                <a:latin typeface="Arial" charset="0"/>
              </a:rPr>
              <a:t>Can only handle less glossy materials</a:t>
            </a:r>
          </a:p>
          <a:p>
            <a:pPr lvl="1"/>
            <a:r>
              <a:rPr lang="en-US" dirty="0">
                <a:latin typeface="Arial" charset="0"/>
              </a:rPr>
              <a:t>Accuracy not properly </a:t>
            </a:r>
            <a:r>
              <a:rPr lang="en-US" dirty="0" smtClean="0">
                <a:latin typeface="Arial" charset="0"/>
              </a:rPr>
              <a:t>investigated [</a:t>
            </a:r>
            <a:r>
              <a:rPr lang="en-US" dirty="0" err="1" smtClean="0">
                <a:latin typeface="Arial" charset="0"/>
              </a:rPr>
              <a:t>Mahajan</a:t>
            </a:r>
            <a:r>
              <a:rPr lang="en-US" dirty="0" smtClean="0">
                <a:latin typeface="Arial" charset="0"/>
              </a:rPr>
              <a:t> et al 08]</a:t>
            </a:r>
            <a:endParaRPr lang="en-US" dirty="0">
              <a:latin typeface="Arial" charset="0"/>
            </a:endParaRPr>
          </a:p>
          <a:p>
            <a:r>
              <a:rPr lang="en-US" dirty="0">
                <a:latin typeface="Arial" charset="0"/>
              </a:rPr>
              <a:t>Very nice synthesis of many existing ideas</a:t>
            </a:r>
          </a:p>
          <a:p>
            <a:r>
              <a:rPr lang="en-US" dirty="0">
                <a:latin typeface="Arial" charset="0"/>
              </a:rPr>
              <a:t>Comparison to triple product integrals</a:t>
            </a:r>
          </a:p>
          <a:p>
            <a:pPr lvl="1"/>
            <a:r>
              <a:rPr lang="en-US" dirty="0">
                <a:latin typeface="Arial" charset="0"/>
              </a:rPr>
              <a:t>Not as deep or cool, but simpler and real-time</a:t>
            </a:r>
          </a:p>
          <a:p>
            <a:pPr lvl="1"/>
            <a:r>
              <a:rPr lang="en-US" dirty="0">
                <a:latin typeface="Arial" charset="0"/>
              </a:rPr>
              <a:t>Limits BRDF fidelity, glossiness much more</a:t>
            </a:r>
          </a:p>
          <a:p>
            <a:pPr lvl="1"/>
            <a:r>
              <a:rPr lang="en-US" dirty="0">
                <a:latin typeface="Arial" charset="0"/>
              </a:rPr>
              <a:t>In a sense, they are different types of factorizations</a:t>
            </a:r>
          </a:p>
        </p:txBody>
      </p:sp>
    </p:spTree>
    <p:extLst>
      <p:ext uri="{BB962C8B-B14F-4D97-AF65-F5344CB8AC3E}">
        <p14:creationId xmlns:p14="http://schemas.microsoft.com/office/powerpoint/2010/main" val="3144301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p:txBody>
          <a:bodyPr/>
          <a:lstStyle/>
          <a:p>
            <a:r>
              <a:rPr lang="en-US"/>
              <a:t>Outline</a:t>
            </a:r>
          </a:p>
        </p:txBody>
      </p:sp>
      <p:sp>
        <p:nvSpPr>
          <p:cNvPr id="1532931"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i="1">
                <a:latin typeface="Arial" charset="0"/>
              </a:rPr>
              <a:t>Triple Product Integrals</a:t>
            </a:r>
          </a:p>
        </p:txBody>
      </p:sp>
    </p:spTree>
    <p:extLst>
      <p:ext uri="{BB962C8B-B14F-4D97-AF65-F5344CB8AC3E}">
        <p14:creationId xmlns:p14="http://schemas.microsoft.com/office/powerpoint/2010/main" val="4000993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b="1">
                <a:latin typeface="Arial" charset="0"/>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12</a:t>
            </a:r>
            <a:r>
              <a:rPr lang="en-US" b="1">
                <a:latin typeface="Arial" charset="0"/>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8</a:t>
            </a:r>
            <a:r>
              <a:rPr lang="en-US" b="1">
                <a:latin typeface="Arial" charset="0"/>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chemeClr val="accent1"/>
              </a:buClr>
              <a:buSzPct val="80000"/>
              <a:buFont typeface="Monotype Sorts" charset="0"/>
              <a:buNone/>
            </a:pPr>
            <a:r>
              <a:rPr lang="en-US" b="1">
                <a:latin typeface="Arial" charset="0"/>
              </a:rPr>
              <a:t>~ 10</a:t>
            </a:r>
            <a:r>
              <a:rPr lang="en-US" b="1" baseline="50000">
                <a:latin typeface="Arial" charset="0"/>
              </a:rPr>
              <a:t>8</a:t>
            </a:r>
            <a:r>
              <a:rPr lang="en-US" b="1">
                <a:latin typeface="Arial" charset="0"/>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chemeClr val="accent1"/>
              </a:buClr>
              <a:buSzPct val="80000"/>
              <a:buFont typeface="Monotype Sorts" charset="0"/>
              <a:buNone/>
            </a:pPr>
            <a:r>
              <a:rPr lang="en-US" b="1">
                <a:latin typeface="Arial" charset="0"/>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chemeClr val="accent1"/>
              </a:buClr>
              <a:buSzPct val="80000"/>
              <a:buFont typeface="Monotype Sorts" charset="0"/>
              <a:buNone/>
            </a:pPr>
            <a:r>
              <a:rPr lang="en-US" b="1">
                <a:latin typeface="Arial" charset="0"/>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Tree>
    <p:extLst>
      <p:ext uri="{BB962C8B-B14F-4D97-AF65-F5344CB8AC3E}">
        <p14:creationId xmlns:p14="http://schemas.microsoft.com/office/powerpoint/2010/main" val="319842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a14="http://schemas.microsoft.com/office/drawing/2010/main">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a:latin typeface="Arial" charset="0"/>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065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a14="http://schemas.microsoft.com/office/drawing/2010/main">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031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smtClean="0">
                <a:cs typeface="+mj-cs"/>
              </a:rPr>
              <a:t>Triple Product Integrals</a:t>
            </a:r>
          </a:p>
        </p:txBody>
      </p:sp>
      <p:sp>
        <p:nvSpPr>
          <p:cNvPr id="40963" name="Rectangle 3"/>
          <p:cNvSpPr>
            <a:spLocks noGrp="1" noChangeArrowheads="1"/>
          </p:cNvSpPr>
          <p:nvPr>
            <p:ph type="body" idx="1"/>
          </p:nvPr>
        </p:nvSpPr>
        <p:spPr/>
        <p:txBody>
          <a:bodyPr/>
          <a:lstStyle/>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a:p>
            <a:pPr marL="0" indent="0">
              <a:defRPr/>
            </a:pPr>
            <a:endParaRPr lang="en-US" smtClean="0">
              <a:cs typeface="+mn-cs"/>
            </a:endParaRPr>
          </a:p>
        </p:txBody>
      </p:sp>
      <p:pic>
        <p:nvPicPr>
          <p:cNvPr id="2" name="Picture 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541463"/>
            <a:ext cx="11715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canonical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1541463"/>
            <a:ext cx="1182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canonical_br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1543050"/>
            <a:ext cx="11715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685800" y="2630488"/>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69" name="Rectangle 9"/>
          <p:cNvSpPr>
            <a:spLocks noChangeArrowheads="1"/>
          </p:cNvSpPr>
          <p:nvPr/>
        </p:nvSpPr>
        <p:spPr bwMode="auto">
          <a:xfrm>
            <a:off x="742950" y="3762375"/>
            <a:ext cx="8205788"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0" name="Rectangle 10"/>
          <p:cNvSpPr>
            <a:spLocks noChangeArrowheads="1"/>
          </p:cNvSpPr>
          <p:nvPr/>
        </p:nvSpPr>
        <p:spPr bwMode="auto">
          <a:xfrm>
            <a:off x="838200" y="4741863"/>
            <a:ext cx="8205788" cy="1131887"/>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1" name="Rectangle 11"/>
          <p:cNvSpPr>
            <a:spLocks noChangeArrowheads="1"/>
          </p:cNvSpPr>
          <p:nvPr/>
        </p:nvSpPr>
        <p:spPr bwMode="auto">
          <a:xfrm>
            <a:off x="1227138" y="1651000"/>
            <a:ext cx="3624262" cy="979488"/>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2" name="Rectangle 12"/>
          <p:cNvSpPr>
            <a:spLocks noChangeArrowheads="1"/>
          </p:cNvSpPr>
          <p:nvPr/>
        </p:nvSpPr>
        <p:spPr bwMode="auto">
          <a:xfrm>
            <a:off x="193675" y="1749425"/>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sp>
        <p:nvSpPr>
          <p:cNvPr id="40973" name="Rectangle 13"/>
          <p:cNvSpPr>
            <a:spLocks noChangeArrowheads="1"/>
          </p:cNvSpPr>
          <p:nvPr/>
        </p:nvSpPr>
        <p:spPr bwMode="auto">
          <a:xfrm>
            <a:off x="4475163" y="2630488"/>
            <a:ext cx="4416425" cy="40259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latin typeface="Arial" charset="0"/>
              <a:cs typeface="ＭＳ Ｐゴシック" charset="0"/>
            </a:endParaRPr>
          </a:p>
        </p:txBody>
      </p:sp>
      <p:pic>
        <p:nvPicPr>
          <p:cNvPr id="40974" name="Picture 1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7066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7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97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97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9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096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96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0" grpId="0" animBg="1"/>
      <p:bldP spid="40971" grpId="0" animBg="1"/>
      <p:bldP spid="40972" grpId="0" animBg="1"/>
      <p:bldP spid="409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a:t>Basis Requirements</a:t>
            </a:r>
          </a:p>
        </p:txBody>
      </p:sp>
      <p:sp>
        <p:nvSpPr>
          <p:cNvPr id="1542147" name="Rectangle 3"/>
          <p:cNvSpPr>
            <a:spLocks noGrp="1" noChangeArrowheads="1"/>
          </p:cNvSpPr>
          <p:nvPr>
            <p:ph type="body" idx="1"/>
          </p:nvPr>
        </p:nvSpPr>
        <p:spPr>
          <a:xfrm>
            <a:off x="457200" y="2052638"/>
            <a:ext cx="8229600" cy="2652712"/>
          </a:xfrm>
        </p:spPr>
        <p:txBody>
          <a:bodyPr/>
          <a:lstStyle/>
          <a:p>
            <a:pPr marL="457200" indent="-457200"/>
            <a:endParaRPr lang="en-US" dirty="0"/>
          </a:p>
          <a:p>
            <a:pPr marL="457200" indent="-457200">
              <a:buClr>
                <a:schemeClr val="tx2"/>
              </a:buClr>
              <a:buFont typeface="Monotype Sorts" charset="0"/>
              <a:buAutoNum type="arabicPeriod"/>
            </a:pPr>
            <a:r>
              <a:rPr lang="en-US" dirty="0"/>
              <a:t>Need few non-zero </a:t>
            </a:r>
            <a:r>
              <a:rPr lang="ja-JP" altLang="en-US" dirty="0">
                <a:latin typeface="Arial"/>
              </a:rPr>
              <a:t>“</a:t>
            </a:r>
            <a:r>
              <a:rPr lang="en-US" dirty="0"/>
              <a:t>tripling</a:t>
            </a:r>
            <a:r>
              <a:rPr lang="ja-JP" altLang="en-US" dirty="0">
                <a:latin typeface="Arial"/>
              </a:rPr>
              <a:t>”</a:t>
            </a:r>
            <a:r>
              <a:rPr lang="en-US" dirty="0"/>
              <a:t> coefficients</a:t>
            </a:r>
          </a:p>
          <a:p>
            <a:pPr marL="457200" indent="-457200"/>
            <a:endParaRPr lang="en-US" dirty="0"/>
          </a:p>
          <a:p>
            <a:pPr marL="457200" indent="-457200"/>
            <a:endParaRPr lang="en-US" dirty="0"/>
          </a:p>
          <a:p>
            <a:pPr marL="457200" indent="-457200">
              <a:buClr>
                <a:schemeClr val="tx2"/>
              </a:buClr>
              <a:buFont typeface="Monotype Sorts" charset="0"/>
              <a:buAutoNum type="arabicPeriod" startAt="2"/>
            </a:pPr>
            <a:r>
              <a:rPr lang="en-US" dirty="0"/>
              <a:t>Need sparse basis coefficients</a:t>
            </a:r>
          </a:p>
        </p:txBody>
      </p:sp>
      <p:pic>
        <p:nvPicPr>
          <p:cNvPr id="1542148" name="Picture 4" descr="e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135563"/>
            <a:ext cx="1570037" cy="374650"/>
          </a:xfrm>
          <a:prstGeom prst="rect">
            <a:avLst/>
          </a:prstGeom>
          <a:noFill/>
          <a:extLst>
            <a:ext uri="{909E8E84-426E-40dd-AFC4-6F175D3DCCD1}">
              <a14:hiddenFill xmlns:a14="http://schemas.microsoft.com/office/drawing/2010/main">
                <a:solidFill>
                  <a:srgbClr val="FFFFFF"/>
                </a:solidFill>
              </a14:hiddenFill>
            </a:ext>
          </a:extLst>
        </p:spPr>
      </p:pic>
      <p:pic>
        <p:nvPicPr>
          <p:cNvPr id="1542149" name="Picture 5"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509963"/>
            <a:ext cx="4311650" cy="725487"/>
          </a:xfrm>
          <a:prstGeom prst="rect">
            <a:avLst/>
          </a:prstGeom>
          <a:noFill/>
          <a:extLst>
            <a:ext uri="{909E8E84-426E-40dd-AFC4-6F175D3DCCD1}">
              <a14:hiddenFill xmlns:a14="http://schemas.microsoft.com/office/drawing/2010/main">
                <a:solidFill>
                  <a:srgbClr val="FFFFFF"/>
                </a:solidFill>
              </a14:hiddenFill>
            </a:ext>
          </a:extLst>
        </p:spPr>
      </p:pic>
      <p:pic>
        <p:nvPicPr>
          <p:cNvPr id="1542150" name="Picture 6" descr="eq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1670050"/>
            <a:ext cx="4102100" cy="735013"/>
          </a:xfrm>
          <a:prstGeom prst="rect">
            <a:avLst/>
          </a:prstGeom>
          <a:noFill/>
          <a:extLst>
            <a:ext uri="{909E8E84-426E-40dd-AFC4-6F175D3DCCD1}">
              <a14:hiddenFill xmlns:a14="http://schemas.microsoft.com/office/drawing/2010/main">
                <a:solidFill>
                  <a:srgbClr val="FFFFFF"/>
                </a:solidFill>
              </a14:hiddenFill>
            </a:ext>
          </a:extLst>
        </p:spPr>
      </p:pic>
      <p:sp>
        <p:nvSpPr>
          <p:cNvPr id="1542151" name="Rectangle 7"/>
          <p:cNvSpPr>
            <a:spLocks noChangeArrowheads="1"/>
          </p:cNvSpPr>
          <p:nvPr/>
        </p:nvSpPr>
        <p:spPr bwMode="auto">
          <a:xfrm>
            <a:off x="935038" y="1149350"/>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2152" name="Rectangle 8"/>
          <p:cNvSpPr>
            <a:spLocks noChangeArrowheads="1"/>
          </p:cNvSpPr>
          <p:nvPr/>
        </p:nvSpPr>
        <p:spPr bwMode="auto">
          <a:xfrm>
            <a:off x="401638" y="4410075"/>
            <a:ext cx="7808912" cy="1630363"/>
          </a:xfrm>
          <a:prstGeom prst="rect">
            <a:avLst/>
          </a:prstGeom>
          <a:solidFill>
            <a:srgbClr val="3333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16108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19306 0.45671 L -0.01875 0.01667 " pathEditMode="relative" rAng="0" ptsTypes="AA">
                                      <p:cBhvr>
                                        <p:cTn id="6" dur="500" fill="hold"/>
                                        <p:tgtEl>
                                          <p:spTgt spid="1542150"/>
                                        </p:tgtEl>
                                        <p:attrNameLst>
                                          <p:attrName>ppt_x</p:attrName>
                                          <p:attrName>ppt_y</p:attrName>
                                        </p:attrNameLst>
                                      </p:cBhvr>
                                      <p:rCtr x="8715" y="-22014"/>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54214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421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4214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42147">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21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42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P spid="1542151" grpId="0" animBg="1"/>
      <p:bldP spid="15421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60475"/>
            <a:ext cx="53403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011" name="Group 3"/>
          <p:cNvGraphicFramePr>
            <a:graphicFrameLocks noGrp="1"/>
          </p:cNvGraphicFramePr>
          <p:nvPr>
            <p:extLst>
              <p:ext uri="{D42A27DB-BD31-4B8C-83A1-F6EECF244321}">
                <p14:modId xmlns:p14="http://schemas.microsoft.com/office/powerpoint/2010/main" val="1934348951"/>
              </p:ext>
            </p:extLst>
          </p:nvPr>
        </p:nvGraphicFramePr>
        <p:xfrm>
          <a:off x="849313" y="2248544"/>
          <a:ext cx="7626350" cy="4497388"/>
        </p:xfrm>
        <a:graphic>
          <a:graphicData uri="http://schemas.openxmlformats.org/drawingml/2006/table">
            <a:tbl>
              <a:tblPr/>
              <a:tblGrid>
                <a:gridCol w="3163887"/>
                <a:gridCol w="4462463"/>
              </a:tblGrid>
              <a:tr h="1144588">
                <a:tc>
                  <a:txBody>
                    <a:bodyPr/>
                    <a:lstStyle/>
                    <a:p>
                      <a:pPr marL="0" marR="0" lvl="0" indent="0" algn="ctr"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dirty="0">
                          <a:ln>
                            <a:noFill/>
                          </a:ln>
                          <a:solidFill>
                            <a:srgbClr val="FFFFFF"/>
                          </a:solidFill>
                          <a:effectLst/>
                          <a:latin typeface="Times New Roman" charset="0"/>
                          <a:ea typeface="ＭＳ Ｐゴシック" charset="0"/>
                        </a:rPr>
                        <a:t>Basis Choice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a:ln>
                            <a:noFill/>
                          </a:ln>
                          <a:solidFill>
                            <a:srgbClr val="FFFFFF"/>
                          </a:solidFill>
                          <a:effectLst/>
                          <a:latin typeface="Times New Roman" charset="0"/>
                          <a:ea typeface="ＭＳ Ｐゴシック" charset="0"/>
                        </a:rPr>
                        <a:t>  Number Non-Zero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General (e.g. PCA)</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3</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Pixels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Fourier Series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0"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Sph. Harmonics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5</a:t>
                      </a:r>
                      <a:r>
                        <a:rPr kumimoji="0" lang="en-US" sz="28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a:t>
                      </a:r>
                      <a:r>
                        <a:rPr kumimoji="0" lang="en-US" sz="24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Haar Wavelets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dirty="0">
                          <a:ln>
                            <a:noFill/>
                          </a:ln>
                          <a:solidFill>
                            <a:srgbClr val="FFFFFF"/>
                          </a:solidFill>
                          <a:effectLst/>
                          <a:latin typeface="Times New Roman" charset="0"/>
                          <a:ea typeface="ＭＳ Ｐゴシック" charset="0"/>
                        </a:rPr>
                        <a:t>O</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4400" b="1" i="0" u="none" strike="noStrike" cap="none" normalizeH="0" baseline="0" dirty="0">
                          <a:ln>
                            <a:noFill/>
                          </a:ln>
                          <a:solidFill>
                            <a:srgbClr val="FFFFFF"/>
                          </a:solidFill>
                          <a:effectLst/>
                          <a:latin typeface="Times New Roman" charset="0"/>
                          <a:ea typeface="ＭＳ Ｐゴシック" charset="0"/>
                        </a:rPr>
                        <a:t>(</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3600" b="1" i="0" u="none" strike="noStrike" cap="none" normalizeH="0" baseline="0" dirty="0">
                          <a:ln>
                            <a:noFill/>
                          </a:ln>
                          <a:solidFill>
                            <a:srgbClr val="FFFFFF"/>
                          </a:solidFill>
                          <a:effectLst/>
                          <a:latin typeface="Times New Roman" charset="0"/>
                          <a:ea typeface="ＭＳ Ｐゴシック" charset="0"/>
                        </a:rPr>
                        <a:t> log </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4400" b="1" i="0" u="none" strike="noStrike" cap="none" normalizeH="0" baseline="0" dirty="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47" name="Rectangle 39"/>
          <p:cNvSpPr>
            <a:spLocks noGrp="1" noChangeArrowheads="1"/>
          </p:cNvSpPr>
          <p:nvPr>
            <p:ph type="title"/>
          </p:nvPr>
        </p:nvSpPr>
        <p:spPr>
          <a:xfrm>
            <a:off x="222250" y="533400"/>
            <a:ext cx="8675688" cy="685800"/>
          </a:xfrm>
        </p:spPr>
        <p:txBody>
          <a:bodyPr/>
          <a:lstStyle/>
          <a:p>
            <a:pPr eaLnBrk="1" hangingPunct="1">
              <a:defRPr/>
            </a:pPr>
            <a:r>
              <a:rPr lang="en-US" sz="3200" smtClean="0">
                <a:cs typeface="+mj-cs"/>
              </a:rPr>
              <a:t>1. Number of Non-Zero Tripling Coefficients</a:t>
            </a:r>
          </a:p>
        </p:txBody>
      </p:sp>
      <p:graphicFrame>
        <p:nvGraphicFramePr>
          <p:cNvPr id="2" name="Object 40"/>
          <p:cNvGraphicFramePr>
            <a:graphicFrameLocks noChangeAspect="1"/>
          </p:cNvGraphicFramePr>
          <p:nvPr>
            <p:extLst>
              <p:ext uri="{D42A27DB-BD31-4B8C-83A1-F6EECF244321}">
                <p14:modId xmlns:p14="http://schemas.microsoft.com/office/powerpoint/2010/main" val="2128830190"/>
              </p:ext>
            </p:extLst>
          </p:nvPr>
        </p:nvGraphicFramePr>
        <p:xfrm>
          <a:off x="7445375" y="2522093"/>
          <a:ext cx="787400" cy="706437"/>
        </p:xfrm>
        <a:graphic>
          <a:graphicData uri="http://schemas.openxmlformats.org/presentationml/2006/ole">
            <mc:AlternateContent xmlns:mc="http://schemas.openxmlformats.org/markup-compatibility/2006">
              <mc:Choice xmlns:v="urn:schemas-microsoft-com:vml" Requires="v">
                <p:oleObj spid="_x0000_s11273" name="Equation" r:id="rId5" imgW="241300" imgH="266700" progId="Equation.DSMT4">
                  <p:embed/>
                </p:oleObj>
              </mc:Choice>
              <mc:Fallback>
                <p:oleObj name="Equation" r:id="rId5" imgW="241300" imgH="266700" progId="Equation.DSMT4">
                  <p:embed/>
                  <p:pic>
                    <p:nvPicPr>
                      <p:cNvPr id="0" name=""/>
                      <p:cNvPicPr>
                        <a:picLocks noChangeAspect="1" noChangeArrowheads="1"/>
                      </p:cNvPicPr>
                      <p:nvPr/>
                    </p:nvPicPr>
                    <p:blipFill>
                      <a:blip r:embed="rId6"/>
                      <a:srcRect/>
                      <a:stretch>
                        <a:fillRect/>
                      </a:stretch>
                    </p:blipFill>
                    <p:spPr bwMode="auto">
                      <a:xfrm>
                        <a:off x="7445375" y="2522093"/>
                        <a:ext cx="787400"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bwMode="auto">
          <a:xfrm>
            <a:off x="1034726" y="4155176"/>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2" name="Rectangle 21"/>
          <p:cNvSpPr/>
          <p:nvPr/>
        </p:nvSpPr>
        <p:spPr bwMode="auto">
          <a:xfrm>
            <a:off x="5670939" y="4233575"/>
            <a:ext cx="109887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3" name="Rectangle 22"/>
          <p:cNvSpPr/>
          <p:nvPr/>
        </p:nvSpPr>
        <p:spPr bwMode="auto">
          <a:xfrm>
            <a:off x="1124414" y="4840696"/>
            <a:ext cx="207383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4" name="Rectangle 23"/>
          <p:cNvSpPr/>
          <p:nvPr/>
        </p:nvSpPr>
        <p:spPr bwMode="auto">
          <a:xfrm>
            <a:off x="5435055" y="4856376"/>
            <a:ext cx="1510151"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5" name="Rectangle 24"/>
          <p:cNvSpPr/>
          <p:nvPr/>
        </p:nvSpPr>
        <p:spPr bwMode="auto">
          <a:xfrm>
            <a:off x="1104356" y="551053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6" name="Rectangle 25"/>
          <p:cNvSpPr/>
          <p:nvPr/>
        </p:nvSpPr>
        <p:spPr bwMode="auto">
          <a:xfrm>
            <a:off x="4878300" y="5526216"/>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7" name="Rectangle 26"/>
          <p:cNvSpPr/>
          <p:nvPr/>
        </p:nvSpPr>
        <p:spPr bwMode="auto">
          <a:xfrm>
            <a:off x="1034726" y="6137732"/>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8" name="Rectangle 27"/>
          <p:cNvSpPr/>
          <p:nvPr/>
        </p:nvSpPr>
        <p:spPr bwMode="auto">
          <a:xfrm>
            <a:off x="5003724" y="6170574"/>
            <a:ext cx="2391764"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9" name="Rectangle 28"/>
          <p:cNvSpPr/>
          <p:nvPr/>
        </p:nvSpPr>
        <p:spPr bwMode="auto">
          <a:xfrm>
            <a:off x="1140092" y="3539256"/>
            <a:ext cx="2747970" cy="564476"/>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30" name="Rectangle 29"/>
          <p:cNvSpPr/>
          <p:nvPr/>
        </p:nvSpPr>
        <p:spPr bwMode="auto">
          <a:xfrm>
            <a:off x="5536776" y="3479410"/>
            <a:ext cx="1408430" cy="698321"/>
          </a:xfrm>
          <a:prstGeom prst="rect">
            <a:avLst/>
          </a:prstGeom>
          <a:solidFill>
            <a:schemeClr val="bg1">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244143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2" grpId="0" animBg="1"/>
      <p:bldP spid="22" grpId="1" animBg="1"/>
      <p:bldP spid="22" grpId="2" animBg="1"/>
      <p:bldP spid="22" grpId="3"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8" grpId="0" animBg="1"/>
      <p:bldP spid="28"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566988"/>
            <a:ext cx="2749550" cy="2062162"/>
          </a:xfrm>
          <a:prstGeom prst="rect">
            <a:avLst/>
          </a:prstGeom>
          <a:noFill/>
          <a:extLst>
            <a:ext uri="{909E8E84-426E-40dd-AFC4-6F175D3DCCD1}">
              <a14:hiddenFill xmlns:a14="http://schemas.microsoft.com/office/drawing/2010/main">
                <a:solidFill>
                  <a:srgbClr val="FFFFFF"/>
                </a:solidFill>
              </a14:hiddenFill>
            </a:ext>
          </a:extLst>
        </p:spPr>
      </p:pic>
      <p:pic>
        <p:nvPicPr>
          <p:cNvPr id="1546243" name="Picture 3" descr="bea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447800"/>
            <a:ext cx="4659313" cy="4295775"/>
          </a:xfrm>
          <a:prstGeom prst="rect">
            <a:avLst/>
          </a:prstGeom>
          <a:noFill/>
          <a:extLst>
            <a:ext uri="{909E8E84-426E-40dd-AFC4-6F175D3DCCD1}">
              <a14:hiddenFill xmlns:a14="http://schemas.microsoft.com/office/drawing/2010/main">
                <a:solidFill>
                  <a:srgbClr val="FFFFFF"/>
                </a:solidFill>
              </a14:hiddenFill>
            </a:ext>
          </a:extLst>
        </p:spPr>
      </p:pic>
      <p:sp>
        <p:nvSpPr>
          <p:cNvPr id="1546244" name="Rectangle 4"/>
          <p:cNvSpPr>
            <a:spLocks noGrp="1" noChangeArrowheads="1"/>
          </p:cNvSpPr>
          <p:nvPr>
            <p:ph type="title"/>
          </p:nvPr>
        </p:nvSpPr>
        <p:spPr/>
        <p:txBody>
          <a:bodyPr/>
          <a:lstStyle/>
          <a:p>
            <a:r>
              <a:rPr lang="en-US"/>
              <a:t>2.  Sparsity in Light Approx. </a:t>
            </a:r>
          </a:p>
        </p:txBody>
      </p:sp>
      <p:sp>
        <p:nvSpPr>
          <p:cNvPr id="1546245" name="Rectangle 5"/>
          <p:cNvSpPr>
            <a:spLocks noChangeArrowheads="1"/>
          </p:cNvSpPr>
          <p:nvPr/>
        </p:nvSpPr>
        <p:spPr bwMode="auto">
          <a:xfrm>
            <a:off x="1943100" y="5946775"/>
            <a:ext cx="41608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Approximation Terms</a:t>
            </a:r>
          </a:p>
        </p:txBody>
      </p:sp>
      <p:sp>
        <p:nvSpPr>
          <p:cNvPr id="1546246" name="Rectangle 6"/>
          <p:cNvSpPr>
            <a:spLocks noChangeArrowheads="1"/>
          </p:cNvSpPr>
          <p:nvPr/>
        </p:nvSpPr>
        <p:spPr bwMode="auto">
          <a:xfrm rot="16200000">
            <a:off x="-646906" y="3109119"/>
            <a:ext cx="341947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Relative </a:t>
            </a:r>
            <a:r>
              <a:rPr lang="en-US" sz="2800" i="1">
                <a:solidFill>
                  <a:srgbClr val="FFFFFF"/>
                </a:solidFill>
              </a:rPr>
              <a:t>L</a:t>
            </a:r>
            <a:r>
              <a:rPr lang="en-US" sz="2800" i="1" baseline="30000">
                <a:solidFill>
                  <a:srgbClr val="FFFFFF"/>
                </a:solidFill>
              </a:rPr>
              <a:t>2</a:t>
            </a:r>
            <a:r>
              <a:rPr lang="en-US" sz="2800">
                <a:solidFill>
                  <a:srgbClr val="FFFFFF"/>
                </a:solidFill>
              </a:rPr>
              <a:t> Error (%)</a:t>
            </a:r>
          </a:p>
        </p:txBody>
      </p:sp>
      <p:sp>
        <p:nvSpPr>
          <p:cNvPr id="1546247" name="Rectangle 7"/>
          <p:cNvSpPr>
            <a:spLocks noChangeArrowheads="1"/>
          </p:cNvSpPr>
          <p:nvPr/>
        </p:nvSpPr>
        <p:spPr bwMode="auto">
          <a:xfrm>
            <a:off x="3127375" y="1930400"/>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Pixels</a:t>
            </a:r>
          </a:p>
        </p:txBody>
      </p:sp>
      <p:sp>
        <p:nvSpPr>
          <p:cNvPr id="1546248" name="Rectangle 8"/>
          <p:cNvSpPr>
            <a:spLocks noChangeArrowheads="1"/>
          </p:cNvSpPr>
          <p:nvPr/>
        </p:nvSpPr>
        <p:spPr bwMode="auto">
          <a:xfrm>
            <a:off x="1565275" y="3248025"/>
            <a:ext cx="3487738"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rPr>
              <a:t>Wavelets</a:t>
            </a:r>
          </a:p>
        </p:txBody>
      </p:sp>
    </p:spTree>
    <p:extLst>
      <p:ext uri="{BB962C8B-B14F-4D97-AF65-F5344CB8AC3E}">
        <p14:creationId xmlns:p14="http://schemas.microsoft.com/office/powerpoint/2010/main" val="17310709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spid="_x0000_s1033" name="Image" r:id="rId4" imgW="9555948" imgH="7662549" progId="Photoshop.Image.5">
                  <p:embed/>
                </p:oleObj>
              </mc:Choice>
              <mc:Fallback>
                <p:oleObj name="Image" r:id="rId4" imgW="9555948" imgH="7662549"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sz="1200" b="1" i="1">
                <a:latin typeface="Arial" charset="0"/>
              </a:rPr>
              <a:t>Jensen 2000</a:t>
            </a:r>
          </a:p>
        </p:txBody>
      </p:sp>
    </p:spTree>
    <p:extLst>
      <p:ext uri="{BB962C8B-B14F-4D97-AF65-F5344CB8AC3E}">
        <p14:creationId xmlns:p14="http://schemas.microsoft.com/office/powerpoint/2010/main" val="34447595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a:t>Summary of Wavelet Results</a:t>
            </a:r>
          </a:p>
        </p:txBody>
      </p:sp>
      <p:sp>
        <p:nvSpPr>
          <p:cNvPr id="1548291" name="Rectangle 3"/>
          <p:cNvSpPr>
            <a:spLocks noGrp="1" noChangeArrowheads="1"/>
          </p:cNvSpPr>
          <p:nvPr>
            <p:ph type="body" idx="1"/>
          </p:nvPr>
        </p:nvSpPr>
        <p:spPr/>
        <p:txBody>
          <a:bodyPr/>
          <a:lstStyle/>
          <a:p>
            <a:endParaRPr lang="en-US"/>
          </a:p>
          <a:p>
            <a:r>
              <a:rPr lang="en-US">
                <a:latin typeface="Arial" charset="0"/>
              </a:rPr>
              <a:t>Derive direct </a:t>
            </a:r>
            <a:r>
              <a:rPr lang="en-US" i="1">
                <a:latin typeface="Arial" charset="0"/>
              </a:rPr>
              <a:t>O(N log N)</a:t>
            </a:r>
            <a:r>
              <a:rPr lang="en-US">
                <a:latin typeface="Arial" charset="0"/>
              </a:rPr>
              <a:t> triple product algorithm</a:t>
            </a:r>
          </a:p>
          <a:p>
            <a:endParaRPr lang="en-US">
              <a:latin typeface="Arial" charset="0"/>
            </a:endParaRPr>
          </a:p>
          <a:p>
            <a:r>
              <a:rPr lang="en-US">
                <a:latin typeface="Arial" charset="0"/>
              </a:rPr>
              <a:t>Dynamic programming can eliminate </a:t>
            </a:r>
            <a:r>
              <a:rPr lang="en-US" i="1">
                <a:latin typeface="Arial" charset="0"/>
              </a:rPr>
              <a:t>log N</a:t>
            </a:r>
            <a:r>
              <a:rPr lang="en-US">
                <a:latin typeface="Arial" charset="0"/>
              </a:rPr>
              <a:t> term</a:t>
            </a:r>
          </a:p>
          <a:p>
            <a:endParaRPr lang="en-US">
              <a:latin typeface="Arial" charset="0"/>
            </a:endParaRPr>
          </a:p>
          <a:p>
            <a:r>
              <a:rPr lang="en-US">
                <a:latin typeface="Arial" charset="0"/>
              </a:rPr>
              <a:t>Final complexity linear in number of retained basis coefficients</a:t>
            </a:r>
          </a:p>
        </p:txBody>
      </p:sp>
    </p:spTree>
    <p:extLst>
      <p:ext uri="{BB962C8B-B14F-4D97-AF65-F5344CB8AC3E}">
        <p14:creationId xmlns:p14="http://schemas.microsoft.com/office/powerpoint/2010/main" val="3842242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ChangeArrowheads="1"/>
          </p:cNvSpPr>
          <p:nvPr>
            <p:ph type="title"/>
          </p:nvPr>
        </p:nvSpPr>
        <p:spPr/>
        <p:txBody>
          <a:bodyPr/>
          <a:lstStyle/>
          <a:p>
            <a:r>
              <a:rPr lang="en-US"/>
              <a:t>Broader Computational Relevance</a:t>
            </a:r>
          </a:p>
        </p:txBody>
      </p:sp>
      <p:sp>
        <p:nvSpPr>
          <p:cNvPr id="1549315" name="Rectangle 3"/>
          <p:cNvSpPr>
            <a:spLocks noGrp="1" noChangeArrowheads="1"/>
          </p:cNvSpPr>
          <p:nvPr>
            <p:ph type="body" idx="1"/>
          </p:nvPr>
        </p:nvSpPr>
        <p:spPr>
          <a:xfrm>
            <a:off x="457200" y="1419225"/>
            <a:ext cx="8539163" cy="5029200"/>
          </a:xfrm>
        </p:spPr>
        <p:txBody>
          <a:bodyPr/>
          <a:lstStyle/>
          <a:p>
            <a:r>
              <a:rPr lang="en-US" sz="2400">
                <a:latin typeface="Arial" charset="0"/>
              </a:rPr>
              <a:t>Clebsch-Gordan triple product series for spherical harmonics in quantum mechanics (but not focused on computation)</a:t>
            </a:r>
          </a:p>
          <a:p>
            <a:r>
              <a:rPr lang="en-US" sz="2400">
                <a:latin typeface="Arial" charset="0"/>
              </a:rPr>
              <a:t>Essentially no previous work graphics, applied math</a:t>
            </a:r>
          </a:p>
          <a:p>
            <a:r>
              <a:rPr lang="en-US" sz="2400">
                <a:solidFill>
                  <a:schemeClr val="tx1"/>
                </a:solidFill>
                <a:latin typeface="Arial" charset="0"/>
              </a:rPr>
              <a:t>Same machinery applies to basic operation: multiplication</a:t>
            </a:r>
          </a:p>
          <a:p>
            <a:pPr lvl="1"/>
            <a:r>
              <a:rPr lang="en-US">
                <a:solidFill>
                  <a:schemeClr val="tx1"/>
                </a:solidFill>
                <a:latin typeface="Arial" charset="0"/>
              </a:rPr>
              <a:t> Signal multiplication for audio, image compositing,….</a:t>
            </a:r>
          </a:p>
          <a:p>
            <a:pPr lvl="1"/>
            <a:r>
              <a:rPr lang="en-US">
                <a:solidFill>
                  <a:schemeClr val="tx1"/>
                </a:solidFill>
                <a:latin typeface="Arial" charset="0"/>
              </a:rPr>
              <a:t> Compressed signals/videos (e.g. wavelets JPEG 2000)</a:t>
            </a:r>
          </a:p>
          <a:p>
            <a:pPr lvl="1"/>
            <a:endParaRPr lang="en-US">
              <a:solidFill>
                <a:schemeClr val="tx1"/>
              </a:solidFill>
              <a:latin typeface="Arial" charset="0"/>
            </a:endParaRPr>
          </a:p>
          <a:p>
            <a:endParaRPr lang="en-US">
              <a:solidFill>
                <a:schemeClr val="tx1"/>
              </a:solidFill>
            </a:endParaRPr>
          </a:p>
          <a:p>
            <a:endParaRPr lang="en-US"/>
          </a:p>
        </p:txBody>
      </p:sp>
      <p:pic>
        <p:nvPicPr>
          <p:cNvPr id="1549316" name="Picture 4" descr="DSC_0730_square_city_mask_1024x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3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7" name="Picture 5" descr="DSC_0730_square_with_sky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pic>
        <p:nvPicPr>
          <p:cNvPr id="1549318" name="Picture 6" descr="DSC_0730_product_1024x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503738"/>
            <a:ext cx="1881187" cy="1881187"/>
          </a:xfrm>
          <a:prstGeom prst="rect">
            <a:avLst/>
          </a:prstGeom>
          <a:noFill/>
          <a:extLst>
            <a:ext uri="{909E8E84-426E-40dd-AFC4-6F175D3DCCD1}">
              <a14:hiddenFill xmlns:a14="http://schemas.microsoft.com/office/drawing/2010/main">
                <a:solidFill>
                  <a:srgbClr val="FFFFFF"/>
                </a:solidFill>
              </a14:hiddenFill>
            </a:ext>
          </a:extLst>
        </p:spPr>
      </p:pic>
      <p:sp>
        <p:nvSpPr>
          <p:cNvPr id="1549319" name="Text Box 7"/>
          <p:cNvSpPr txBox="1">
            <a:spLocks noChangeArrowheads="1"/>
          </p:cNvSpPr>
          <p:nvPr/>
        </p:nvSpPr>
        <p:spPr bwMode="auto">
          <a:xfrm>
            <a:off x="5805488" y="5154613"/>
            <a:ext cx="509587"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
        <p:nvSpPr>
          <p:cNvPr id="1549320" name="Text Box 8"/>
          <p:cNvSpPr txBox="1">
            <a:spLocks noChangeArrowheads="1"/>
          </p:cNvSpPr>
          <p:nvPr/>
        </p:nvSpPr>
        <p:spPr bwMode="auto">
          <a:xfrm>
            <a:off x="2840038" y="5002213"/>
            <a:ext cx="81915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chemeClr val="accent1"/>
              </a:buClr>
              <a:buSzPct val="80000"/>
              <a:buFont typeface="Monotype Sorts" charset="0"/>
              <a:buNone/>
            </a:pPr>
            <a:r>
              <a:rPr lang="en-US" sz="6600" b="1">
                <a:solidFill>
                  <a:schemeClr val="tx2"/>
                </a:solidFill>
                <a:latin typeface="Arial" charset="0"/>
              </a:rPr>
              <a:t>=</a:t>
            </a:r>
          </a:p>
        </p:txBody>
      </p:sp>
    </p:spTree>
    <p:extLst>
      <p:ext uri="{BB962C8B-B14F-4D97-AF65-F5344CB8AC3E}">
        <p14:creationId xmlns:p14="http://schemas.microsoft.com/office/powerpoint/2010/main" val="1736933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846769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a:t>
            </a:r>
            <a:r>
              <a:rPr lang="en-US" sz="2400" dirty="0" smtClean="0">
                <a:latin typeface="Arial" charset="0"/>
              </a:rPr>
              <a:t>2009</a:t>
            </a:r>
            <a:r>
              <a:rPr lang="en-US" sz="2400" dirty="0" smtClean="0">
                <a:latin typeface="Arial" charset="0"/>
              </a:rPr>
              <a:t> </a:t>
            </a:r>
            <a:r>
              <a:rPr lang="en-US" sz="2400" dirty="0">
                <a:latin typeface="Arial" charset="0"/>
              </a:rPr>
              <a:t>(lecture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a:t>
            </a:r>
            <a:r>
              <a:rPr lang="en-US" dirty="0" smtClean="0">
                <a:latin typeface="Arial" charset="0"/>
              </a:rPr>
              <a:t>subsequent </a:t>
            </a:r>
            <a:r>
              <a:rPr lang="en-US" dirty="0">
                <a:latin typeface="Arial" charset="0"/>
              </a:rPr>
              <a:t>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1999672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chemeClr val="accent1"/>
              </a:buClr>
              <a:buSzPct val="80000"/>
              <a:buFont typeface="Monotype Sorts" charset="0"/>
              <a:buNone/>
            </a:pPr>
            <a:r>
              <a:rPr lang="en-US" sz="1200" b="1" i="1">
                <a:latin typeface="Arial" charset="0"/>
              </a:rPr>
              <a:t>Jensen 2000</a:t>
            </a:r>
          </a:p>
        </p:txBody>
      </p:sp>
    </p:spTree>
    <p:extLst>
      <p:ext uri="{BB962C8B-B14F-4D97-AF65-F5344CB8AC3E}">
        <p14:creationId xmlns:p14="http://schemas.microsoft.com/office/powerpoint/2010/main" val="23680687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30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p:txBody>
          <a:bodyPr/>
          <a:lstStyle/>
          <a:p>
            <a:r>
              <a:rPr lang="en-US" sz="2400">
                <a:latin typeface="Arial" charset="0"/>
              </a:rPr>
              <a:t>Plain graphics hardware supports only simple (point) lights, BRDFs (Phong) without any shadows</a:t>
            </a:r>
          </a:p>
          <a:p>
            <a:r>
              <a:rPr lang="en-US" sz="2400">
                <a:latin typeface="Arial" charset="0"/>
              </a:rPr>
              <a:t>Shadow maps can handle point lights (hard shadows)</a:t>
            </a:r>
          </a:p>
          <a:p>
            <a:r>
              <a:rPr lang="en-US" sz="2400">
                <a:latin typeface="Arial" charset="0"/>
              </a:rPr>
              <a:t>Environment maps complex lighting, BRDFs but no shadows</a:t>
            </a:r>
          </a:p>
          <a:p>
            <a:r>
              <a:rPr lang="en-US" sz="2400">
                <a:latin typeface="Arial" charset="0"/>
              </a:rPr>
              <a:t>IBR can often do changing view, fixed lighting</a:t>
            </a:r>
          </a:p>
          <a:p>
            <a:endParaRPr lang="en-US" sz="2400">
              <a:latin typeface="Arial" charset="0"/>
            </a:endParaRPr>
          </a:p>
          <a:p>
            <a:r>
              <a:rPr lang="en-US" sz="2400">
                <a:latin typeface="Arial" charset="0"/>
              </a:rPr>
              <a:t>How to do complex shadows in complex lighting?</a:t>
            </a:r>
          </a:p>
          <a:p>
            <a:r>
              <a:rPr lang="en-US" sz="2400">
                <a:latin typeface="Arial" charset="0"/>
              </a:rPr>
              <a:t>With dynamically changing illumination and view?</a:t>
            </a:r>
          </a:p>
        </p:txBody>
      </p:sp>
    </p:spTree>
    <p:extLst>
      <p:ext uri="{BB962C8B-B14F-4D97-AF65-F5344CB8AC3E}">
        <p14:creationId xmlns:p14="http://schemas.microsoft.com/office/powerpoint/2010/main" val="1561576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1273919857"/>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2064"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673347847"/>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2065"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688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28969</TotalTime>
  <Words>4288</Words>
  <Application>Microsoft Macintosh PowerPoint</Application>
  <PresentationFormat>Letter Paper (8.5x11 in)</PresentationFormat>
  <Paragraphs>499</Paragraphs>
  <Slides>53</Slides>
  <Notes>27</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Default Design</vt:lpstr>
      <vt:lpstr>Image</vt:lpstr>
      <vt:lpstr>Equation</vt:lpstr>
      <vt:lpstr>Picture</vt:lpstr>
      <vt:lpstr>Advanced Computer Graphics</vt:lpstr>
      <vt:lpstr>To Do </vt:lpstr>
      <vt:lpstr>Motivation</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Relighting as a Matrix-Vector Multiply</vt:lpstr>
      <vt:lpstr>Idea of Compression</vt:lpstr>
      <vt:lpstr>Outline</vt:lpstr>
      <vt:lpstr>PCA or SVD factorization</vt:lpstr>
      <vt:lpstr>Idea of Compression</vt:lpstr>
      <vt:lpstr>Local or Clustered PCA</vt:lpstr>
      <vt:lpstr>Demo (block PCA relighting)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vt:lpstr>
      <vt:lpstr>Outline</vt:lpstr>
      <vt:lpstr>Changing Only The View</vt:lpstr>
      <vt:lpstr>Problem Characterization</vt:lpstr>
      <vt:lpstr>Clustered PCA</vt:lpstr>
      <vt:lpstr>Factored BRDFs</vt:lpstr>
      <vt:lpstr>Factored BRDFs: Critique</vt:lpstr>
      <vt:lpstr>Outline</vt:lpstr>
      <vt:lpstr>Factorization Approach</vt:lpstr>
      <vt:lpstr>Triple Product Integral Relighting</vt:lpstr>
      <vt:lpstr>Relit Images (3-5 sec/frame)</vt:lpstr>
      <vt:lpstr>Triple Product Integrals</vt:lpstr>
      <vt:lpstr>Basis Requirements</vt:lpstr>
      <vt:lpstr>1. Number of Non-Zero Tripling Coefficients</vt:lpstr>
      <vt:lpstr>2.  Sparsity in Light Approx. </vt:lpstr>
      <vt:lpstr>Summary of Wavelet Results</vt:lpstr>
      <vt:lpstr>Broader Computational Relevance</vt:lpstr>
      <vt:lpstr>Summary</vt:lpstr>
      <vt:lpstr>Subsequent Work</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636</cp:revision>
  <cp:lastPrinted>2015-04-21T04:14:05Z</cp:lastPrinted>
  <dcterms:created xsi:type="dcterms:W3CDTF">1999-02-11T00:43:51Z</dcterms:created>
  <dcterms:modified xsi:type="dcterms:W3CDTF">2018-04-23T02:41:35Z</dcterms:modified>
</cp:coreProperties>
</file>