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notesSlides/notesSlide18.xml" ContentType="application/vnd.openxmlformats-officedocument.presentationml.notesSlid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8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665" r:id="rId2"/>
    <p:sldMasterId id="2147483677" r:id="rId3"/>
    <p:sldMasterId id="2147483689" r:id="rId4"/>
    <p:sldMasterId id="2147483701" r:id="rId5"/>
    <p:sldMasterId id="2147483713" r:id="rId6"/>
    <p:sldMasterId id="2147483725" r:id="rId7"/>
  </p:sldMasterIdLst>
  <p:notesMasterIdLst>
    <p:notesMasterId r:id="rId56"/>
  </p:notesMasterIdLst>
  <p:handoutMasterIdLst>
    <p:handoutMasterId r:id="rId57"/>
  </p:handoutMasterIdLst>
  <p:sldIdLst>
    <p:sldId id="751" r:id="rId8"/>
    <p:sldId id="752" r:id="rId9"/>
    <p:sldId id="753" r:id="rId10"/>
    <p:sldId id="754" r:id="rId11"/>
    <p:sldId id="755" r:id="rId12"/>
    <p:sldId id="756" r:id="rId13"/>
    <p:sldId id="757" r:id="rId14"/>
    <p:sldId id="758" r:id="rId15"/>
    <p:sldId id="759" r:id="rId16"/>
    <p:sldId id="760" r:id="rId17"/>
    <p:sldId id="761" r:id="rId18"/>
    <p:sldId id="762" r:id="rId19"/>
    <p:sldId id="763" r:id="rId20"/>
    <p:sldId id="764" r:id="rId21"/>
    <p:sldId id="765" r:id="rId22"/>
    <p:sldId id="766" r:id="rId23"/>
    <p:sldId id="767" r:id="rId24"/>
    <p:sldId id="768" r:id="rId25"/>
    <p:sldId id="769" r:id="rId26"/>
    <p:sldId id="770" r:id="rId27"/>
    <p:sldId id="771" r:id="rId28"/>
    <p:sldId id="772" r:id="rId29"/>
    <p:sldId id="773" r:id="rId30"/>
    <p:sldId id="774" r:id="rId31"/>
    <p:sldId id="775" r:id="rId32"/>
    <p:sldId id="776" r:id="rId33"/>
    <p:sldId id="777" r:id="rId34"/>
    <p:sldId id="778" r:id="rId35"/>
    <p:sldId id="779" r:id="rId36"/>
    <p:sldId id="780" r:id="rId37"/>
    <p:sldId id="781" r:id="rId38"/>
    <p:sldId id="782" r:id="rId39"/>
    <p:sldId id="783" r:id="rId40"/>
    <p:sldId id="784" r:id="rId41"/>
    <p:sldId id="785" r:id="rId42"/>
    <p:sldId id="786" r:id="rId43"/>
    <p:sldId id="787" r:id="rId44"/>
    <p:sldId id="788" r:id="rId45"/>
    <p:sldId id="789" r:id="rId46"/>
    <p:sldId id="790" r:id="rId47"/>
    <p:sldId id="791" r:id="rId48"/>
    <p:sldId id="792" r:id="rId49"/>
    <p:sldId id="793" r:id="rId50"/>
    <p:sldId id="794" r:id="rId51"/>
    <p:sldId id="795" r:id="rId52"/>
    <p:sldId id="796" r:id="rId53"/>
    <p:sldId id="797" r:id="rId54"/>
    <p:sldId id="798" r:id="rId55"/>
  </p:sldIdLst>
  <p:sldSz cx="9144000" cy="6858000" type="letter"/>
  <p:notesSz cx="6985000" cy="92837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/>
  </p:normalViewPr>
  <p:slideViewPr>
    <p:cSldViewPr snapToGrid="0">
      <p:cViewPr varScale="1">
        <p:scale>
          <a:sx n="180" d="100"/>
          <a:sy n="180" d="100"/>
        </p:scale>
        <p:origin x="-112" y="-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2923"/>
        <p:guide pos="219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6.xml"/><Relationship Id="rId2" Type="http://schemas.openxmlformats.org/officeDocument/2006/relationships/slide" Target="slides/slide1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7800" y="0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7800" y="8842375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E9FA3FA0-9E4B-E547-9B4F-1413D6DF1D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21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9225" y="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0263" cy="347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8488"/>
            <a:ext cx="5124450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9225" y="882015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9CDCF86C-8D4A-B842-95D3-965C3B1B79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803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6DDECF-0974-3640-BC68-650EC697ED2A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6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4484" y="693822"/>
            <a:ext cx="4564201" cy="346603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6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74" y="4390110"/>
            <a:ext cx="5141736" cy="4235075"/>
          </a:xfrm>
        </p:spPr>
        <p:txBody>
          <a:bodyPr/>
          <a:lstStyle/>
          <a:p>
            <a:r>
              <a:rPr lang="en-US"/>
              <a:t>It gets inverted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0F4CEE-5BA1-204D-A39C-FAC62F2B5F56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08034" name="Rectangle 7"/>
          <p:cNvSpPr txBox="1">
            <a:spLocks noGrp="1" noChangeArrowheads="1"/>
          </p:cNvSpPr>
          <p:nvPr/>
        </p:nvSpPr>
        <p:spPr bwMode="auto">
          <a:xfrm>
            <a:off x="3956348" y="8818595"/>
            <a:ext cx="3027137" cy="46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9" tIns="46480" rIns="92959" bIns="46480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BEC4FF5B-8484-A645-B70A-802B0310260B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32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708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937" y="686147"/>
            <a:ext cx="4617255" cy="350594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08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04" y="4410065"/>
            <a:ext cx="5587394" cy="4176744"/>
          </a:xfrm>
        </p:spPr>
        <p:txBody>
          <a:bodyPr lIns="92959" tIns="46480" rIns="92959" bIns="46480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FCD98B-CA1C-D341-A975-00FE397ED91E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10082" name="Rectangle 7"/>
          <p:cNvSpPr txBox="1">
            <a:spLocks noGrp="1" noChangeArrowheads="1"/>
          </p:cNvSpPr>
          <p:nvPr/>
        </p:nvSpPr>
        <p:spPr bwMode="auto">
          <a:xfrm>
            <a:off x="3956348" y="8818595"/>
            <a:ext cx="3027137" cy="46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9" tIns="46480" rIns="92959" bIns="46480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DD13842D-13CA-EC41-A299-7319E422EF79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33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710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937" y="686147"/>
            <a:ext cx="4617255" cy="350594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10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04" y="4410065"/>
            <a:ext cx="5587394" cy="4176744"/>
          </a:xfrm>
        </p:spPr>
        <p:txBody>
          <a:bodyPr lIns="92959" tIns="46480" rIns="92959" bIns="46480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8396EC-FBBE-6446-9ED9-FDE4172AFAFD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12130" name="Rectangle 7"/>
          <p:cNvSpPr txBox="1">
            <a:spLocks noGrp="1" noChangeArrowheads="1"/>
          </p:cNvSpPr>
          <p:nvPr/>
        </p:nvSpPr>
        <p:spPr bwMode="auto">
          <a:xfrm>
            <a:off x="3956348" y="8818595"/>
            <a:ext cx="3027137" cy="46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9" tIns="46480" rIns="92959" bIns="46480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3C26D4A8-14A2-5448-83D5-CA6C98C36906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34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712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937" y="686147"/>
            <a:ext cx="4617255" cy="350594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12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04" y="4410065"/>
            <a:ext cx="5587394" cy="4176744"/>
          </a:xfrm>
        </p:spPr>
        <p:txBody>
          <a:bodyPr lIns="92959" tIns="46480" rIns="92959" bIns="46480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D1FB25-6352-FB4F-8133-55AB840566A7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14178" name="Rectangle 7"/>
          <p:cNvSpPr txBox="1">
            <a:spLocks noGrp="1" noChangeArrowheads="1"/>
          </p:cNvSpPr>
          <p:nvPr/>
        </p:nvSpPr>
        <p:spPr bwMode="auto">
          <a:xfrm>
            <a:off x="3956348" y="8818595"/>
            <a:ext cx="3027137" cy="46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9" tIns="46480" rIns="92959" bIns="46480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A4021BA0-64DA-2044-BA8A-5ED7A324957A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35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714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547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14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04" y="4410065"/>
            <a:ext cx="5587394" cy="4176744"/>
          </a:xfrm>
        </p:spPr>
        <p:txBody>
          <a:bodyPr lIns="92959" tIns="46480" rIns="92959" bIns="46480"/>
          <a:lstStyle/>
          <a:p>
            <a:pPr eaLnBrk="1" hangingPunct="1"/>
            <a:r>
              <a:rPr lang="en-US"/>
              <a:t>Reversibly encode all the information in this otherwise blurred photo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B84C10-7980-1248-BBA5-DE344D98D57F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16226" name="Rectangle 7"/>
          <p:cNvSpPr txBox="1">
            <a:spLocks noGrp="1" noChangeArrowheads="1"/>
          </p:cNvSpPr>
          <p:nvPr/>
        </p:nvSpPr>
        <p:spPr bwMode="auto">
          <a:xfrm>
            <a:off x="3956348" y="8818595"/>
            <a:ext cx="3027137" cy="46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9" tIns="46480" rIns="92959" bIns="46480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FCDCFF5E-61EA-9546-96E0-91C1C4558965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36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716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547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16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04" y="4410065"/>
            <a:ext cx="5587394" cy="4176744"/>
          </a:xfrm>
        </p:spPr>
        <p:txBody>
          <a:bodyPr lIns="92959" tIns="46480" rIns="92959" bIns="46480"/>
          <a:lstStyle/>
          <a:p>
            <a:pPr eaLnBrk="1" hangingPunct="1"/>
            <a:r>
              <a:rPr lang="en-US"/>
              <a:t>The glint out of focus shows the unusual pattern.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CEDA94-3830-394E-834C-938A3A0E68A2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0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547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09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04" y="4410065"/>
            <a:ext cx="5587394" cy="4176744"/>
          </a:xfrm>
        </p:spPr>
        <p:txBody>
          <a:bodyPr/>
          <a:lstStyle/>
          <a:p>
            <a:r>
              <a:rPr lang="en-US"/>
              <a:t>How blurring happens in traditional camera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65453D-0952-9748-8ED3-5029554F2DC1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1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547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11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04" y="4410065"/>
            <a:ext cx="5587394" cy="4176744"/>
          </a:xfrm>
        </p:spPr>
        <p:txBody>
          <a:bodyPr/>
          <a:lstStyle/>
          <a:p>
            <a:r>
              <a:rPr lang="en-US"/>
              <a:t>And in flutter shutter camera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60AC7B-6F29-7D49-A91F-9CAB4040F66C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1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547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16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04" y="4410065"/>
            <a:ext cx="5587394" cy="417674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EC2996-2C9E-9743-8029-4F6AFF9E5561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1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547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18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04" y="4410065"/>
            <a:ext cx="5587394" cy="4176744"/>
          </a:xfrm>
        </p:spPr>
        <p:txBody>
          <a:bodyPr/>
          <a:lstStyle/>
          <a:p>
            <a:r>
              <a:rPr lang="en-US"/>
              <a:t>How is the blurred image formed? It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a convolution with box filter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F16530-6FBC-3E4B-8F5D-AC5D4B9D26BD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20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547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20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04" y="4410065"/>
            <a:ext cx="5587394" cy="4176744"/>
          </a:xfrm>
        </p:spPr>
        <p:txBody>
          <a:bodyPr/>
          <a:lstStyle/>
          <a:p>
            <a:r>
              <a:rPr lang="en-US"/>
              <a:t>Coded exposure makes the filter broadband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8848BC-554E-D540-A19F-A6DDC9A34532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91650" name="Rectangle 7"/>
          <p:cNvSpPr txBox="1">
            <a:spLocks noGrp="1" noChangeArrowheads="1"/>
          </p:cNvSpPr>
          <p:nvPr/>
        </p:nvSpPr>
        <p:spPr bwMode="auto">
          <a:xfrm>
            <a:off x="3956348" y="8818595"/>
            <a:ext cx="3027137" cy="46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9" tIns="46480" rIns="92959" bIns="46480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DA6D2458-1E8B-5C49-8A61-A9877BC32CDA}" type="slidenum">
              <a:rPr lang="en-US" sz="1200">
                <a:solidFill>
                  <a:srgbClr val="000000"/>
                </a:solidFill>
                <a:latin typeface="Arial Unicode MS" charset="0"/>
              </a:rPr>
              <a:pPr algn="r"/>
              <a:t>22</a:t>
            </a:fld>
            <a:endParaRPr lang="en-US" sz="1200">
              <a:solidFill>
                <a:srgbClr val="000000"/>
              </a:solidFill>
              <a:latin typeface="Arial Unicode MS" charset="0"/>
            </a:endParaRPr>
          </a:p>
        </p:txBody>
      </p:sp>
      <p:sp>
        <p:nvSpPr>
          <p:cNvPr id="1691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860998" y="2681651"/>
            <a:ext cx="4568748" cy="346910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91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10417" y="620142"/>
            <a:ext cx="3959379" cy="8043417"/>
          </a:xfrm>
        </p:spPr>
        <p:txBody>
          <a:bodyPr lIns="92959" tIns="46480" rIns="92959" bIns="46480"/>
          <a:lstStyle/>
          <a:p>
            <a:pPr eaLnBrk="1" hangingPunct="1">
              <a:spcBef>
                <a:spcPct val="0"/>
              </a:spcBef>
            </a:pPr>
            <a:endParaRPr lang="en-US" sz="28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3E90C6-43AF-3449-8421-66695D876566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26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547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26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04" y="4410065"/>
            <a:ext cx="5587394" cy="4176744"/>
          </a:xfrm>
        </p:spPr>
        <p:txBody>
          <a:bodyPr/>
          <a:lstStyle/>
          <a:p>
            <a:r>
              <a:rPr lang="en-US"/>
              <a:t>Deblurring using the single photo. Blur is 60  pixels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E22493-E072-3149-9945-85DFE9324DEE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28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547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28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04" y="4410065"/>
            <a:ext cx="5587394" cy="417674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D1C38E-CA52-914A-A829-859D18EC54EB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3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547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30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04" y="4410065"/>
            <a:ext cx="5587394" cy="4176744"/>
          </a:xfrm>
        </p:spPr>
        <p:txBody>
          <a:bodyPr/>
          <a:lstStyle/>
          <a:p>
            <a:r>
              <a:rPr lang="en-US"/>
              <a:t>Result: Blur is 235 pixels, all text can be read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251A63-B713-3347-8A19-C8C7B3D1C529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93698" name="Rectangle 7"/>
          <p:cNvSpPr txBox="1">
            <a:spLocks noGrp="1" noChangeArrowheads="1"/>
          </p:cNvSpPr>
          <p:nvPr/>
        </p:nvSpPr>
        <p:spPr bwMode="auto">
          <a:xfrm>
            <a:off x="3956348" y="8818595"/>
            <a:ext cx="3027137" cy="46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9" tIns="46480" rIns="92959" bIns="46480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6C9EBDBD-F305-7F4F-A44B-5988986195AD}" type="slidenum">
              <a:rPr lang="en-US" sz="1200">
                <a:solidFill>
                  <a:srgbClr val="000000"/>
                </a:solidFill>
                <a:latin typeface="Arial Unicode MS" charset="0"/>
              </a:rPr>
              <a:pPr algn="r"/>
              <a:t>23</a:t>
            </a:fld>
            <a:endParaRPr lang="en-US" sz="1200">
              <a:solidFill>
                <a:srgbClr val="000000"/>
              </a:solidFill>
              <a:latin typeface="Arial Unicode MS" charset="0"/>
            </a:endParaRPr>
          </a:p>
        </p:txBody>
      </p:sp>
      <p:sp>
        <p:nvSpPr>
          <p:cNvPr id="1693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860998" y="2681651"/>
            <a:ext cx="4568748" cy="346910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93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10417" y="620142"/>
            <a:ext cx="3959379" cy="8043417"/>
          </a:xfrm>
        </p:spPr>
        <p:txBody>
          <a:bodyPr lIns="92959" tIns="46480" rIns="92959" bIns="46480"/>
          <a:lstStyle/>
          <a:p>
            <a:pPr eaLnBrk="1" hangingPunct="1">
              <a:spcBef>
                <a:spcPct val="0"/>
              </a:spcBef>
            </a:pPr>
            <a:endParaRPr lang="en-US" sz="28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5AA233-CFA0-B545-A129-7C73F3BF01FA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95746" name="Rectangle 7"/>
          <p:cNvSpPr txBox="1">
            <a:spLocks noGrp="1" noChangeArrowheads="1"/>
          </p:cNvSpPr>
          <p:nvPr/>
        </p:nvSpPr>
        <p:spPr bwMode="auto">
          <a:xfrm>
            <a:off x="3956348" y="8818595"/>
            <a:ext cx="3027137" cy="46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9" tIns="46480" rIns="92959" bIns="46480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EBB9A974-5007-DC44-B4C6-11841513CB69}" type="slidenum">
              <a:rPr lang="en-US" sz="1200">
                <a:solidFill>
                  <a:srgbClr val="000000"/>
                </a:solidFill>
                <a:latin typeface="Arial Unicode MS" charset="0"/>
              </a:rPr>
              <a:pPr algn="r"/>
              <a:t>24</a:t>
            </a:fld>
            <a:endParaRPr lang="en-US" sz="1200">
              <a:solidFill>
                <a:srgbClr val="000000"/>
              </a:solidFill>
              <a:latin typeface="Arial Unicode MS" charset="0"/>
            </a:endParaRPr>
          </a:p>
        </p:txBody>
      </p:sp>
      <p:sp>
        <p:nvSpPr>
          <p:cNvPr id="1695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860998" y="2681651"/>
            <a:ext cx="4568748" cy="346910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95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10417" y="620142"/>
            <a:ext cx="3959379" cy="8043417"/>
          </a:xfrm>
        </p:spPr>
        <p:txBody>
          <a:bodyPr lIns="92959" tIns="46480" rIns="92959" bIns="46480"/>
          <a:lstStyle/>
          <a:p>
            <a:pPr eaLnBrk="1" hangingPunct="1">
              <a:spcBef>
                <a:spcPct val="0"/>
              </a:spcBef>
            </a:pPr>
            <a:endParaRPr lang="en-US" sz="28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52ED7B-8774-1C41-BF53-4DEC8526AD86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98818" name="Rectangle 7"/>
          <p:cNvSpPr txBox="1">
            <a:spLocks noGrp="1" noChangeArrowheads="1"/>
          </p:cNvSpPr>
          <p:nvPr/>
        </p:nvSpPr>
        <p:spPr bwMode="auto">
          <a:xfrm>
            <a:off x="3956348" y="8818595"/>
            <a:ext cx="3027137" cy="46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9" tIns="46480" rIns="92959" bIns="46480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545E962D-B4BC-5943-840E-946D879E64AD}" type="slidenum">
              <a:rPr lang="en-US" sz="1200">
                <a:solidFill>
                  <a:srgbClr val="000000"/>
                </a:solidFill>
                <a:latin typeface="Arial Unicode MS" charset="0"/>
              </a:rPr>
              <a:pPr algn="r"/>
              <a:t>25</a:t>
            </a:fld>
            <a:endParaRPr lang="en-US" sz="1200">
              <a:solidFill>
                <a:srgbClr val="000000"/>
              </a:solidFill>
              <a:latin typeface="Arial Unicode MS" charset="0"/>
            </a:endParaRPr>
          </a:p>
        </p:txBody>
      </p:sp>
      <p:sp>
        <p:nvSpPr>
          <p:cNvPr id="1698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887413" y="2681288"/>
            <a:ext cx="4622801" cy="346868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98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10417" y="620142"/>
            <a:ext cx="3959379" cy="8043417"/>
          </a:xfrm>
        </p:spPr>
        <p:txBody>
          <a:bodyPr lIns="92959" tIns="46480" rIns="92959" bIns="46480"/>
          <a:lstStyle/>
          <a:p>
            <a:pPr eaLnBrk="1" hangingPunct="1">
              <a:spcBef>
                <a:spcPct val="0"/>
              </a:spcBef>
            </a:pPr>
            <a:endParaRPr lang="en-US" sz="28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114ED2-2B91-3F42-9CDF-77107C3EA53E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00866" name="Rectangle 7"/>
          <p:cNvSpPr txBox="1">
            <a:spLocks noGrp="1" noChangeArrowheads="1"/>
          </p:cNvSpPr>
          <p:nvPr/>
        </p:nvSpPr>
        <p:spPr bwMode="auto">
          <a:xfrm>
            <a:off x="3956348" y="8818595"/>
            <a:ext cx="3027137" cy="46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9" tIns="46480" rIns="92959" bIns="46480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1C2FF993-EDF8-DB4A-A05D-9E0E7435D33C}" type="slidenum">
              <a:rPr lang="en-US" sz="1200">
                <a:solidFill>
                  <a:srgbClr val="000000"/>
                </a:solidFill>
                <a:latin typeface="Arial" charset="0"/>
              </a:rPr>
              <a:pPr algn="r"/>
              <a:t>26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00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2063" y="695357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00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7288" y="4408530"/>
            <a:ext cx="5590425" cy="4179814"/>
          </a:xfrm>
        </p:spPr>
        <p:txBody>
          <a:bodyPr lIns="92959" tIns="46480" rIns="92959" bIns="46480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CAEAE0-C444-1041-91F1-E0E45837C9D9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03938" name="Rectangle 7"/>
          <p:cNvSpPr txBox="1">
            <a:spLocks noGrp="1" noChangeArrowheads="1"/>
          </p:cNvSpPr>
          <p:nvPr/>
        </p:nvSpPr>
        <p:spPr bwMode="auto">
          <a:xfrm>
            <a:off x="3956348" y="8818595"/>
            <a:ext cx="3027137" cy="46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9" tIns="46480" rIns="92959" bIns="46480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CC27486C-8830-EA40-A303-DF3D64992FEB}" type="slidenum">
              <a:rPr lang="en-US" sz="1200">
                <a:solidFill>
                  <a:srgbClr val="000000"/>
                </a:solidFill>
                <a:latin typeface="Arial Unicode MS" charset="0"/>
              </a:rPr>
              <a:pPr algn="r"/>
              <a:t>28</a:t>
            </a:fld>
            <a:endParaRPr lang="en-US" sz="1200">
              <a:solidFill>
                <a:srgbClr val="000000"/>
              </a:solidFill>
              <a:latin typeface="Arial Unicode MS" charset="0"/>
            </a:endParaRPr>
          </a:p>
        </p:txBody>
      </p:sp>
      <p:sp>
        <p:nvSpPr>
          <p:cNvPr id="1703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937" y="686147"/>
            <a:ext cx="4617255" cy="350594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03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04" y="4410065"/>
            <a:ext cx="5587394" cy="4176744"/>
          </a:xfrm>
        </p:spPr>
        <p:txBody>
          <a:bodyPr lIns="92959" tIns="46480" rIns="92959" bIns="46480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1163A2-ED82-EC43-9356-5CA96560C685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05986" name="Rectangle 7"/>
          <p:cNvSpPr txBox="1">
            <a:spLocks noGrp="1" noChangeArrowheads="1"/>
          </p:cNvSpPr>
          <p:nvPr/>
        </p:nvSpPr>
        <p:spPr bwMode="auto">
          <a:xfrm>
            <a:off x="3956348" y="8818595"/>
            <a:ext cx="3027137" cy="46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9" tIns="46480" rIns="92959" bIns="46480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35C42FB5-7EE7-134C-A6D6-D6142BCC29C7}" type="slidenum">
              <a:rPr lang="en-US" sz="1200">
                <a:solidFill>
                  <a:srgbClr val="000000"/>
                </a:solidFill>
                <a:latin typeface="Arial Unicode MS" charset="0"/>
              </a:rPr>
              <a:pPr algn="r"/>
              <a:t>29</a:t>
            </a:fld>
            <a:endParaRPr lang="en-US" sz="1200">
              <a:solidFill>
                <a:srgbClr val="000000"/>
              </a:solidFill>
              <a:latin typeface="Arial Unicode MS" charset="0"/>
            </a:endParaRPr>
          </a:p>
        </p:txBody>
      </p:sp>
      <p:sp>
        <p:nvSpPr>
          <p:cNvPr id="1705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937" y="686147"/>
            <a:ext cx="4617255" cy="350594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05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04" y="4410065"/>
            <a:ext cx="5587394" cy="4176744"/>
          </a:xfrm>
        </p:spPr>
        <p:txBody>
          <a:bodyPr lIns="92959" tIns="46480" rIns="92959" bIns="46480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7B57C7-0C89-2E4D-8D14-5D0B3D6E4793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18274" name="Rectangle 7"/>
          <p:cNvSpPr txBox="1">
            <a:spLocks noGrp="1" noChangeArrowheads="1"/>
          </p:cNvSpPr>
          <p:nvPr/>
        </p:nvSpPr>
        <p:spPr bwMode="auto">
          <a:xfrm>
            <a:off x="3956348" y="8818595"/>
            <a:ext cx="3027137" cy="46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9" tIns="46480" rIns="92959" bIns="46480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52987D0F-261B-0543-90D7-EC96AA59F65D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31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718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937" y="686147"/>
            <a:ext cx="4617255" cy="350594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18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04" y="4410065"/>
            <a:ext cx="5587394" cy="4176744"/>
          </a:xfrm>
        </p:spPr>
        <p:txBody>
          <a:bodyPr lIns="92959" tIns="46480" rIns="92959" bIns="46480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1987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70535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>
                <a:latin typeface="Arial" charset="0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63979855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87851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8919800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84107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383345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17585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619638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0544257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62505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330634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01259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51573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E3E91B-4177-874A-9D0D-03A952343D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5063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B1CFBE-4CD4-4D4B-9560-9970C4C12F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4822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69EAF-B561-9B4A-B55E-B8C9EF617D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6736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FA2664-5C38-3D47-A6DB-BD639A1B3A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9926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C227D-D3C3-564E-AE30-C391E40CF4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2264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AAD10B-9536-D44D-A140-403ADF7C1E8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9339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909B2A-C954-B84F-ACE4-257B9B52E3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57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9899060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33AA1F-138E-8240-8424-4C6C1DF82E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7239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7809C8-E9CC-B04B-82ED-635FFB8ED7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8531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8F7295-E523-B549-84E6-578C2A1BF2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1310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FE185A-526B-D54C-9A86-58B92B6BFC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062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8370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30760704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520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2979741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57744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77993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97600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40145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652821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5794656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8122506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89005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43238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BF03DC7-04F4-E746-B7CE-1F5828A80B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469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8026A8E-811F-7744-8499-04D04584EB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424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E9A9C9B-144A-1F4C-A581-588E8E636B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716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2291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42291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0198E11-83B3-A84C-BE29-1ACA3CB41A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882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9527D98-4B0B-C949-8EB5-EF1BAE00EB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54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5557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04AE797-8EE9-AE4A-8A71-F163403C98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969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4DAAD06-80E7-634E-A594-E8DD47B5F1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852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C173840-5232-DA48-9C17-844A3E3A38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39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ABBABE2-9C63-6346-9776-A58991B45A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480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7B59B89-EC30-4142-A637-2DBBB0DEFB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264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304800"/>
            <a:ext cx="21526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3055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87BE23C-203E-5A41-929A-6476EE77DE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647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06AE739-3C8A-914D-A0CF-DA6E0CB91D2C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879250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3CA38A-8BFA-E846-9ECC-A4DEF8A1A9B1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757587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B30D5E7-4410-8E4D-948F-2D2F193DBE5A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403511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89063"/>
            <a:ext cx="4229100" cy="5278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389063"/>
            <a:ext cx="4229100" cy="5278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A524763-AE47-304F-AAB1-EE63CBF4A0DC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83462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10338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9EA9EF8-9277-BB44-BB99-2BBC9B61511E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44408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A0D9E29-6D3C-5E4B-8CF7-430EFFB7F61E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184989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0E4158E-F07B-3540-969D-3F7F42FFF8DC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341918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ACFEA53-3EF1-214A-B1BA-02B4BE9B5121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684453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418F03-4D46-574C-85D9-C5A1BD207A51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350529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70611E2-0033-6E46-8A80-B91FF7EC86C8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791198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415925"/>
            <a:ext cx="2152650" cy="6251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415925"/>
            <a:ext cx="6305550" cy="6251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624D876-EFEE-FE40-BFE9-272BFE7E9AA9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097005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439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22946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794178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155232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663" y="1809750"/>
            <a:ext cx="4130675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38" y="1809750"/>
            <a:ext cx="4132262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63728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47389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92025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7438627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1726138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7223929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06226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01650"/>
            <a:ext cx="2133600" cy="6032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501650"/>
            <a:ext cx="6248400" cy="6032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71715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8600" y="501650"/>
            <a:ext cx="8534400" cy="6032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59442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5454414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2203948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861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61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61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cs typeface="Arial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61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61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Arial" charset="0"/>
              </a:defRPr>
            </a:lvl1pPr>
          </a:lstStyle>
          <a:p>
            <a:fld id="{1B66EC3E-088E-D74A-823F-AF69AB2D4D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61287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7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836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36036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836037" name="Rectangle 5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7503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D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0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610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6218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62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0A3C26A-4CF7-B14A-A6DC-FEE5007EF78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6218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458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9900"/>
        </a:buClr>
        <a:buChar char="•"/>
        <a:defRPr sz="31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9900"/>
        </a:buClr>
        <a:buChar char="–"/>
        <a:defRPr sz="2600">
          <a:solidFill>
            <a:schemeClr val="tx2"/>
          </a:solidFill>
          <a:latin typeface="+mn-lt"/>
          <a:ea typeface="+mn-ea"/>
        </a:defRPr>
      </a:lvl2pPr>
      <a:lvl3pPr marL="108585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•"/>
        <a:defRPr sz="2100">
          <a:solidFill>
            <a:schemeClr val="tx2"/>
          </a:solidFill>
          <a:latin typeface="+mn-lt"/>
          <a:ea typeface="+mn-ea"/>
        </a:defRPr>
      </a:lvl3pPr>
      <a:lvl4pPr marL="142875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–"/>
        <a:defRPr sz="2000">
          <a:solidFill>
            <a:schemeClr val="tx1"/>
          </a:solidFill>
          <a:latin typeface="Arial" charset="0"/>
          <a:ea typeface="+mn-ea"/>
        </a:defRPr>
      </a:lvl4pPr>
      <a:lvl5pPr marL="177165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tx1"/>
          </a:solidFill>
          <a:latin typeface="Arial" charset="0"/>
          <a:ea typeface="+mn-ea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tx1"/>
          </a:solidFill>
          <a:latin typeface="Arial" charset="0"/>
          <a:ea typeface="+mn-ea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tx1"/>
          </a:solidFill>
          <a:latin typeface="Arial" charset="0"/>
          <a:ea typeface="+mn-ea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tx1"/>
          </a:solidFill>
          <a:latin typeface="Arial" charset="0"/>
          <a:ea typeface="+mn-ea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7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89063"/>
            <a:ext cx="8610600" cy="527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96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159642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fld id="{DA41AED0-26E3-1946-A23C-19FF19CCDCE9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  <p:sp>
        <p:nvSpPr>
          <p:cNvPr id="159642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15925"/>
            <a:ext cx="77724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236965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•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–"/>
        <a:defRPr sz="2000">
          <a:solidFill>
            <a:schemeClr val="tx2"/>
          </a:solidFill>
          <a:latin typeface="+mn-lt"/>
          <a:ea typeface="+mn-ea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>
          <a:solidFill>
            <a:schemeClr val="tx2"/>
          </a:solidFill>
          <a:latin typeface="+mn-lt"/>
          <a:ea typeface="+mn-ea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–"/>
        <a:defRPr>
          <a:solidFill>
            <a:schemeClr val="tx1"/>
          </a:solidFill>
          <a:latin typeface="+mn-lt"/>
          <a:ea typeface="+mn-ea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>
          <a:solidFill>
            <a:schemeClr val="tx1"/>
          </a:solidFill>
          <a:latin typeface="+mn-lt"/>
          <a:ea typeface="+mn-ea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501650"/>
            <a:ext cx="6858000" cy="10223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07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7663" y="1809750"/>
            <a:ext cx="841533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032364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31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–"/>
        <a:defRPr sz="2600">
          <a:solidFill>
            <a:srgbClr val="FFFFFF"/>
          </a:solidFill>
          <a:latin typeface="+mn-lt"/>
          <a:ea typeface="+mn-ea"/>
        </a:defRPr>
      </a:lvl2pPr>
      <a:lvl3pPr marL="1143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2100">
          <a:solidFill>
            <a:srgbClr val="FFFFFF"/>
          </a:solidFill>
          <a:latin typeface="+mn-lt"/>
          <a:ea typeface="+mn-ea"/>
        </a:defRPr>
      </a:lvl3pPr>
      <a:lvl4pPr marL="1600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–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hyperlink" Target="http://www.michaelbach.de/ot/sze_muelue/index.html" TargetMode="Externa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bevec.org/Pinhole/35mm-pinhole-camera.jpg" TargetMode="External"/><Relationship Id="rId4" Type="http://schemas.openxmlformats.org/officeDocument/2006/relationships/image" Target="../media/image16.jpeg"/><Relationship Id="rId5" Type="http://schemas.openxmlformats.org/officeDocument/2006/relationships/hyperlink" Target="http://www.debevec.org/Pinhole/" TargetMode="External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9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y.ntnu.edu.tw/java/Lens/lens_e.html" TargetMode="External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jpeg"/><Relationship Id="rId8" Type="http://schemas.openxmlformats.org/officeDocument/2006/relationships/image" Target="../media/image35.jpe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36.jpeg"/><Relationship Id="rId6" Type="http://schemas.openxmlformats.org/officeDocument/2006/relationships/image" Target="../media/image37.png"/><Relationship Id="rId1" Type="http://schemas.microsoft.com/office/2007/relationships/media" Target="file:///C:\Documents%20and%20Settings\raskar\My%20Documents\Work\FromWDdisk\Ramesh\Siggr08\Glare\BuildingLightFieldCamera.mpg" TargetMode="External"/><Relationship Id="rId2" Type="http://schemas.openxmlformats.org/officeDocument/2006/relationships/video" Target="file:///C:\Documents%20and%20Settings\raskar\My%20Documents\Work\FromWDdisk\Ramesh\Siggr08\Glare\BuildingLightFieldCamera.m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46" Type="http://schemas.openxmlformats.org/officeDocument/2006/relationships/image" Target="../media/image95.png"/><Relationship Id="rId47" Type="http://schemas.openxmlformats.org/officeDocument/2006/relationships/image" Target="../media/image96.png"/><Relationship Id="rId48" Type="http://schemas.openxmlformats.org/officeDocument/2006/relationships/image" Target="../media/image97.png"/><Relationship Id="rId20" Type="http://schemas.openxmlformats.org/officeDocument/2006/relationships/image" Target="../media/image69.png"/><Relationship Id="rId21" Type="http://schemas.openxmlformats.org/officeDocument/2006/relationships/image" Target="../media/image70.png"/><Relationship Id="rId22" Type="http://schemas.openxmlformats.org/officeDocument/2006/relationships/image" Target="../media/image71.png"/><Relationship Id="rId23" Type="http://schemas.openxmlformats.org/officeDocument/2006/relationships/image" Target="../media/image72.png"/><Relationship Id="rId24" Type="http://schemas.openxmlformats.org/officeDocument/2006/relationships/image" Target="../media/image73.png"/><Relationship Id="rId25" Type="http://schemas.openxmlformats.org/officeDocument/2006/relationships/image" Target="../media/image74.png"/><Relationship Id="rId26" Type="http://schemas.openxmlformats.org/officeDocument/2006/relationships/image" Target="../media/image75.png"/><Relationship Id="rId27" Type="http://schemas.openxmlformats.org/officeDocument/2006/relationships/image" Target="../media/image76.png"/><Relationship Id="rId28" Type="http://schemas.openxmlformats.org/officeDocument/2006/relationships/image" Target="../media/image77.png"/><Relationship Id="rId29" Type="http://schemas.openxmlformats.org/officeDocument/2006/relationships/image" Target="../media/image78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3.xml"/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30" Type="http://schemas.openxmlformats.org/officeDocument/2006/relationships/image" Target="../media/image79.png"/><Relationship Id="rId31" Type="http://schemas.openxmlformats.org/officeDocument/2006/relationships/image" Target="../media/image80.png"/><Relationship Id="rId32" Type="http://schemas.openxmlformats.org/officeDocument/2006/relationships/image" Target="../media/image81.png"/><Relationship Id="rId9" Type="http://schemas.openxmlformats.org/officeDocument/2006/relationships/image" Target="../media/image58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33" Type="http://schemas.openxmlformats.org/officeDocument/2006/relationships/image" Target="../media/image82.png"/><Relationship Id="rId34" Type="http://schemas.openxmlformats.org/officeDocument/2006/relationships/image" Target="../media/image83.png"/><Relationship Id="rId35" Type="http://schemas.openxmlformats.org/officeDocument/2006/relationships/image" Target="../media/image84.png"/><Relationship Id="rId36" Type="http://schemas.openxmlformats.org/officeDocument/2006/relationships/image" Target="../media/image85.png"/><Relationship Id="rId10" Type="http://schemas.openxmlformats.org/officeDocument/2006/relationships/image" Target="../media/image59.png"/><Relationship Id="rId11" Type="http://schemas.openxmlformats.org/officeDocument/2006/relationships/image" Target="../media/image60.png"/><Relationship Id="rId12" Type="http://schemas.openxmlformats.org/officeDocument/2006/relationships/image" Target="../media/image61.png"/><Relationship Id="rId13" Type="http://schemas.openxmlformats.org/officeDocument/2006/relationships/image" Target="../media/image62.png"/><Relationship Id="rId14" Type="http://schemas.openxmlformats.org/officeDocument/2006/relationships/image" Target="../media/image63.png"/><Relationship Id="rId15" Type="http://schemas.openxmlformats.org/officeDocument/2006/relationships/image" Target="../media/image64.png"/><Relationship Id="rId16" Type="http://schemas.openxmlformats.org/officeDocument/2006/relationships/image" Target="../media/image65.png"/><Relationship Id="rId17" Type="http://schemas.openxmlformats.org/officeDocument/2006/relationships/image" Target="../media/image66.png"/><Relationship Id="rId18" Type="http://schemas.openxmlformats.org/officeDocument/2006/relationships/image" Target="../media/image67.png"/><Relationship Id="rId19" Type="http://schemas.openxmlformats.org/officeDocument/2006/relationships/image" Target="../media/image68.png"/><Relationship Id="rId37" Type="http://schemas.openxmlformats.org/officeDocument/2006/relationships/image" Target="../media/image86.png"/><Relationship Id="rId38" Type="http://schemas.openxmlformats.org/officeDocument/2006/relationships/image" Target="../media/image87.png"/><Relationship Id="rId39" Type="http://schemas.openxmlformats.org/officeDocument/2006/relationships/image" Target="../media/image88.png"/><Relationship Id="rId40" Type="http://schemas.openxmlformats.org/officeDocument/2006/relationships/image" Target="../media/image89.png"/><Relationship Id="rId41" Type="http://schemas.openxmlformats.org/officeDocument/2006/relationships/image" Target="../media/image90.png"/><Relationship Id="rId42" Type="http://schemas.openxmlformats.org/officeDocument/2006/relationships/image" Target="../media/image91.png"/><Relationship Id="rId43" Type="http://schemas.openxmlformats.org/officeDocument/2006/relationships/image" Target="../media/image92.png"/><Relationship Id="rId44" Type="http://schemas.openxmlformats.org/officeDocument/2006/relationships/image" Target="../media/image93.png"/><Relationship Id="rId45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20" Type="http://schemas.openxmlformats.org/officeDocument/2006/relationships/image" Target="../media/image69.png"/><Relationship Id="rId21" Type="http://schemas.openxmlformats.org/officeDocument/2006/relationships/image" Target="../media/image70.png"/><Relationship Id="rId22" Type="http://schemas.openxmlformats.org/officeDocument/2006/relationships/image" Target="../media/image71.png"/><Relationship Id="rId23" Type="http://schemas.openxmlformats.org/officeDocument/2006/relationships/image" Target="../media/image72.png"/><Relationship Id="rId24" Type="http://schemas.openxmlformats.org/officeDocument/2006/relationships/image" Target="../media/image73.png"/><Relationship Id="rId25" Type="http://schemas.openxmlformats.org/officeDocument/2006/relationships/image" Target="../media/image74.png"/><Relationship Id="rId26" Type="http://schemas.openxmlformats.org/officeDocument/2006/relationships/image" Target="../media/image98.png"/><Relationship Id="rId27" Type="http://schemas.openxmlformats.org/officeDocument/2006/relationships/image" Target="../media/image99.png"/><Relationship Id="rId28" Type="http://schemas.openxmlformats.org/officeDocument/2006/relationships/image" Target="../media/image100.png"/><Relationship Id="rId29" Type="http://schemas.openxmlformats.org/officeDocument/2006/relationships/image" Target="../media/image101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3.xml"/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30" Type="http://schemas.openxmlformats.org/officeDocument/2006/relationships/image" Target="../media/image83.png"/><Relationship Id="rId31" Type="http://schemas.openxmlformats.org/officeDocument/2006/relationships/image" Target="../media/image102.png"/><Relationship Id="rId32" Type="http://schemas.openxmlformats.org/officeDocument/2006/relationships/image" Target="../media/image103.png"/><Relationship Id="rId9" Type="http://schemas.openxmlformats.org/officeDocument/2006/relationships/image" Target="../media/image58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33" Type="http://schemas.openxmlformats.org/officeDocument/2006/relationships/image" Target="../media/image104.png"/><Relationship Id="rId34" Type="http://schemas.openxmlformats.org/officeDocument/2006/relationships/image" Target="../media/image105.png"/><Relationship Id="rId35" Type="http://schemas.openxmlformats.org/officeDocument/2006/relationships/image" Target="../media/image106.png"/><Relationship Id="rId36" Type="http://schemas.openxmlformats.org/officeDocument/2006/relationships/image" Target="../media/image107.png"/><Relationship Id="rId10" Type="http://schemas.openxmlformats.org/officeDocument/2006/relationships/image" Target="../media/image59.png"/><Relationship Id="rId11" Type="http://schemas.openxmlformats.org/officeDocument/2006/relationships/image" Target="../media/image60.png"/><Relationship Id="rId12" Type="http://schemas.openxmlformats.org/officeDocument/2006/relationships/image" Target="../media/image61.png"/><Relationship Id="rId13" Type="http://schemas.openxmlformats.org/officeDocument/2006/relationships/image" Target="../media/image62.png"/><Relationship Id="rId14" Type="http://schemas.openxmlformats.org/officeDocument/2006/relationships/image" Target="../media/image63.png"/><Relationship Id="rId15" Type="http://schemas.openxmlformats.org/officeDocument/2006/relationships/image" Target="../media/image64.png"/><Relationship Id="rId16" Type="http://schemas.openxmlformats.org/officeDocument/2006/relationships/image" Target="../media/image65.png"/><Relationship Id="rId17" Type="http://schemas.openxmlformats.org/officeDocument/2006/relationships/image" Target="../media/image66.png"/><Relationship Id="rId18" Type="http://schemas.openxmlformats.org/officeDocument/2006/relationships/image" Target="../media/image67.png"/><Relationship Id="rId19" Type="http://schemas.openxmlformats.org/officeDocument/2006/relationships/image" Target="../media/image68.png"/><Relationship Id="rId37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png"/><Relationship Id="rId20" Type="http://schemas.openxmlformats.org/officeDocument/2006/relationships/image" Target="../media/image71.png"/><Relationship Id="rId21" Type="http://schemas.openxmlformats.org/officeDocument/2006/relationships/image" Target="../media/image72.png"/><Relationship Id="rId22" Type="http://schemas.openxmlformats.org/officeDocument/2006/relationships/image" Target="../media/image73.png"/><Relationship Id="rId23" Type="http://schemas.openxmlformats.org/officeDocument/2006/relationships/image" Target="../media/image74.png"/><Relationship Id="rId24" Type="http://schemas.openxmlformats.org/officeDocument/2006/relationships/image" Target="../media/image98.png"/><Relationship Id="rId25" Type="http://schemas.openxmlformats.org/officeDocument/2006/relationships/image" Target="../media/image99.png"/><Relationship Id="rId26" Type="http://schemas.openxmlformats.org/officeDocument/2006/relationships/image" Target="../media/image97.png"/><Relationship Id="rId10" Type="http://schemas.openxmlformats.org/officeDocument/2006/relationships/image" Target="../media/image61.png"/><Relationship Id="rId11" Type="http://schemas.openxmlformats.org/officeDocument/2006/relationships/image" Target="../media/image62.png"/><Relationship Id="rId12" Type="http://schemas.openxmlformats.org/officeDocument/2006/relationships/image" Target="../media/image63.png"/><Relationship Id="rId13" Type="http://schemas.openxmlformats.org/officeDocument/2006/relationships/image" Target="../media/image64.png"/><Relationship Id="rId14" Type="http://schemas.openxmlformats.org/officeDocument/2006/relationships/image" Target="../media/image65.png"/><Relationship Id="rId15" Type="http://schemas.openxmlformats.org/officeDocument/2006/relationships/image" Target="../media/image66.png"/><Relationship Id="rId16" Type="http://schemas.openxmlformats.org/officeDocument/2006/relationships/image" Target="../media/image67.png"/><Relationship Id="rId17" Type="http://schemas.openxmlformats.org/officeDocument/2006/relationships/image" Target="../media/image68.png"/><Relationship Id="rId18" Type="http://schemas.openxmlformats.org/officeDocument/2006/relationships/image" Target="../media/image69.png"/><Relationship Id="rId19" Type="http://schemas.openxmlformats.org/officeDocument/2006/relationships/image" Target="../media/image70.png"/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7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109.png"/><Relationship Id="rId5" Type="http://schemas.openxmlformats.org/officeDocument/2006/relationships/image" Target="../media/image112.png"/><Relationship Id="rId6" Type="http://schemas.openxmlformats.org/officeDocument/2006/relationships/image" Target="../media/image113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7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1.png"/><Relationship Id="rId5" Type="http://schemas.openxmlformats.org/officeDocument/2006/relationships/image" Target="../media/image113.png"/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1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6" Type="http://schemas.openxmlformats.org/officeDocument/2006/relationships/image" Target="../media/image117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7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6" Type="http://schemas.openxmlformats.org/officeDocument/2006/relationships/image" Target="../media/image120.jpeg"/><Relationship Id="rId7" Type="http://schemas.openxmlformats.org/officeDocument/2006/relationships/image" Target="../media/image121.jpe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7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123.jpeg"/><Relationship Id="rId5" Type="http://schemas.openxmlformats.org/officeDocument/2006/relationships/image" Target="../media/image124.jpe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Relationship Id="rId3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dirty="0" smtClean="0"/>
              <a:t>Advanced Computer Graphics</a:t>
            </a:r>
            <a:endParaRPr lang="en-US" dirty="0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95525"/>
            <a:ext cx="8229600" cy="17526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CSE 163 [Spring </a:t>
            </a:r>
            <a:r>
              <a:rPr lang="en-US" dirty="0" smtClean="0">
                <a:latin typeface="+mj-lt"/>
              </a:rPr>
              <a:t>2018]</a:t>
            </a:r>
            <a:r>
              <a:rPr lang="en-US" dirty="0">
                <a:latin typeface="+mj-lt"/>
              </a:rPr>
              <a:t>, Lecture </a:t>
            </a:r>
            <a:r>
              <a:rPr lang="en-US" dirty="0" smtClean="0">
                <a:latin typeface="+mj-lt"/>
              </a:rPr>
              <a:t>14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Ravi 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2390007" y="3576638"/>
            <a:ext cx="42883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2400" dirty="0">
                <a:latin typeface="+mj-lt"/>
              </a:rPr>
              <a:t>http://</a:t>
            </a:r>
            <a:r>
              <a:rPr lang="en-US" sz="2400" dirty="0" err="1" smtClean="0">
                <a:latin typeface="+mj-lt"/>
              </a:rPr>
              <a:t>www.cs.ucsd.edu</a:t>
            </a:r>
            <a:r>
              <a:rPr lang="en-US" sz="2400" dirty="0">
                <a:latin typeface="+mj-lt"/>
              </a:rPr>
              <a:t>/~</a:t>
            </a:r>
            <a:r>
              <a:rPr lang="en-US" sz="2400" dirty="0" err="1" smtClean="0">
                <a:latin typeface="+mj-lt"/>
              </a:rPr>
              <a:t>ravir</a:t>
            </a:r>
            <a:endParaRPr lang="en-US" sz="24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5" y="4429299"/>
            <a:ext cx="2955352" cy="1775417"/>
          </a:xfrm>
          <a:prstGeom prst="rect">
            <a:avLst/>
          </a:prstGeom>
        </p:spPr>
      </p:pic>
      <p:pic>
        <p:nvPicPr>
          <p:cNvPr id="13" name="Picture 21" descr="kajiya-chess-sig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494" y="4427931"/>
            <a:ext cx="2126467" cy="17720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 descr="david-classic-leftlight-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58" y="4394200"/>
            <a:ext cx="1664569" cy="182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blackgir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681" y="4433136"/>
            <a:ext cx="2310060" cy="173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Parallel lines aren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t…</a:t>
            </a:r>
          </a:p>
        </p:txBody>
      </p:sp>
      <p:pic>
        <p:nvPicPr>
          <p:cNvPr id="17684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05000"/>
            <a:ext cx="731520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8452" name="Text Box 4"/>
          <p:cNvSpPr txBox="1">
            <a:spLocks noChangeArrowheads="1"/>
          </p:cNvSpPr>
          <p:nvPr/>
        </p:nvSpPr>
        <p:spPr bwMode="auto">
          <a:xfrm>
            <a:off x="7269163" y="6583363"/>
            <a:ext cx="17986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Figure by David Forsyth</a:t>
            </a:r>
          </a:p>
        </p:txBody>
      </p:sp>
    </p:spTree>
    <p:extLst>
      <p:ext uri="{BB962C8B-B14F-4D97-AF65-F5344CB8AC3E}">
        <p14:creationId xmlns:p14="http://schemas.microsoft.com/office/powerpoint/2010/main" val="1065506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Lengths can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t be trusted...</a:t>
            </a:r>
          </a:p>
        </p:txBody>
      </p:sp>
      <p:pic>
        <p:nvPicPr>
          <p:cNvPr id="17694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1524000"/>
            <a:ext cx="8650287" cy="45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9476" name="Text Box 4"/>
          <p:cNvSpPr txBox="1">
            <a:spLocks noChangeArrowheads="1"/>
          </p:cNvSpPr>
          <p:nvPr/>
        </p:nvSpPr>
        <p:spPr bwMode="auto">
          <a:xfrm>
            <a:off x="7269163" y="6583363"/>
            <a:ext cx="17986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Figure by David Forsyth</a:t>
            </a:r>
          </a:p>
        </p:txBody>
      </p:sp>
      <p:sp>
        <p:nvSpPr>
          <p:cNvPr id="1769477" name="Rectangle 5"/>
          <p:cNvSpPr>
            <a:spLocks noChangeArrowheads="1"/>
          </p:cNvSpPr>
          <p:nvPr/>
        </p:nvSpPr>
        <p:spPr bwMode="auto">
          <a:xfrm>
            <a:off x="8001000" y="3429000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69478" name="Rectangle 6"/>
          <p:cNvSpPr>
            <a:spLocks noChangeArrowheads="1"/>
          </p:cNvSpPr>
          <p:nvPr/>
        </p:nvSpPr>
        <p:spPr bwMode="auto">
          <a:xfrm>
            <a:off x="7035800" y="4343400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69479" name="Rectangle 7"/>
          <p:cNvSpPr>
            <a:spLocks noChangeArrowheads="1"/>
          </p:cNvSpPr>
          <p:nvPr/>
        </p:nvSpPr>
        <p:spPr bwMode="auto">
          <a:xfrm>
            <a:off x="7810500" y="4267200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69480" name="Text Box 8"/>
          <p:cNvSpPr txBox="1">
            <a:spLocks noChangeArrowheads="1"/>
          </p:cNvSpPr>
          <p:nvPr/>
        </p:nvSpPr>
        <p:spPr bwMode="auto">
          <a:xfrm>
            <a:off x="7315200" y="5257800"/>
            <a:ext cx="515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400">
                <a:solidFill>
                  <a:srgbClr val="000000"/>
                </a:solidFill>
                <a:latin typeface="Arial" charset="0"/>
                <a:cs typeface="Arial" charset="0"/>
              </a:rPr>
              <a:t>B</a:t>
            </a:r>
            <a:r>
              <a:rPr lang="ja-JP" altLang="en-US" sz="2400">
                <a:solidFill>
                  <a:srgbClr val="000000"/>
                </a:solidFill>
                <a:latin typeface="Arial"/>
                <a:cs typeface="Arial" charset="0"/>
              </a:rPr>
              <a:t>’</a:t>
            </a: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69481" name="Text Box 9"/>
          <p:cNvSpPr txBox="1">
            <a:spLocks noChangeArrowheads="1"/>
          </p:cNvSpPr>
          <p:nvPr/>
        </p:nvSpPr>
        <p:spPr bwMode="auto">
          <a:xfrm>
            <a:off x="7467600" y="4495800"/>
            <a:ext cx="473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>
                <a:solidFill>
                  <a:srgbClr val="000000"/>
                </a:solidFill>
                <a:latin typeface="Arial" charset="0"/>
                <a:cs typeface="Arial" charset="0"/>
              </a:rPr>
              <a:t>C</a:t>
            </a:r>
            <a:r>
              <a:rPr lang="ja-JP" altLang="en-US" sz="2400">
                <a:solidFill>
                  <a:srgbClr val="000000"/>
                </a:solidFill>
                <a:latin typeface="Arial"/>
                <a:cs typeface="Arial" charset="0"/>
              </a:rPr>
              <a:t>’</a:t>
            </a: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69482" name="Text Box 10"/>
          <p:cNvSpPr txBox="1">
            <a:spLocks noChangeArrowheads="1"/>
          </p:cNvSpPr>
          <p:nvPr/>
        </p:nvSpPr>
        <p:spPr bwMode="auto">
          <a:xfrm>
            <a:off x="7772400" y="3962400"/>
            <a:ext cx="455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>
                <a:solidFill>
                  <a:srgbClr val="000000"/>
                </a:solidFill>
                <a:latin typeface="Arial" charset="0"/>
                <a:cs typeface="Arial" charset="0"/>
              </a:rPr>
              <a:t>A</a:t>
            </a:r>
            <a:r>
              <a:rPr lang="ja-JP" altLang="en-US" sz="2400">
                <a:solidFill>
                  <a:srgbClr val="000000"/>
                </a:solidFill>
                <a:latin typeface="Arial"/>
                <a:cs typeface="Arial" charset="0"/>
              </a:rPr>
              <a:t>’</a:t>
            </a: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678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…but humans </a:t>
            </a:r>
            <a:r>
              <a:rPr lang="en-US" dirty="0" smtClean="0">
                <a:solidFill>
                  <a:schemeClr val="tx1"/>
                </a:solidFill>
              </a:rPr>
              <a:t>adapt</a:t>
            </a:r>
            <a:r>
              <a:rPr lang="en-US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1770499" name="Rectangle 3"/>
          <p:cNvSpPr>
            <a:spLocks noChangeArrowheads="1"/>
          </p:cNvSpPr>
          <p:nvPr/>
        </p:nvSpPr>
        <p:spPr bwMode="auto">
          <a:xfrm>
            <a:off x="4114800" y="6521450"/>
            <a:ext cx="5029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  <a:hlinkClick r:id="rId2"/>
              </a:rPr>
              <a:t>http://www.michaelbach.de/ot/sze_muelue/index.html</a:t>
            </a:r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17705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895600"/>
            <a:ext cx="449580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770501" name="Group 5"/>
          <p:cNvGrpSpPr>
            <a:grpSpLocks/>
          </p:cNvGrpSpPr>
          <p:nvPr/>
        </p:nvGrpSpPr>
        <p:grpSpPr bwMode="auto">
          <a:xfrm>
            <a:off x="2743200" y="3683000"/>
            <a:ext cx="3048000" cy="1009650"/>
            <a:chOff x="1728" y="2418"/>
            <a:chExt cx="1920" cy="636"/>
          </a:xfrm>
        </p:grpSpPr>
        <p:sp>
          <p:nvSpPr>
            <p:cNvPr id="1770502" name="Line 6"/>
            <p:cNvSpPr>
              <a:spLocks noChangeShapeType="1"/>
            </p:cNvSpPr>
            <p:nvPr/>
          </p:nvSpPr>
          <p:spPr bwMode="auto">
            <a:xfrm>
              <a:off x="1728" y="2418"/>
              <a:ext cx="1920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770503" name="Line 7"/>
            <p:cNvSpPr>
              <a:spLocks noChangeShapeType="1"/>
            </p:cNvSpPr>
            <p:nvPr/>
          </p:nvSpPr>
          <p:spPr bwMode="auto">
            <a:xfrm>
              <a:off x="1728" y="3054"/>
              <a:ext cx="1920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770504" name="Line 8"/>
          <p:cNvSpPr>
            <a:spLocks noChangeShapeType="1"/>
          </p:cNvSpPr>
          <p:nvPr/>
        </p:nvSpPr>
        <p:spPr bwMode="auto">
          <a:xfrm>
            <a:off x="4343400" y="1752600"/>
            <a:ext cx="190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70505" name="Line 9"/>
          <p:cNvSpPr>
            <a:spLocks noChangeShapeType="1"/>
          </p:cNvSpPr>
          <p:nvPr/>
        </p:nvSpPr>
        <p:spPr bwMode="auto">
          <a:xfrm flipH="1" flipV="1">
            <a:off x="6248400" y="1752600"/>
            <a:ext cx="381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70506" name="Line 10"/>
          <p:cNvSpPr>
            <a:spLocks noChangeShapeType="1"/>
          </p:cNvSpPr>
          <p:nvPr/>
        </p:nvSpPr>
        <p:spPr bwMode="auto">
          <a:xfrm flipV="1">
            <a:off x="6248400" y="1371600"/>
            <a:ext cx="381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70507" name="Line 11"/>
          <p:cNvSpPr>
            <a:spLocks noChangeShapeType="1"/>
          </p:cNvSpPr>
          <p:nvPr/>
        </p:nvSpPr>
        <p:spPr bwMode="auto">
          <a:xfrm>
            <a:off x="2438400" y="1752600"/>
            <a:ext cx="190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70508" name="Line 12"/>
          <p:cNvSpPr>
            <a:spLocks noChangeShapeType="1"/>
          </p:cNvSpPr>
          <p:nvPr/>
        </p:nvSpPr>
        <p:spPr bwMode="auto">
          <a:xfrm flipH="1" flipV="1">
            <a:off x="2438400" y="1752600"/>
            <a:ext cx="381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70509" name="Line 13"/>
          <p:cNvSpPr>
            <a:spLocks noChangeShapeType="1"/>
          </p:cNvSpPr>
          <p:nvPr/>
        </p:nvSpPr>
        <p:spPr bwMode="auto">
          <a:xfrm flipV="1">
            <a:off x="2438400" y="1371600"/>
            <a:ext cx="381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70510" name="Line 14"/>
          <p:cNvSpPr>
            <a:spLocks noChangeShapeType="1"/>
          </p:cNvSpPr>
          <p:nvPr/>
        </p:nvSpPr>
        <p:spPr bwMode="auto">
          <a:xfrm flipV="1">
            <a:off x="3962400" y="1752600"/>
            <a:ext cx="381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70511" name="Line 15"/>
          <p:cNvSpPr>
            <a:spLocks noChangeShapeType="1"/>
          </p:cNvSpPr>
          <p:nvPr/>
        </p:nvSpPr>
        <p:spPr bwMode="auto">
          <a:xfrm flipH="1" flipV="1">
            <a:off x="3962400" y="1371600"/>
            <a:ext cx="381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70512" name="Rectangle 16"/>
          <p:cNvSpPr>
            <a:spLocks noChangeArrowheads="1"/>
          </p:cNvSpPr>
          <p:nvPr/>
        </p:nvSpPr>
        <p:spPr bwMode="auto">
          <a:xfrm>
            <a:off x="3322638" y="2286000"/>
            <a:ext cx="2316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000000"/>
                </a:solidFill>
                <a:latin typeface="Arial" charset="0"/>
                <a:cs typeface="Arial" charset="0"/>
              </a:rPr>
              <a:t>Müller-Lyer Illusion</a:t>
            </a:r>
          </a:p>
        </p:txBody>
      </p:sp>
      <p:sp>
        <p:nvSpPr>
          <p:cNvPr id="1770513" name="Text Box 17"/>
          <p:cNvSpPr txBox="1">
            <a:spLocks noChangeArrowheads="1"/>
          </p:cNvSpPr>
          <p:nvPr/>
        </p:nvSpPr>
        <p:spPr bwMode="auto">
          <a:xfrm>
            <a:off x="1066800" y="5943600"/>
            <a:ext cx="6897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>
                <a:solidFill>
                  <a:srgbClr val="000000"/>
                </a:solidFill>
                <a:latin typeface="Arial" charset="0"/>
                <a:cs typeface="Arial" charset="0"/>
              </a:rPr>
              <a:t>We don</a:t>
            </a:r>
            <a:r>
              <a:rPr lang="ja-JP" altLang="en-US" sz="2400">
                <a:solidFill>
                  <a:srgbClr val="000000"/>
                </a:solidFill>
                <a:latin typeface="Arial"/>
                <a:cs typeface="Arial" charset="0"/>
              </a:rPr>
              <a:t>’</a:t>
            </a:r>
            <a:r>
              <a:rPr lang="en-US" sz="2400">
                <a:solidFill>
                  <a:srgbClr val="000000"/>
                </a:solidFill>
                <a:latin typeface="Arial" charset="0"/>
                <a:cs typeface="Arial" charset="0"/>
              </a:rPr>
              <a:t>t make measurements in the image plane</a:t>
            </a:r>
          </a:p>
        </p:txBody>
      </p:sp>
    </p:spTree>
    <p:extLst>
      <p:ext uri="{BB962C8B-B14F-4D97-AF65-F5344CB8AC3E}">
        <p14:creationId xmlns:p14="http://schemas.microsoft.com/office/powerpoint/2010/main" val="1033517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7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05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Camera Obscura</a:t>
            </a:r>
          </a:p>
        </p:txBody>
      </p:sp>
      <p:sp>
        <p:nvSpPr>
          <p:cNvPr id="1779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638800"/>
            <a:ext cx="7772400" cy="121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The first camera</a:t>
            </a:r>
          </a:p>
          <a:p>
            <a:pPr lvl="1">
              <a:lnSpc>
                <a:spcPct val="90000"/>
              </a:lnSpc>
            </a:pPr>
            <a:r>
              <a:rPr lang="en-US"/>
              <a:t>Known to Aristotle</a:t>
            </a:r>
          </a:p>
          <a:p>
            <a:pPr lvl="1">
              <a:lnSpc>
                <a:spcPct val="90000"/>
              </a:lnSpc>
            </a:pPr>
            <a:r>
              <a:rPr lang="en-US"/>
              <a:t>Depth of the room is the effective focal length</a:t>
            </a:r>
          </a:p>
        </p:txBody>
      </p:sp>
      <p:pic>
        <p:nvPicPr>
          <p:cNvPr id="1779716" name="Picture 4" descr="obscura_frisius_58"/>
          <p:cNvPicPr>
            <a:picLocks noChangeAspect="1" noChangeArrowheads="1"/>
          </p:cNvPicPr>
          <p:nvPr/>
        </p:nvPicPr>
        <p:blipFill>
          <a:blip r:embed="rId2">
            <a:lum bright="-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9200"/>
            <a:ext cx="5400675" cy="448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9717" name="Text Box 5"/>
          <p:cNvSpPr txBox="1">
            <a:spLocks noChangeArrowheads="1"/>
          </p:cNvSpPr>
          <p:nvPr/>
        </p:nvSpPr>
        <p:spPr bwMode="auto">
          <a:xfrm>
            <a:off x="2608263" y="928688"/>
            <a:ext cx="40211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i="1">
                <a:solidFill>
                  <a:srgbClr val="000000"/>
                </a:solidFill>
                <a:latin typeface="Helvetica" charset="0"/>
                <a:cs typeface="Arial" charset="0"/>
              </a:rPr>
              <a:t>Camera Obscura</a:t>
            </a:r>
            <a:r>
              <a:rPr lang="en-US">
                <a:solidFill>
                  <a:srgbClr val="000000"/>
                </a:solidFill>
                <a:latin typeface="Helvetica" charset="0"/>
                <a:cs typeface="Arial" charset="0"/>
              </a:rPr>
              <a:t>,  Gemma Frisius, 1558</a:t>
            </a:r>
          </a:p>
        </p:txBody>
      </p:sp>
    </p:spTree>
    <p:extLst>
      <p:ext uri="{BB962C8B-B14F-4D97-AF65-F5344CB8AC3E}">
        <p14:creationId xmlns:p14="http://schemas.microsoft.com/office/powerpoint/2010/main" val="2659584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From Pinhole to Lenses</a:t>
            </a:r>
          </a:p>
        </p:txBody>
      </p:sp>
      <p:sp>
        <p:nvSpPr>
          <p:cNvPr id="178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Computer graphics assumes pinhole model</a:t>
            </a:r>
          </a:p>
          <a:p>
            <a:endParaRPr lang="en-US"/>
          </a:p>
          <a:p>
            <a:r>
              <a:rPr lang="en-US"/>
              <a:t>But making aperture narrow limits light</a:t>
            </a:r>
          </a:p>
          <a:p>
            <a:endParaRPr lang="en-US"/>
          </a:p>
          <a:p>
            <a:r>
              <a:rPr lang="en-US"/>
              <a:t>Making aperture large causes blurriness</a:t>
            </a:r>
          </a:p>
          <a:p>
            <a:endParaRPr lang="en-US"/>
          </a:p>
          <a:p>
            <a:r>
              <a:rPr lang="en-US"/>
              <a:t>Real cameras have lenses to collect more light, and focus it on the image plane</a:t>
            </a:r>
          </a:p>
          <a:p>
            <a:r>
              <a:rPr lang="en-US"/>
              <a:t>(Kolb et al. 95 simulates lens effects rendering)</a:t>
            </a:r>
          </a:p>
        </p:txBody>
      </p:sp>
    </p:spTree>
    <p:extLst>
      <p:ext uri="{BB962C8B-B14F-4D97-AF65-F5344CB8AC3E}">
        <p14:creationId xmlns:p14="http://schemas.microsoft.com/office/powerpoint/2010/main" val="2576893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Home-made pinhole camera </a:t>
            </a:r>
          </a:p>
        </p:txBody>
      </p:sp>
      <p:pic>
        <p:nvPicPr>
          <p:cNvPr id="1786883" name="Picture 3" descr="The image “http://www.debevec.org/Pinhole/pinhole-debevec.jpg” cannot be displayed, because it contains error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866900"/>
            <a:ext cx="609600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6884" name="Picture 4" descr="35mm-pinhole-camer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28194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6885" name="Rectangle 5"/>
          <p:cNvSpPr>
            <a:spLocks noChangeArrowheads="1"/>
          </p:cNvSpPr>
          <p:nvPr/>
        </p:nvSpPr>
        <p:spPr bwMode="auto">
          <a:xfrm>
            <a:off x="4938713" y="6448425"/>
            <a:ext cx="3824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000000"/>
                </a:solidFill>
                <a:latin typeface="Arial" charset="0"/>
                <a:cs typeface="Arial" charset="0"/>
                <a:hlinkClick r:id="rId5"/>
              </a:rPr>
              <a:t>http://www.debevec.org/Pinhole/</a:t>
            </a:r>
            <a:endParaRPr lang="en-US" sz="2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86886" name="Text Box 6"/>
          <p:cNvSpPr txBox="1">
            <a:spLocks noChangeArrowheads="1"/>
          </p:cNvSpPr>
          <p:nvPr/>
        </p:nvSpPr>
        <p:spPr bwMode="auto">
          <a:xfrm>
            <a:off x="685800" y="4800600"/>
            <a:ext cx="1200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>
                <a:solidFill>
                  <a:srgbClr val="000000"/>
                </a:solidFill>
                <a:latin typeface="Arial" charset="0"/>
                <a:cs typeface="Arial" charset="0"/>
              </a:rPr>
              <a:t>Why so</a:t>
            </a:r>
          </a:p>
          <a:p>
            <a:pPr algn="l"/>
            <a:r>
              <a:rPr lang="en-US" sz="2400">
                <a:solidFill>
                  <a:srgbClr val="000000"/>
                </a:solidFill>
                <a:latin typeface="Arial" charset="0"/>
                <a:cs typeface="Arial" charset="0"/>
              </a:rPr>
              <a:t>blurry?</a:t>
            </a:r>
          </a:p>
        </p:txBody>
      </p:sp>
    </p:spTree>
    <p:extLst>
      <p:ext uri="{BB962C8B-B14F-4D97-AF65-F5344CB8AC3E}">
        <p14:creationId xmlns:p14="http://schemas.microsoft.com/office/powerpoint/2010/main" val="1065154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688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Shrinking the aperture</a:t>
            </a:r>
          </a:p>
        </p:txBody>
      </p:sp>
      <p:grpSp>
        <p:nvGrpSpPr>
          <p:cNvPr id="1787907" name="Group 3"/>
          <p:cNvGrpSpPr>
            <a:grpSpLocks noChangeAspect="1"/>
          </p:cNvGrpSpPr>
          <p:nvPr/>
        </p:nvGrpSpPr>
        <p:grpSpPr bwMode="auto">
          <a:xfrm>
            <a:off x="1463675" y="1066800"/>
            <a:ext cx="6003925" cy="5638800"/>
            <a:chOff x="922" y="806"/>
            <a:chExt cx="2551" cy="2905"/>
          </a:xfrm>
        </p:grpSpPr>
        <p:pic>
          <p:nvPicPr>
            <p:cNvPr id="1787908" name="Picture 4" descr="pinhole_diff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" y="806"/>
              <a:ext cx="2389" cy="2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87909" name="Rectangle 5"/>
            <p:cNvSpPr>
              <a:spLocks noChangeAspect="1" noChangeArrowheads="1"/>
            </p:cNvSpPr>
            <p:nvPr/>
          </p:nvSpPr>
          <p:spPr bwMode="auto">
            <a:xfrm>
              <a:off x="922" y="2674"/>
              <a:ext cx="2551" cy="10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endParaRPr lang="ru-RU" i="1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178791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81000" y="5105400"/>
            <a:ext cx="8229600" cy="1447800"/>
          </a:xfrm>
        </p:spPr>
        <p:txBody>
          <a:bodyPr/>
          <a:lstStyle/>
          <a:p>
            <a:r>
              <a:rPr lang="en-US"/>
              <a:t>Why not make the aperture as small as possible?</a:t>
            </a:r>
          </a:p>
          <a:p>
            <a:pPr lvl="1"/>
            <a:r>
              <a:rPr lang="en-US"/>
              <a:t>Less light gets through</a:t>
            </a:r>
          </a:p>
          <a:p>
            <a:pPr lvl="1"/>
            <a:r>
              <a:rPr lang="en-US"/>
              <a:t>Diffraction effects…</a:t>
            </a:r>
          </a:p>
        </p:txBody>
      </p:sp>
      <p:sp>
        <p:nvSpPr>
          <p:cNvPr id="1787911" name="Rectangle 7"/>
          <p:cNvSpPr>
            <a:spLocks noChangeArrowheads="1"/>
          </p:cNvSpPr>
          <p:nvPr/>
        </p:nvSpPr>
        <p:spPr bwMode="auto">
          <a:xfrm>
            <a:off x="2946400" y="3200400"/>
            <a:ext cx="3252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>
                <a:solidFill>
                  <a:srgbClr val="000000"/>
                </a:solidFill>
                <a:latin typeface="Arial" charset="0"/>
                <a:cs typeface="Arial" charset="0"/>
              </a:rPr>
              <a:t>Less light gets through</a:t>
            </a:r>
          </a:p>
        </p:txBody>
      </p:sp>
      <p:sp>
        <p:nvSpPr>
          <p:cNvPr id="1787912" name="Text Box 8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875890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791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8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28800"/>
            <a:ext cx="5094288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89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reason for lenses</a:t>
            </a:r>
          </a:p>
        </p:txBody>
      </p:sp>
      <p:sp>
        <p:nvSpPr>
          <p:cNvPr id="1788932" name="Text Box 4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4034086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Focus and Defocus</a:t>
            </a:r>
          </a:p>
        </p:txBody>
      </p:sp>
      <p:sp>
        <p:nvSpPr>
          <p:cNvPr id="1780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8196263" cy="1524000"/>
          </a:xfrm>
        </p:spPr>
        <p:txBody>
          <a:bodyPr/>
          <a:lstStyle/>
          <a:p>
            <a:r>
              <a:rPr lang="en-US"/>
              <a:t>A lens focuses light onto the film</a:t>
            </a:r>
          </a:p>
          <a:p>
            <a:pPr lvl="1"/>
            <a:r>
              <a:rPr lang="en-US"/>
              <a:t>There is a specific distance at which objects are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in focus</a:t>
            </a:r>
            <a:r>
              <a:rPr lang="ja-JP" altLang="en-US">
                <a:latin typeface="Arial"/>
              </a:rPr>
              <a:t>”</a:t>
            </a:r>
            <a:endParaRPr lang="en-US"/>
          </a:p>
          <a:p>
            <a:pPr lvl="2"/>
            <a:r>
              <a:rPr lang="en-US"/>
              <a:t>other points project to a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circle of confusion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in the image</a:t>
            </a:r>
          </a:p>
          <a:p>
            <a:pPr lvl="1"/>
            <a:r>
              <a:rPr lang="en-US"/>
              <a:t>Changing the shape/separation of lens changes this distance</a:t>
            </a:r>
          </a:p>
        </p:txBody>
      </p:sp>
      <p:pic>
        <p:nvPicPr>
          <p:cNvPr id="1780740" name="Picture 4" descr="image-le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0741" name="Line 5"/>
          <p:cNvSpPr>
            <a:spLocks noChangeShapeType="1"/>
          </p:cNvSpPr>
          <p:nvPr/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80742" name="Oval 6"/>
          <p:cNvSpPr>
            <a:spLocks noChangeArrowheads="1"/>
          </p:cNvSpPr>
          <p:nvPr/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80743" name="Oval 7"/>
          <p:cNvSpPr>
            <a:spLocks noChangeArrowheads="1"/>
          </p:cNvSpPr>
          <p:nvPr/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1780744" name="Group 8"/>
          <p:cNvGrpSpPr>
            <a:grpSpLocks/>
          </p:cNvGrpSpPr>
          <p:nvPr/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sp>
          <p:nvSpPr>
            <p:cNvPr id="1780745" name="Line 9"/>
            <p:cNvSpPr>
              <a:spLocks noChangeShapeType="1"/>
            </p:cNvSpPr>
            <p:nvPr/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780746" name="Line 10"/>
            <p:cNvSpPr>
              <a:spLocks noChangeShapeType="1"/>
            </p:cNvSpPr>
            <p:nvPr/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780747" name="Group 11"/>
          <p:cNvGrpSpPr>
            <a:grpSpLocks/>
          </p:cNvGrpSpPr>
          <p:nvPr/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grpSp>
          <p:nvGrpSpPr>
            <p:cNvPr id="1780748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780749" name="Line 13"/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0750" name="Line 14"/>
              <p:cNvSpPr>
                <a:spLocks noChangeShapeType="1"/>
              </p:cNvSpPr>
              <p:nvPr/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80751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780752" name="Line 16"/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0753" name="Line 17"/>
              <p:cNvSpPr>
                <a:spLocks noChangeShapeType="1"/>
              </p:cNvSpPr>
              <p:nvPr/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780754" name="Group 18"/>
          <p:cNvGrpSpPr>
            <a:grpSpLocks/>
          </p:cNvGrpSpPr>
          <p:nvPr/>
        </p:nvGrpSpPr>
        <p:grpSpPr bwMode="auto">
          <a:xfrm>
            <a:off x="2620963" y="2676525"/>
            <a:ext cx="4419600" cy="752475"/>
            <a:chOff x="1651" y="1686"/>
            <a:chExt cx="2784" cy="474"/>
          </a:xfrm>
        </p:grpSpPr>
        <p:sp>
          <p:nvSpPr>
            <p:cNvPr id="1780755" name="Line 19"/>
            <p:cNvSpPr>
              <a:spLocks noChangeShapeType="1"/>
            </p:cNvSpPr>
            <p:nvPr/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grpSp>
          <p:nvGrpSpPr>
            <p:cNvPr id="1780756" name="Group 2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1780757" name="Line 21"/>
              <p:cNvSpPr>
                <a:spLocks noChangeShapeType="1"/>
              </p:cNvSpPr>
              <p:nvPr/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0758" name="Line 22"/>
              <p:cNvSpPr>
                <a:spLocks noChangeShapeType="1"/>
              </p:cNvSpPr>
              <p:nvPr/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0759" name="Line 23"/>
              <p:cNvSpPr>
                <a:spLocks noChangeShapeType="1"/>
              </p:cNvSpPr>
              <p:nvPr/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0760" name="Line 24"/>
              <p:cNvSpPr>
                <a:spLocks noChangeShapeType="1"/>
              </p:cNvSpPr>
              <p:nvPr/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0761" name="Line 25"/>
              <p:cNvSpPr>
                <a:spLocks noChangeShapeType="1"/>
              </p:cNvSpPr>
              <p:nvPr/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0762" name="Line 26"/>
              <p:cNvSpPr>
                <a:spLocks noChangeShapeType="1"/>
              </p:cNvSpPr>
              <p:nvPr/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780763" name="Oval 27"/>
          <p:cNvSpPr>
            <a:spLocks noChangeArrowheads="1"/>
          </p:cNvSpPr>
          <p:nvPr/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1780764" name="Group 28"/>
          <p:cNvGrpSpPr>
            <a:grpSpLocks/>
          </p:cNvGrpSpPr>
          <p:nvPr/>
        </p:nvGrpSpPr>
        <p:grpSpPr bwMode="auto">
          <a:xfrm>
            <a:off x="7086600" y="3321050"/>
            <a:ext cx="1638300" cy="641350"/>
            <a:chOff x="4464" y="2092"/>
            <a:chExt cx="1032" cy="404"/>
          </a:xfrm>
        </p:grpSpPr>
        <p:sp>
          <p:nvSpPr>
            <p:cNvPr id="1780765" name="Text Box 29"/>
            <p:cNvSpPr txBox="1">
              <a:spLocks noChangeArrowheads="1"/>
            </p:cNvSpPr>
            <p:nvPr/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ja-JP" altLang="en-US">
                  <a:solidFill>
                    <a:srgbClr val="000000"/>
                  </a:solidFill>
                  <a:latin typeface="Arial"/>
                  <a:cs typeface="Arial" charset="0"/>
                </a:rPr>
                <a:t>“</a:t>
              </a:r>
              <a:r>
                <a:rPr lang="en-US">
                  <a:solidFill>
                    <a:srgbClr val="000000"/>
                  </a:solidFill>
                  <a:latin typeface="Arial" charset="0"/>
                  <a:cs typeface="Arial" charset="0"/>
                </a:rPr>
                <a:t>circle of </a:t>
              </a:r>
            </a:p>
            <a:p>
              <a:r>
                <a:rPr lang="en-US">
                  <a:solidFill>
                    <a:srgbClr val="000000"/>
                  </a:solidFill>
                  <a:latin typeface="Arial" charset="0"/>
                  <a:cs typeface="Arial" charset="0"/>
                </a:rPr>
                <a:t>confusion</a:t>
              </a:r>
              <a:r>
                <a:rPr lang="ja-JP" altLang="en-US">
                  <a:solidFill>
                    <a:srgbClr val="000000"/>
                  </a:solidFill>
                  <a:latin typeface="Arial"/>
                  <a:cs typeface="Arial" charset="0"/>
                </a:rPr>
                <a:t>”</a:t>
              </a:r>
              <a:endParaRPr lang="en-US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80766" name="Line 30"/>
            <p:cNvSpPr>
              <a:spLocks noChangeShapeType="1"/>
            </p:cNvSpPr>
            <p:nvPr/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780767" name="Text Box 31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1380168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0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07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Thin lenses</a:t>
            </a:r>
          </a:p>
        </p:txBody>
      </p:sp>
      <p:sp>
        <p:nvSpPr>
          <p:cNvPr id="1781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7772400" cy="2133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Thin lens equation:</a:t>
            </a:r>
          </a:p>
          <a:p>
            <a:pPr>
              <a:lnSpc>
                <a:spcPct val="90000"/>
              </a:lnSpc>
            </a:pPr>
            <a:endParaRPr lang="en-US" sz="2000"/>
          </a:p>
          <a:p>
            <a:pPr lvl="1">
              <a:lnSpc>
                <a:spcPct val="90000"/>
              </a:lnSpc>
            </a:pPr>
            <a:endParaRPr lang="en-US" sz="1600"/>
          </a:p>
          <a:p>
            <a:pPr lvl="1">
              <a:lnSpc>
                <a:spcPct val="90000"/>
              </a:lnSpc>
            </a:pPr>
            <a:r>
              <a:rPr lang="en-US" sz="1600"/>
              <a:t>Any object point satisfying this equation is in focus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What is the shape of the focus region?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How can we change the focus region?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Thin lens applet:  </a:t>
            </a:r>
            <a:r>
              <a:rPr lang="en-US" sz="1200">
                <a:hlinkClick r:id="rId3"/>
              </a:rPr>
              <a:t>http://www.phy.ntnu.edu.tw/java/Lens/lens_e.html</a:t>
            </a:r>
            <a:r>
              <a:rPr lang="en-US" sz="1200"/>
              <a:t>  (by Fu-Kwun Hwang</a:t>
            </a:r>
            <a:r>
              <a:rPr lang="en-US" sz="1600"/>
              <a:t> )</a:t>
            </a:r>
          </a:p>
        </p:txBody>
      </p:sp>
      <p:pic>
        <p:nvPicPr>
          <p:cNvPr id="1781764" name="Picture 4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4724400"/>
            <a:ext cx="1633537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81765" name="Rectangle 5"/>
          <p:cNvSpPr>
            <a:spLocks noChangeArrowheads="1"/>
          </p:cNvSpPr>
          <p:nvPr/>
        </p:nvSpPr>
        <p:spPr bwMode="auto">
          <a:xfrm>
            <a:off x="1371600" y="1524000"/>
            <a:ext cx="57912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7817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95400"/>
            <a:ext cx="57912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767" name="Text Box 7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1930220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 Do </a:t>
            </a:r>
          </a:p>
        </p:txBody>
      </p:sp>
      <p:sp>
        <p:nvSpPr>
          <p:cNvPr id="1061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r>
              <a:rPr lang="en-US" dirty="0" smtClean="0"/>
              <a:t>Assignment 2 due May </a:t>
            </a:r>
            <a:r>
              <a:rPr lang="en-US" dirty="0" smtClean="0"/>
              <a:t>18 </a:t>
            </a:r>
          </a:p>
          <a:p>
            <a:r>
              <a:rPr lang="en-US" dirty="0" smtClean="0"/>
              <a:t>Any </a:t>
            </a:r>
            <a:r>
              <a:rPr lang="en-US" dirty="0" smtClean="0"/>
              <a:t>last minute issues or questions?</a:t>
            </a:r>
            <a:endParaRPr lang="en-US" dirty="0"/>
          </a:p>
          <a:p>
            <a:r>
              <a:rPr lang="en-US" dirty="0" smtClean="0"/>
              <a:t>Next two lectures: Imaging, Texture Synthesis</a:t>
            </a:r>
          </a:p>
          <a:p>
            <a:pPr lvl="1"/>
            <a:r>
              <a:rPr lang="en-US" dirty="0" smtClean="0"/>
              <a:t>Then resume rendering, animation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>
              <a:buFont typeface="Wingdings" charset="0"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015766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of Field</a:t>
            </a:r>
          </a:p>
        </p:txBody>
      </p:sp>
      <p:pic>
        <p:nvPicPr>
          <p:cNvPr id="17848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5713413" cy="421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848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00200"/>
            <a:ext cx="235902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84837" name="Rectangle 5"/>
          <p:cNvSpPr>
            <a:spLocks noChangeArrowheads="1"/>
          </p:cNvSpPr>
          <p:nvPr/>
        </p:nvSpPr>
        <p:spPr bwMode="auto">
          <a:xfrm>
            <a:off x="3446463" y="6521450"/>
            <a:ext cx="56975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</a:rPr>
              <a:t>http://www.cambridgeincolour.com/tutorials/depth-of-field.htm</a:t>
            </a:r>
          </a:p>
        </p:txBody>
      </p:sp>
    </p:spTree>
    <p:extLst>
      <p:ext uri="{BB962C8B-B14F-4D97-AF65-F5344CB8AC3E}">
        <p14:creationId xmlns:p14="http://schemas.microsoft.com/office/powerpoint/2010/main" val="544043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838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1143000" algn="l"/>
              </a:tabLst>
            </a:pPr>
            <a:r>
              <a:rPr lang="en-US" dirty="0">
                <a:latin typeface="Arial" charset="0"/>
              </a:rPr>
              <a:t>Image formation, basic lens-based camera</a:t>
            </a:r>
          </a:p>
          <a:p>
            <a:pPr>
              <a:tabLst>
                <a:tab pos="1143000" algn="l"/>
              </a:tabLst>
            </a:pPr>
            <a:r>
              <a:rPr lang="en-US" i="1" dirty="0">
                <a:latin typeface="Arial" charset="0"/>
              </a:rPr>
              <a:t>Light Field camera</a:t>
            </a:r>
          </a:p>
          <a:p>
            <a:pPr>
              <a:tabLst>
                <a:tab pos="1143000" algn="l"/>
              </a:tabLst>
            </a:pPr>
            <a:r>
              <a:rPr lang="en-US" dirty="0">
                <a:latin typeface="Arial" charset="0"/>
              </a:rPr>
              <a:t>Coded aperture depth of field</a:t>
            </a:r>
          </a:p>
          <a:p>
            <a:pPr>
              <a:tabLst>
                <a:tab pos="1143000" algn="l"/>
              </a:tabLst>
            </a:pPr>
            <a:r>
              <a:rPr lang="en-US" dirty="0">
                <a:latin typeface="Arial" charset="0"/>
              </a:rPr>
              <a:t>Flutter shutter (coded aperture shutter)</a:t>
            </a:r>
          </a:p>
          <a:p>
            <a:pPr>
              <a:tabLst>
                <a:tab pos="1143000" algn="l"/>
              </a:tabLst>
            </a:pPr>
            <a:endParaRPr lang="en-US" dirty="0">
              <a:latin typeface="Arial" charset="0"/>
            </a:endParaRPr>
          </a:p>
          <a:p>
            <a:pPr>
              <a:tabLst>
                <a:tab pos="1143000" algn="l"/>
              </a:tabLst>
            </a:pPr>
            <a:r>
              <a:rPr lang="en-US" dirty="0">
                <a:latin typeface="Arial" charset="0"/>
              </a:rPr>
              <a:t>Many many more old, new innovations</a:t>
            </a:r>
          </a:p>
          <a:p>
            <a:pPr>
              <a:tabLst>
                <a:tab pos="11430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9574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0626" name="Picture 3" descr="overview-con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513638" cy="2438400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5595" name="Rectangle 11"/>
          <p:cNvSpPr>
            <a:spLocks noChangeArrowheads="1"/>
          </p:cNvSpPr>
          <p:nvPr/>
        </p:nvSpPr>
        <p:spPr bwMode="auto">
          <a:xfrm>
            <a:off x="228600" y="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/>
            <a:r>
              <a:rPr lang="en-US" sz="2900" b="1">
                <a:solidFill>
                  <a:srgbClr val="B2B2B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Light Field Inside a Camera</a:t>
            </a:r>
          </a:p>
        </p:txBody>
      </p:sp>
    </p:spTree>
    <p:extLst>
      <p:ext uri="{BB962C8B-B14F-4D97-AF65-F5344CB8AC3E}">
        <p14:creationId xmlns:p14="http://schemas.microsoft.com/office/powerpoint/2010/main" val="11766414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3581400"/>
            <a:ext cx="4343400" cy="381000"/>
          </a:xfrm>
        </p:spPr>
        <p:txBody>
          <a:bodyPr/>
          <a:lstStyle/>
          <a:p>
            <a:r>
              <a:rPr lang="en-US" sz="1900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Lenslet-based Light Field camera</a:t>
            </a:r>
          </a:p>
        </p:txBody>
      </p:sp>
      <p:pic>
        <p:nvPicPr>
          <p:cNvPr id="1692675" name="Picture 3" descr="overview-con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513638" cy="2438400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2676" name="Picture 4" descr="over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62400"/>
            <a:ext cx="7502525" cy="2435225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2677" name="Text Box 10"/>
          <p:cNvSpPr txBox="1">
            <a:spLocks noChangeArrowheads="1"/>
          </p:cNvSpPr>
          <p:nvPr/>
        </p:nvSpPr>
        <p:spPr bwMode="auto">
          <a:xfrm>
            <a:off x="185738" y="6369050"/>
            <a:ext cx="62468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  <a:latin typeface="Verdana" charset="0"/>
              </a:rPr>
              <a:t>[Adelson and Wang, 1992, Ng et al. 2005 ]</a:t>
            </a:r>
          </a:p>
        </p:txBody>
      </p:sp>
      <p:sp>
        <p:nvSpPr>
          <p:cNvPr id="1592331" name="Rectangle 11"/>
          <p:cNvSpPr>
            <a:spLocks noChangeArrowheads="1"/>
          </p:cNvSpPr>
          <p:nvPr/>
        </p:nvSpPr>
        <p:spPr bwMode="auto">
          <a:xfrm>
            <a:off x="228600" y="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/>
            <a:r>
              <a:rPr lang="en-US" sz="2900" b="1">
                <a:solidFill>
                  <a:srgbClr val="B2B2B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Light Field Inside a Camera</a:t>
            </a:r>
          </a:p>
        </p:txBody>
      </p:sp>
      <p:sp>
        <p:nvSpPr>
          <p:cNvPr id="1692679" name="Line 12"/>
          <p:cNvSpPr>
            <a:spLocks noChangeShapeType="1"/>
          </p:cNvSpPr>
          <p:nvPr/>
        </p:nvSpPr>
        <p:spPr bwMode="auto">
          <a:xfrm>
            <a:off x="-609600" y="3629025"/>
            <a:ext cx="10668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453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09538"/>
            <a:ext cx="8077200" cy="652462"/>
          </a:xfrm>
        </p:spPr>
        <p:txBody>
          <a:bodyPr/>
          <a:lstStyle/>
          <a:p>
            <a:r>
              <a:rPr lang="en-US" sz="2900">
                <a:effectLst>
                  <a:outerShdw blurRad="38100" dist="38100" dir="2700000" algn="tl">
                    <a:srgbClr val="FFFFFF"/>
                  </a:outerShdw>
                </a:effectLst>
              </a:rPr>
              <a:t>Stanford Plenoptic Camera  </a:t>
            </a:r>
            <a:r>
              <a:rPr lang="en-US" sz="1700">
                <a:effectLst>
                  <a:outerShdw blurRad="38100" dist="38100" dir="2700000" algn="tl">
                    <a:srgbClr val="FFFFFF"/>
                  </a:outerShdw>
                </a:effectLst>
              </a:rPr>
              <a:t>[Ng et al 2005]</a:t>
            </a:r>
          </a:p>
        </p:txBody>
      </p:sp>
      <p:sp>
        <p:nvSpPr>
          <p:cNvPr id="16947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79400" y="6381750"/>
            <a:ext cx="8864600" cy="476250"/>
          </a:xfrm>
        </p:spPr>
        <p:txBody>
          <a:bodyPr/>
          <a:lstStyle/>
          <a:p>
            <a:pPr marL="285750" indent="-285750">
              <a:buFontTx/>
              <a:buNone/>
            </a:pPr>
            <a:r>
              <a:rPr lang="en-US" sz="1900" i="1"/>
              <a:t>4000 </a:t>
            </a:r>
            <a:r>
              <a:rPr lang="en-US" sz="1900" i="1">
                <a:cs typeface="Times New Roman" charset="0"/>
              </a:rPr>
              <a:t>× 4000 pixels  ÷  292 × 292 lenses  =  14 × 14 pixels per lens</a:t>
            </a:r>
          </a:p>
        </p:txBody>
      </p:sp>
      <p:pic>
        <p:nvPicPr>
          <p:cNvPr id="1694724" name="Picture 4" descr="DSC_4477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3" y="831850"/>
            <a:ext cx="3267075" cy="2173288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4725" name="Picture 5" descr="DSC_4458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833438"/>
            <a:ext cx="3265487" cy="21717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4726" name="Text Box 6"/>
          <p:cNvSpPr txBox="1">
            <a:spLocks noChangeArrowheads="1"/>
          </p:cNvSpPr>
          <p:nvPr/>
        </p:nvSpPr>
        <p:spPr bwMode="auto">
          <a:xfrm>
            <a:off x="915988" y="2971800"/>
            <a:ext cx="33448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0000"/>
                </a:solidFill>
              </a:rPr>
              <a:t>Contax medium format camera</a:t>
            </a:r>
          </a:p>
        </p:txBody>
      </p:sp>
      <p:sp>
        <p:nvSpPr>
          <p:cNvPr id="1694727" name="Text Box 7"/>
          <p:cNvSpPr txBox="1">
            <a:spLocks noChangeArrowheads="1"/>
          </p:cNvSpPr>
          <p:nvPr/>
        </p:nvSpPr>
        <p:spPr bwMode="auto">
          <a:xfrm>
            <a:off x="5033963" y="2971800"/>
            <a:ext cx="30305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0000"/>
                </a:solidFill>
              </a:rPr>
              <a:t>Kodak 16-megapixel sensor</a:t>
            </a:r>
          </a:p>
        </p:txBody>
      </p:sp>
      <p:grpSp>
        <p:nvGrpSpPr>
          <p:cNvPr id="1694728" name="Group 8"/>
          <p:cNvGrpSpPr>
            <a:grpSpLocks/>
          </p:cNvGrpSpPr>
          <p:nvPr/>
        </p:nvGrpSpPr>
        <p:grpSpPr bwMode="auto">
          <a:xfrm>
            <a:off x="844550" y="3657600"/>
            <a:ext cx="7369175" cy="2530475"/>
            <a:chOff x="532" y="2319"/>
            <a:chExt cx="4642" cy="1594"/>
          </a:xfrm>
        </p:grpSpPr>
        <p:pic>
          <p:nvPicPr>
            <p:cNvPr id="1694729" name="Picture 9" descr="MICROLENSES-closeup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9" y="2320"/>
              <a:ext cx="2056" cy="136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94730" name="Picture 10" descr="microlenses-penn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" y="2319"/>
              <a:ext cx="2057" cy="136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94731" name="Text Box 11"/>
            <p:cNvSpPr txBox="1">
              <a:spLocks noChangeArrowheads="1"/>
            </p:cNvSpPr>
            <p:nvPr/>
          </p:nvSpPr>
          <p:spPr bwMode="auto">
            <a:xfrm>
              <a:off x="532" y="3663"/>
              <a:ext cx="2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</a:rPr>
                <a:t>Adaptive Optics microlens array</a:t>
              </a:r>
            </a:p>
          </p:txBody>
        </p:sp>
        <p:sp>
          <p:nvSpPr>
            <p:cNvPr id="1694732" name="Text Box 12"/>
            <p:cNvSpPr txBox="1">
              <a:spLocks noChangeArrowheads="1"/>
            </p:cNvSpPr>
            <p:nvPr/>
          </p:nvSpPr>
          <p:spPr bwMode="auto">
            <a:xfrm>
              <a:off x="3083" y="3663"/>
              <a:ext cx="209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</a:rPr>
                <a:t>125</a:t>
              </a:r>
              <a:r>
                <a:rPr lang="el-GR" sz="2000">
                  <a:solidFill>
                    <a:srgbClr val="000000"/>
                  </a:solidFill>
                  <a:cs typeface="Times New Roman" charset="0"/>
                </a:rPr>
                <a:t>μ</a:t>
              </a:r>
              <a:r>
                <a:rPr lang="en-US" sz="2000">
                  <a:solidFill>
                    <a:srgbClr val="000000"/>
                  </a:solidFill>
                  <a:cs typeface="Times New Roman" charset="0"/>
                </a:rPr>
                <a:t> square-sided microlenses</a:t>
              </a:r>
              <a:endParaRPr lang="el-GR" sz="2000">
                <a:solidFill>
                  <a:srgbClr val="000000"/>
                </a:solidFill>
                <a:cs typeface="Times New Roman" charset="0"/>
              </a:endParaRPr>
            </a:p>
          </p:txBody>
        </p:sp>
      </p:grpSp>
      <p:grpSp>
        <p:nvGrpSpPr>
          <p:cNvPr id="1694733" name="Group 13"/>
          <p:cNvGrpSpPr>
            <a:grpSpLocks/>
          </p:cNvGrpSpPr>
          <p:nvPr/>
        </p:nvGrpSpPr>
        <p:grpSpPr bwMode="auto">
          <a:xfrm>
            <a:off x="5203825" y="3449638"/>
            <a:ext cx="3794125" cy="1620837"/>
            <a:chOff x="3278" y="2188"/>
            <a:chExt cx="2390" cy="1021"/>
          </a:xfrm>
        </p:grpSpPr>
        <p:pic>
          <p:nvPicPr>
            <p:cNvPr id="1694734" name="Picture 14" descr="IMG_7622-csshba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6" y="2188"/>
              <a:ext cx="1332" cy="102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94735" name="Freeform 15"/>
            <p:cNvSpPr>
              <a:spLocks/>
            </p:cNvSpPr>
            <p:nvPr/>
          </p:nvSpPr>
          <p:spPr bwMode="auto">
            <a:xfrm>
              <a:off x="3278" y="2551"/>
              <a:ext cx="471" cy="278"/>
            </a:xfrm>
            <a:custGeom>
              <a:avLst/>
              <a:gdLst>
                <a:gd name="T0" fmla="*/ 293 w 471"/>
                <a:gd name="T1" fmla="*/ 278 h 278"/>
                <a:gd name="T2" fmla="*/ 0 w 471"/>
                <a:gd name="T3" fmla="*/ 120 h 278"/>
                <a:gd name="T4" fmla="*/ 188 w 471"/>
                <a:gd name="T5" fmla="*/ 0 h 278"/>
                <a:gd name="T6" fmla="*/ 471 w 471"/>
                <a:gd name="T7" fmla="*/ 152 h 278"/>
                <a:gd name="T8" fmla="*/ 293 w 471"/>
                <a:gd name="T9" fmla="*/ 278 h 2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1"/>
                <a:gd name="T16" fmla="*/ 0 h 278"/>
                <a:gd name="T17" fmla="*/ 471 w 471"/>
                <a:gd name="T18" fmla="*/ 278 h 2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1" h="278">
                  <a:moveTo>
                    <a:pt x="293" y="278"/>
                  </a:moveTo>
                  <a:lnTo>
                    <a:pt x="0" y="120"/>
                  </a:lnTo>
                  <a:lnTo>
                    <a:pt x="188" y="0"/>
                  </a:lnTo>
                  <a:lnTo>
                    <a:pt x="471" y="152"/>
                  </a:lnTo>
                  <a:lnTo>
                    <a:pt x="293" y="278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l"/>
              <a:endParaRPr lang="en-US" sz="2400">
                <a:solidFill>
                  <a:srgbClr val="000000"/>
                </a:solidFill>
                <a:latin typeface="Times" charset="0"/>
              </a:endParaRPr>
            </a:p>
          </p:txBody>
        </p:sp>
        <p:cxnSp>
          <p:nvCxnSpPr>
            <p:cNvPr id="1694736" name="AutoShape 16"/>
            <p:cNvCxnSpPr>
              <a:cxnSpLocks noChangeShapeType="1"/>
            </p:cNvCxnSpPr>
            <p:nvPr/>
          </p:nvCxnSpPr>
          <p:spPr bwMode="auto">
            <a:xfrm flipV="1">
              <a:off x="3648" y="2699"/>
              <a:ext cx="688" cy="85"/>
            </a:xfrm>
            <a:prstGeom prst="curvedConnector3">
              <a:avLst>
                <a:gd name="adj1" fmla="val 50000"/>
              </a:avLst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827057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415925"/>
            <a:ext cx="7772400" cy="739775"/>
          </a:xfrm>
        </p:spPr>
        <p:txBody>
          <a:bodyPr/>
          <a:lstStyle/>
          <a:p>
            <a:pPr eaLnBrk="1" hangingPunct="1"/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Digital  Refocusing</a:t>
            </a:r>
          </a:p>
        </p:txBody>
      </p:sp>
      <p:pic>
        <p:nvPicPr>
          <p:cNvPr id="1697795" name="Picture 3" descr="jacqu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1447800"/>
            <a:ext cx="37084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6564" name="Picture 4" descr="marsh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1447800"/>
            <a:ext cx="37084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6565" name="Picture 5" descr="poll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1447800"/>
            <a:ext cx="37084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6566" name="Picture 6" descr="mat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1447800"/>
            <a:ext cx="37084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6567" name="Picture 7" descr="mar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73200"/>
            <a:ext cx="3708400" cy="370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6568" name="Rectangle 8"/>
          <p:cNvSpPr>
            <a:spLocks noChangeArrowheads="1"/>
          </p:cNvSpPr>
          <p:nvPr/>
        </p:nvSpPr>
        <p:spPr bwMode="auto">
          <a:xfrm>
            <a:off x="6629400" y="3581400"/>
            <a:ext cx="204628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7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[Ng et al 2005]</a:t>
            </a:r>
          </a:p>
        </p:txBody>
      </p:sp>
    </p:spTree>
    <p:extLst>
      <p:ext uri="{BB962C8B-B14F-4D97-AF65-F5344CB8AC3E}">
        <p14:creationId xmlns:p14="http://schemas.microsoft.com/office/powerpoint/2010/main" val="194540165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99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en-US" sz="24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99843" name="Text Box 3"/>
          <p:cNvSpPr txBox="1">
            <a:spLocks noChangeArrowheads="1"/>
          </p:cNvSpPr>
          <p:nvPr/>
        </p:nvSpPr>
        <p:spPr bwMode="auto">
          <a:xfrm>
            <a:off x="203200" y="112713"/>
            <a:ext cx="86963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FFFFFF"/>
                </a:solidFill>
                <a:latin typeface="Arial" charset="0"/>
              </a:rPr>
              <a:t>Mask based Light Field Camera</a:t>
            </a:r>
          </a:p>
        </p:txBody>
      </p:sp>
      <p:sp>
        <p:nvSpPr>
          <p:cNvPr id="1699844" name="Text Box 4"/>
          <p:cNvSpPr txBox="1">
            <a:spLocks noChangeArrowheads="1"/>
          </p:cNvSpPr>
          <p:nvPr/>
        </p:nvSpPr>
        <p:spPr bwMode="auto">
          <a:xfrm>
            <a:off x="4449763" y="5581650"/>
            <a:ext cx="267652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89" tIns="60894" rIns="121789" bIns="60894">
            <a:spAutoFit/>
          </a:bodyPr>
          <a:lstStyle>
            <a:lvl1pPr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1699845" name="Group 5"/>
          <p:cNvGrpSpPr>
            <a:grpSpLocks/>
          </p:cNvGrpSpPr>
          <p:nvPr/>
        </p:nvGrpSpPr>
        <p:grpSpPr bwMode="auto">
          <a:xfrm>
            <a:off x="131763" y="792163"/>
            <a:ext cx="2932112" cy="1649412"/>
            <a:chOff x="83" y="499"/>
            <a:chExt cx="1847" cy="1039"/>
          </a:xfrm>
        </p:grpSpPr>
        <p:sp>
          <p:nvSpPr>
            <p:cNvPr id="1699846" name="Rectangle 6"/>
            <p:cNvSpPr>
              <a:spLocks noChangeArrowheads="1"/>
            </p:cNvSpPr>
            <p:nvPr/>
          </p:nvSpPr>
          <p:spPr bwMode="auto">
            <a:xfrm>
              <a:off x="115" y="625"/>
              <a:ext cx="240" cy="834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24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99847" name="Rectangle 7"/>
            <p:cNvSpPr>
              <a:spLocks noChangeArrowheads="1"/>
            </p:cNvSpPr>
            <p:nvPr/>
          </p:nvSpPr>
          <p:spPr bwMode="auto">
            <a:xfrm>
              <a:off x="352" y="499"/>
              <a:ext cx="1578" cy="1039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24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99848" name="Rectangle 8"/>
            <p:cNvSpPr>
              <a:spLocks noChangeArrowheads="1"/>
            </p:cNvSpPr>
            <p:nvPr/>
          </p:nvSpPr>
          <p:spPr bwMode="auto">
            <a:xfrm>
              <a:off x="268" y="648"/>
              <a:ext cx="180" cy="79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US" sz="24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99849" name="Line 9"/>
            <p:cNvSpPr>
              <a:spLocks noChangeShapeType="1"/>
            </p:cNvSpPr>
            <p:nvPr/>
          </p:nvSpPr>
          <p:spPr bwMode="auto">
            <a:xfrm>
              <a:off x="1620" y="664"/>
              <a:ext cx="0" cy="763"/>
            </a:xfrm>
            <a:prstGeom prst="line">
              <a:avLst/>
            </a:prstGeom>
            <a:noFill/>
            <a:ln w="57150">
              <a:solidFill>
                <a:srgbClr val="99CC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699850" name="Text Box 10"/>
            <p:cNvSpPr txBox="1">
              <a:spLocks noChangeArrowheads="1"/>
            </p:cNvSpPr>
            <p:nvPr/>
          </p:nvSpPr>
          <p:spPr bwMode="auto">
            <a:xfrm>
              <a:off x="781" y="576"/>
              <a:ext cx="61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7" tIns="45713" rIns="91427" bIns="45713"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b="1">
                  <a:solidFill>
                    <a:srgbClr val="663300"/>
                  </a:solidFill>
                  <a:latin typeface="Verdana" charset="0"/>
                </a:rPr>
                <a:t>Mask</a:t>
              </a:r>
            </a:p>
          </p:txBody>
        </p:sp>
        <p:sp>
          <p:nvSpPr>
            <p:cNvPr id="1699851" name="Text Box 11"/>
            <p:cNvSpPr txBox="1">
              <a:spLocks noChangeArrowheads="1"/>
            </p:cNvSpPr>
            <p:nvPr/>
          </p:nvSpPr>
          <p:spPr bwMode="auto">
            <a:xfrm>
              <a:off x="1308" y="510"/>
              <a:ext cx="5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7" tIns="45713" rIns="91427" bIns="45713"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600">
                  <a:solidFill>
                    <a:srgbClr val="000000"/>
                  </a:solidFill>
                  <a:latin typeface="Verdana" charset="0"/>
                </a:rPr>
                <a:t>Sensor</a:t>
              </a:r>
            </a:p>
          </p:txBody>
        </p:sp>
        <p:grpSp>
          <p:nvGrpSpPr>
            <p:cNvPr id="1699852" name="Group 12"/>
            <p:cNvGrpSpPr>
              <a:grpSpLocks/>
            </p:cNvGrpSpPr>
            <p:nvPr/>
          </p:nvGrpSpPr>
          <p:grpSpPr bwMode="auto">
            <a:xfrm>
              <a:off x="83" y="672"/>
              <a:ext cx="67" cy="769"/>
              <a:chOff x="2806" y="1948"/>
              <a:chExt cx="96" cy="1110"/>
            </a:xfrm>
          </p:grpSpPr>
          <p:grpSp>
            <p:nvGrpSpPr>
              <p:cNvPr id="1699853" name="Group 13"/>
              <p:cNvGrpSpPr>
                <a:grpSpLocks/>
              </p:cNvGrpSpPr>
              <p:nvPr/>
            </p:nvGrpSpPr>
            <p:grpSpPr bwMode="auto">
              <a:xfrm>
                <a:off x="2854" y="1957"/>
                <a:ext cx="48" cy="1101"/>
                <a:chOff x="2784" y="489"/>
                <a:chExt cx="48" cy="1101"/>
              </a:xfrm>
            </p:grpSpPr>
            <p:sp>
              <p:nvSpPr>
                <p:cNvPr id="1699854" name="Arc 14"/>
                <p:cNvSpPr>
                  <a:spLocks/>
                </p:cNvSpPr>
                <p:nvPr/>
              </p:nvSpPr>
              <p:spPr bwMode="auto">
                <a:xfrm flipV="1">
                  <a:off x="2784" y="1036"/>
                  <a:ext cx="48" cy="55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39966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l"/>
                  <a:endParaRPr lang="en-US" sz="240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1699855" name="Arc 15"/>
                <p:cNvSpPr>
                  <a:spLocks/>
                </p:cNvSpPr>
                <p:nvPr/>
              </p:nvSpPr>
              <p:spPr bwMode="auto">
                <a:xfrm>
                  <a:off x="2784" y="489"/>
                  <a:ext cx="48" cy="55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39966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l"/>
                  <a:endParaRPr lang="en-US" sz="240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1699856" name="Group 16"/>
              <p:cNvGrpSpPr>
                <a:grpSpLocks/>
              </p:cNvGrpSpPr>
              <p:nvPr/>
            </p:nvGrpSpPr>
            <p:grpSpPr bwMode="auto">
              <a:xfrm>
                <a:off x="2806" y="1948"/>
                <a:ext cx="48" cy="1101"/>
                <a:chOff x="2774" y="489"/>
                <a:chExt cx="48" cy="1101"/>
              </a:xfrm>
            </p:grpSpPr>
            <p:sp>
              <p:nvSpPr>
                <p:cNvPr id="1699857" name="Arc 17"/>
                <p:cNvSpPr>
                  <a:spLocks/>
                </p:cNvSpPr>
                <p:nvPr/>
              </p:nvSpPr>
              <p:spPr bwMode="auto">
                <a:xfrm flipH="1" flipV="1">
                  <a:off x="2774" y="1036"/>
                  <a:ext cx="48" cy="55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39966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l"/>
                  <a:endParaRPr lang="en-US" sz="240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1699858" name="Arc 18"/>
                <p:cNvSpPr>
                  <a:spLocks/>
                </p:cNvSpPr>
                <p:nvPr/>
              </p:nvSpPr>
              <p:spPr bwMode="auto">
                <a:xfrm flipH="1">
                  <a:off x="2774" y="489"/>
                  <a:ext cx="48" cy="55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39966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l"/>
                  <a:endParaRPr lang="en-US" sz="240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1699859" name="Group 19"/>
            <p:cNvGrpSpPr>
              <a:grpSpLocks/>
            </p:cNvGrpSpPr>
            <p:nvPr/>
          </p:nvGrpSpPr>
          <p:grpSpPr bwMode="auto">
            <a:xfrm>
              <a:off x="1538" y="680"/>
              <a:ext cx="33" cy="732"/>
              <a:chOff x="2736" y="528"/>
              <a:chExt cx="0" cy="960"/>
            </a:xfrm>
          </p:grpSpPr>
          <p:sp>
            <p:nvSpPr>
              <p:cNvPr id="1699860" name="Line 20"/>
              <p:cNvSpPr>
                <a:spLocks noChangeShapeType="1"/>
              </p:cNvSpPr>
              <p:nvPr/>
            </p:nvSpPr>
            <p:spPr bwMode="auto">
              <a:xfrm>
                <a:off x="2736" y="528"/>
                <a:ext cx="0" cy="96"/>
              </a:xfrm>
              <a:prstGeom prst="line">
                <a:avLst/>
              </a:prstGeom>
              <a:noFill/>
              <a:ln w="76200">
                <a:solidFill>
                  <a:srgbClr val="6633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99861" name="Line 21"/>
              <p:cNvSpPr>
                <a:spLocks noChangeShapeType="1"/>
              </p:cNvSpPr>
              <p:nvPr/>
            </p:nvSpPr>
            <p:spPr bwMode="auto">
              <a:xfrm>
                <a:off x="2736" y="672"/>
                <a:ext cx="0" cy="96"/>
              </a:xfrm>
              <a:prstGeom prst="line">
                <a:avLst/>
              </a:prstGeom>
              <a:noFill/>
              <a:ln w="76200">
                <a:solidFill>
                  <a:srgbClr val="6633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99862" name="Line 22"/>
              <p:cNvSpPr>
                <a:spLocks noChangeShapeType="1"/>
              </p:cNvSpPr>
              <p:nvPr/>
            </p:nvSpPr>
            <p:spPr bwMode="auto">
              <a:xfrm>
                <a:off x="2736" y="1392"/>
                <a:ext cx="0" cy="96"/>
              </a:xfrm>
              <a:prstGeom prst="line">
                <a:avLst/>
              </a:prstGeom>
              <a:noFill/>
              <a:ln w="76200">
                <a:solidFill>
                  <a:srgbClr val="6633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99863" name="Line 23"/>
              <p:cNvSpPr>
                <a:spLocks noChangeShapeType="1"/>
              </p:cNvSpPr>
              <p:nvPr/>
            </p:nvSpPr>
            <p:spPr bwMode="auto">
              <a:xfrm>
                <a:off x="2736" y="1056"/>
                <a:ext cx="0" cy="96"/>
              </a:xfrm>
              <a:prstGeom prst="line">
                <a:avLst/>
              </a:prstGeom>
              <a:noFill/>
              <a:ln w="76200">
                <a:solidFill>
                  <a:srgbClr val="6633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99864" name="Line 24"/>
              <p:cNvSpPr>
                <a:spLocks noChangeShapeType="1"/>
              </p:cNvSpPr>
              <p:nvPr/>
            </p:nvSpPr>
            <p:spPr bwMode="auto">
              <a:xfrm>
                <a:off x="2736" y="864"/>
                <a:ext cx="0" cy="96"/>
              </a:xfrm>
              <a:prstGeom prst="line">
                <a:avLst/>
              </a:prstGeom>
              <a:noFill/>
              <a:ln w="76200">
                <a:solidFill>
                  <a:srgbClr val="6633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99865" name="Line 25"/>
              <p:cNvSpPr>
                <a:spLocks noChangeShapeType="1"/>
              </p:cNvSpPr>
              <p:nvPr/>
            </p:nvSpPr>
            <p:spPr bwMode="auto">
              <a:xfrm>
                <a:off x="2736" y="1200"/>
                <a:ext cx="0" cy="96"/>
              </a:xfrm>
              <a:prstGeom prst="line">
                <a:avLst/>
              </a:prstGeom>
              <a:noFill/>
              <a:ln w="76200">
                <a:solidFill>
                  <a:srgbClr val="6633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699866" name="Line 26"/>
            <p:cNvSpPr>
              <a:spLocks noChangeShapeType="1"/>
            </p:cNvSpPr>
            <p:nvPr/>
          </p:nvSpPr>
          <p:spPr bwMode="auto">
            <a:xfrm>
              <a:off x="1088" y="797"/>
              <a:ext cx="384" cy="207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</p:grpSp>
      <p:pic>
        <p:nvPicPr>
          <p:cNvPr id="1699867" name="Picture 28" descr="Img_0349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731838"/>
            <a:ext cx="3852863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BuildingLightFieldCamera.mpg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2590800"/>
            <a:ext cx="5283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69" name="Text Box 33"/>
          <p:cNvSpPr txBox="1">
            <a:spLocks noChangeArrowheads="1"/>
          </p:cNvSpPr>
          <p:nvPr/>
        </p:nvSpPr>
        <p:spPr bwMode="auto">
          <a:xfrm>
            <a:off x="0" y="6488113"/>
            <a:ext cx="9448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89" tIns="60894" rIns="121789" bIns="60894">
            <a:spAutoFit/>
          </a:bodyPr>
          <a:lstStyle>
            <a:lvl1pPr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i="1">
                <a:solidFill>
                  <a:srgbClr val="FFFFFF"/>
                </a:solidFill>
                <a:latin typeface="Verdana" charset="0"/>
              </a:rPr>
              <a:t> [Veeraraghavan, Raskar, Agrawal, Tumblin, Mohan, Siggraph 2007 ]</a:t>
            </a:r>
          </a:p>
        </p:txBody>
      </p:sp>
    </p:spTree>
    <p:extLst>
      <p:ext uri="{BB962C8B-B14F-4D97-AF65-F5344CB8AC3E}">
        <p14:creationId xmlns:p14="http://schemas.microsoft.com/office/powerpoint/2010/main" val="517640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1890" name="Picture 2" descr="lvt_1234Small"/>
          <p:cNvPicPr>
            <a:picLocks noChangeAspect="1" noChangeArrowheads="1"/>
          </p:cNvPicPr>
          <p:nvPr/>
        </p:nvPicPr>
        <p:blipFill>
          <a:blip r:embed="rId2">
            <a:lum bright="60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1891" name="Picture 3" descr="Mask1234Smal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38" y="1147763"/>
            <a:ext cx="1423987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01892" name="AutoShape 4"/>
          <p:cNvSpPr>
            <a:spLocks/>
          </p:cNvSpPr>
          <p:nvPr/>
        </p:nvSpPr>
        <p:spPr bwMode="auto">
          <a:xfrm rot="-5526266">
            <a:off x="6798469" y="2570957"/>
            <a:ext cx="250825" cy="439737"/>
          </a:xfrm>
          <a:prstGeom prst="leftBrace">
            <a:avLst>
              <a:gd name="adj1" fmla="val 14610"/>
              <a:gd name="adj2" fmla="val 50000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 sz="2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701893" name="Text Box 5"/>
          <p:cNvSpPr txBox="1">
            <a:spLocks noChangeArrowheads="1"/>
          </p:cNvSpPr>
          <p:nvPr/>
        </p:nvSpPr>
        <p:spPr bwMode="auto">
          <a:xfrm>
            <a:off x="6592888" y="2806700"/>
            <a:ext cx="774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Arial" charset="0"/>
              </a:rPr>
              <a:t>1/f</a:t>
            </a:r>
            <a:r>
              <a:rPr lang="en-US" baseline="-25000">
                <a:solidFill>
                  <a:srgbClr val="FFFFFF"/>
                </a:solidFill>
                <a:latin typeface="Arial" charset="0"/>
              </a:rPr>
              <a:t>0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01894" name="Text Box 6"/>
          <p:cNvSpPr txBox="1">
            <a:spLocks noChangeArrowheads="1"/>
          </p:cNvSpPr>
          <p:nvPr/>
        </p:nvSpPr>
        <p:spPr bwMode="auto">
          <a:xfrm>
            <a:off x="6283325" y="727075"/>
            <a:ext cx="187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Arial" charset="0"/>
              </a:rPr>
              <a:t>Mask Tile</a:t>
            </a:r>
            <a:endParaRPr lang="en-US" baseline="-25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01895" name="Rectangle 7"/>
          <p:cNvSpPr>
            <a:spLocks noChangeArrowheads="1"/>
          </p:cNvSpPr>
          <p:nvPr/>
        </p:nvSpPr>
        <p:spPr bwMode="auto">
          <a:xfrm>
            <a:off x="3557588" y="1955800"/>
            <a:ext cx="661987" cy="58896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 sz="2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701896" name="Line 8"/>
          <p:cNvSpPr>
            <a:spLocks noChangeShapeType="1"/>
          </p:cNvSpPr>
          <p:nvPr/>
        </p:nvSpPr>
        <p:spPr bwMode="auto">
          <a:xfrm flipV="1">
            <a:off x="3549650" y="1131888"/>
            <a:ext cx="2968625" cy="804862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01897" name="Line 9"/>
          <p:cNvSpPr>
            <a:spLocks noChangeShapeType="1"/>
          </p:cNvSpPr>
          <p:nvPr/>
        </p:nvSpPr>
        <p:spPr bwMode="auto">
          <a:xfrm>
            <a:off x="3548063" y="2541588"/>
            <a:ext cx="2960687" cy="2857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01898" name="Text Box 10"/>
          <p:cNvSpPr txBox="1">
            <a:spLocks noChangeArrowheads="1"/>
          </p:cNvSpPr>
          <p:nvPr/>
        </p:nvSpPr>
        <p:spPr bwMode="auto">
          <a:xfrm>
            <a:off x="3194050" y="155575"/>
            <a:ext cx="2757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Arial" charset="0"/>
              </a:rPr>
              <a:t>Cosine Mask Used</a:t>
            </a:r>
            <a:endParaRPr lang="en-US" baseline="-2500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9974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2914" name="Picture 2" descr="ConesInp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02915" name="Text Box 3"/>
          <p:cNvSpPr txBox="1">
            <a:spLocks noChangeArrowheads="1"/>
          </p:cNvSpPr>
          <p:nvPr/>
        </p:nvSpPr>
        <p:spPr bwMode="auto">
          <a:xfrm>
            <a:off x="0" y="0"/>
            <a:ext cx="345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Arial" charset="0"/>
              </a:rPr>
              <a:t>Captured 2D Photo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900488" y="755650"/>
            <a:ext cx="4738687" cy="4054475"/>
            <a:chOff x="2457" y="476"/>
            <a:chExt cx="2985" cy="2554"/>
          </a:xfrm>
        </p:grpSpPr>
        <p:sp>
          <p:nvSpPr>
            <p:cNvPr id="1702917" name="Rectangle 5"/>
            <p:cNvSpPr>
              <a:spLocks noChangeArrowheads="1"/>
            </p:cNvSpPr>
            <p:nvPr/>
          </p:nvSpPr>
          <p:spPr bwMode="auto">
            <a:xfrm>
              <a:off x="2457" y="476"/>
              <a:ext cx="764" cy="862"/>
            </a:xfrm>
            <a:prstGeom prst="rect">
              <a:avLst/>
            </a:prstGeom>
            <a:noFill/>
            <a:ln w="50800">
              <a:solidFill>
                <a:srgbClr val="FFFF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l"/>
              <a:endParaRPr lang="en-US" sz="2400">
                <a:solidFill>
                  <a:srgbClr val="FFFFFF"/>
                </a:solidFill>
                <a:latin typeface="Times" charset="0"/>
              </a:endParaRPr>
            </a:p>
          </p:txBody>
        </p:sp>
        <p:sp>
          <p:nvSpPr>
            <p:cNvPr id="1702918" name="Text Box 6"/>
            <p:cNvSpPr txBox="1">
              <a:spLocks noChangeArrowheads="1"/>
            </p:cNvSpPr>
            <p:nvPr/>
          </p:nvSpPr>
          <p:spPr bwMode="auto">
            <a:xfrm>
              <a:off x="3954" y="2588"/>
              <a:ext cx="148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>
                  <a:solidFill>
                    <a:srgbClr val="FFFFFF"/>
                  </a:solidFill>
                  <a:latin typeface="Arial" charset="0"/>
                </a:rPr>
                <a:t>Encoding due to Mask</a:t>
              </a:r>
            </a:p>
          </p:txBody>
        </p:sp>
        <p:pic>
          <p:nvPicPr>
            <p:cNvPr id="1605639" name="Picture 7" descr="ConesInputSection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61" y="623"/>
              <a:ext cx="1429" cy="1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1702920" name="Line 8"/>
            <p:cNvSpPr>
              <a:spLocks noChangeShapeType="1"/>
            </p:cNvSpPr>
            <p:nvPr/>
          </p:nvSpPr>
          <p:spPr bwMode="auto">
            <a:xfrm>
              <a:off x="2465" y="1337"/>
              <a:ext cx="1510" cy="1217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02921" name="Line 9"/>
            <p:cNvSpPr>
              <a:spLocks noChangeShapeType="1"/>
            </p:cNvSpPr>
            <p:nvPr/>
          </p:nvSpPr>
          <p:spPr bwMode="auto">
            <a:xfrm>
              <a:off x="3221" y="482"/>
              <a:ext cx="2151" cy="187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1702922" name="Text Box 33"/>
          <p:cNvSpPr txBox="1">
            <a:spLocks noChangeArrowheads="1"/>
          </p:cNvSpPr>
          <p:nvPr/>
        </p:nvSpPr>
        <p:spPr bwMode="auto">
          <a:xfrm>
            <a:off x="0" y="6488113"/>
            <a:ext cx="9448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89" tIns="60894" rIns="121789" bIns="60894">
            <a:spAutoFit/>
          </a:bodyPr>
          <a:lstStyle>
            <a:lvl1pPr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i="1">
                <a:solidFill>
                  <a:srgbClr val="FFFFFF"/>
                </a:solidFill>
                <a:latin typeface="Verdana" charset="0"/>
              </a:rPr>
              <a:t> [Veeraraghavan, Raskar, Agrawal, Tumblin, Mohan, Siggraph 2007 ]</a:t>
            </a:r>
          </a:p>
        </p:txBody>
      </p:sp>
    </p:spTree>
    <p:extLst>
      <p:ext uri="{BB962C8B-B14F-4D97-AF65-F5344CB8AC3E}">
        <p14:creationId xmlns:p14="http://schemas.microsoft.com/office/powerpoint/2010/main" val="419545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04962" name="Rectangle 2"/>
          <p:cNvSpPr>
            <a:spLocks noChangeArrowheads="1"/>
          </p:cNvSpPr>
          <p:nvPr/>
        </p:nvSpPr>
        <p:spPr bwMode="auto">
          <a:xfrm>
            <a:off x="0" y="0"/>
            <a:ext cx="9148763" cy="6856413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en-US" sz="2400">
              <a:solidFill>
                <a:srgbClr val="FFFFFF"/>
              </a:solidFill>
              <a:latin typeface="Times" charset="0"/>
            </a:endParaRPr>
          </a:p>
        </p:txBody>
      </p:sp>
      <p:pic>
        <p:nvPicPr>
          <p:cNvPr id="1704963" name="Picture 4" descr="ConesInp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116013"/>
            <a:ext cx="28432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4964" name="Picture 5" descr="TraditionalCamera2DPhoto"/>
          <p:cNvPicPr>
            <a:picLocks noChangeAspect="1" noChangeArrowheads="1"/>
          </p:cNvPicPr>
          <p:nvPr/>
        </p:nvPicPr>
        <p:blipFill>
          <a:blip r:embed="rId4">
            <a:lum contras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3" t="29520" r="717" b="12862"/>
          <a:stretch>
            <a:fillRect/>
          </a:stretch>
        </p:blipFill>
        <p:spPr bwMode="auto">
          <a:xfrm>
            <a:off x="5127625" y="1116013"/>
            <a:ext cx="29098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04965" name="Line 6"/>
          <p:cNvSpPr>
            <a:spLocks noChangeShapeType="1"/>
          </p:cNvSpPr>
          <p:nvPr/>
        </p:nvSpPr>
        <p:spPr bwMode="auto">
          <a:xfrm>
            <a:off x="4000500" y="2676525"/>
            <a:ext cx="590550" cy="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704966" name="Text Box 7"/>
          <p:cNvSpPr txBox="1">
            <a:spLocks noChangeArrowheads="1"/>
          </p:cNvSpPr>
          <p:nvPr/>
        </p:nvSpPr>
        <p:spPr bwMode="auto">
          <a:xfrm>
            <a:off x="3846513" y="1938338"/>
            <a:ext cx="898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Verdana" charset="0"/>
              </a:rPr>
              <a:t>2D FFT</a:t>
            </a:r>
          </a:p>
        </p:txBody>
      </p:sp>
      <p:sp>
        <p:nvSpPr>
          <p:cNvPr id="1704967" name="Text Box 8"/>
          <p:cNvSpPr txBox="1">
            <a:spLocks noChangeArrowheads="1"/>
          </p:cNvSpPr>
          <p:nvPr/>
        </p:nvSpPr>
        <p:spPr bwMode="auto">
          <a:xfrm>
            <a:off x="530225" y="3365500"/>
            <a:ext cx="3117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Verdana" charset="0"/>
              </a:rPr>
              <a:t>Traditional Camera Photo</a:t>
            </a:r>
          </a:p>
        </p:txBody>
      </p:sp>
      <p:pic>
        <p:nvPicPr>
          <p:cNvPr id="1607689" name="Picture 9" descr="ConesInp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4073525"/>
            <a:ext cx="28432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690" name="Picture 10" descr="FFT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3" y="4073525"/>
            <a:ext cx="284321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691" name="Text Box 11"/>
          <p:cNvSpPr txBox="1">
            <a:spLocks noChangeArrowheads="1"/>
          </p:cNvSpPr>
          <p:nvPr/>
        </p:nvSpPr>
        <p:spPr bwMode="auto">
          <a:xfrm>
            <a:off x="358775" y="6294438"/>
            <a:ext cx="34591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Verdana" charset="0"/>
              </a:rPr>
              <a:t>Heterodyne Camera Photo</a:t>
            </a:r>
          </a:p>
        </p:txBody>
      </p:sp>
      <p:sp>
        <p:nvSpPr>
          <p:cNvPr id="1704971" name="Text Box 12"/>
          <p:cNvSpPr txBox="1">
            <a:spLocks noChangeArrowheads="1"/>
          </p:cNvSpPr>
          <p:nvPr/>
        </p:nvSpPr>
        <p:spPr bwMode="auto">
          <a:xfrm>
            <a:off x="5080000" y="3365500"/>
            <a:ext cx="3005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Verdana" charset="0"/>
              </a:rPr>
              <a:t>Magnitude of 2D FFT</a:t>
            </a:r>
          </a:p>
        </p:txBody>
      </p:sp>
      <p:sp>
        <p:nvSpPr>
          <p:cNvPr id="1607693" name="Text Box 13"/>
          <p:cNvSpPr txBox="1">
            <a:spLocks noChangeArrowheads="1"/>
          </p:cNvSpPr>
          <p:nvPr/>
        </p:nvSpPr>
        <p:spPr bwMode="auto">
          <a:xfrm>
            <a:off x="3898900" y="4570413"/>
            <a:ext cx="898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Verdana" charset="0"/>
              </a:rPr>
              <a:t>2D FFT</a:t>
            </a:r>
          </a:p>
        </p:txBody>
      </p:sp>
      <p:sp>
        <p:nvSpPr>
          <p:cNvPr id="1607694" name="Line 14"/>
          <p:cNvSpPr>
            <a:spLocks noChangeShapeType="1"/>
          </p:cNvSpPr>
          <p:nvPr/>
        </p:nvSpPr>
        <p:spPr bwMode="auto">
          <a:xfrm>
            <a:off x="3998913" y="5248275"/>
            <a:ext cx="590550" cy="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607695" name="Text Box 15"/>
          <p:cNvSpPr txBox="1">
            <a:spLocks noChangeArrowheads="1"/>
          </p:cNvSpPr>
          <p:nvPr/>
        </p:nvSpPr>
        <p:spPr bwMode="auto">
          <a:xfrm>
            <a:off x="5080000" y="6296025"/>
            <a:ext cx="3005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Verdana" charset="0"/>
              </a:rPr>
              <a:t>Magnitude of 2D FFT</a:t>
            </a:r>
          </a:p>
        </p:txBody>
      </p:sp>
    </p:spTree>
    <p:extLst>
      <p:ext uri="{BB962C8B-B14F-4D97-AF65-F5344CB8AC3E}">
        <p14:creationId xmlns:p14="http://schemas.microsoft.com/office/powerpoint/2010/main" val="4076706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691" grpId="0"/>
      <p:bldP spid="1607693" grpId="0"/>
      <p:bldP spid="1607694" grpId="0" animBg="1"/>
      <p:bldP spid="160769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Computational Imaging</a:t>
            </a:r>
          </a:p>
        </p:txBody>
      </p:sp>
      <p:sp>
        <p:nvSpPr>
          <p:cNvPr id="1639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Digital cameras now commonplace</a:t>
            </a:r>
          </a:p>
          <a:p>
            <a:r>
              <a:rPr lang="en-US" dirty="0">
                <a:latin typeface="Arial" charset="0"/>
              </a:rPr>
              <a:t>Can we use computation for better images</a:t>
            </a:r>
          </a:p>
          <a:p>
            <a:pPr lvl="1"/>
            <a:r>
              <a:rPr lang="en-US" sz="2800" dirty="0">
                <a:latin typeface="Arial" charset="0"/>
              </a:rPr>
              <a:t>Many novel capabilities relative to film</a:t>
            </a:r>
          </a:p>
          <a:p>
            <a:r>
              <a:rPr lang="en-US" dirty="0">
                <a:latin typeface="Arial" charset="0"/>
              </a:rPr>
              <a:t>And new ways of processing images</a:t>
            </a:r>
          </a:p>
          <a:p>
            <a:r>
              <a:rPr lang="en-US" dirty="0">
                <a:latin typeface="Arial" charset="0"/>
              </a:rPr>
              <a:t>Is this computer graphics, optics, or image </a:t>
            </a:r>
            <a:r>
              <a:rPr lang="en-US" dirty="0" err="1">
                <a:latin typeface="Arial" charset="0"/>
              </a:rPr>
              <a:t>proc</a:t>
            </a:r>
            <a:r>
              <a:rPr lang="en-US" dirty="0">
                <a:latin typeface="Arial" charset="0"/>
              </a:rPr>
              <a:t>?</a:t>
            </a:r>
          </a:p>
          <a:p>
            <a:pPr lvl="1"/>
            <a:r>
              <a:rPr lang="en-US" sz="2800" dirty="0">
                <a:latin typeface="Arial" charset="0"/>
              </a:rPr>
              <a:t>All of the above; many rendering ideas apply</a:t>
            </a:r>
          </a:p>
          <a:p>
            <a:pPr lvl="1"/>
            <a:r>
              <a:rPr lang="en-US" sz="2800" dirty="0">
                <a:latin typeface="Arial" charset="0"/>
              </a:rPr>
              <a:t>Application shift.   Computer aided design to movies/games to photography (big market)</a:t>
            </a:r>
          </a:p>
          <a:p>
            <a:r>
              <a:rPr lang="en-US" dirty="0">
                <a:latin typeface="Arial" charset="0"/>
              </a:rPr>
              <a:t>Brief lecture.  Subject of whole conference </a:t>
            </a:r>
            <a:r>
              <a:rPr lang="en-US" dirty="0" smtClean="0">
                <a:latin typeface="Arial" charset="0"/>
              </a:rPr>
              <a:t>ICCP</a:t>
            </a:r>
          </a:p>
          <a:p>
            <a:pPr lvl="1"/>
            <a:r>
              <a:rPr lang="en-US" dirty="0" smtClean="0">
                <a:latin typeface="Arial" charset="0"/>
              </a:rPr>
              <a:t>Industry: </a:t>
            </a:r>
            <a:r>
              <a:rPr lang="en-US" dirty="0" smtClean="0">
                <a:latin typeface="Arial" charset="0"/>
              </a:rPr>
              <a:t>Mobile Imaging, Light </a:t>
            </a:r>
            <a:r>
              <a:rPr lang="en-US" dirty="0" smtClean="0">
                <a:latin typeface="Arial" charset="0"/>
              </a:rPr>
              <a:t>Field cameras</a:t>
            </a:r>
            <a:r>
              <a:rPr lang="en-US" dirty="0" smtClean="0">
                <a:latin typeface="Arial" charset="0"/>
              </a:rPr>
              <a:t>, …</a:t>
            </a:r>
            <a:endParaRPr lang="en-US" dirty="0">
              <a:latin typeface="Arial" charset="0"/>
            </a:endParaRPr>
          </a:p>
          <a:p>
            <a:pPr lvl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025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84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Image formation, basic lens-based camera</a:t>
            </a:r>
          </a:p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Light Field camera</a:t>
            </a:r>
          </a:p>
          <a:p>
            <a:pPr>
              <a:tabLst>
                <a:tab pos="1143000" algn="l"/>
              </a:tabLst>
            </a:pPr>
            <a:r>
              <a:rPr lang="en-US" i="1">
                <a:latin typeface="Arial" charset="0"/>
              </a:rPr>
              <a:t>Coded aperture depth of field</a:t>
            </a:r>
          </a:p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Flutter shutter (coded aperture shutter)</a:t>
            </a:r>
          </a:p>
          <a:p>
            <a:pPr>
              <a:tabLst>
                <a:tab pos="1143000" algn="l"/>
              </a:tabLst>
            </a:pPr>
            <a:endParaRPr lang="en-US">
              <a:latin typeface="Arial" charset="0"/>
            </a:endParaRPr>
          </a:p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Many many more old, new innovations</a:t>
            </a:r>
          </a:p>
          <a:p>
            <a:pPr>
              <a:tabLst>
                <a:tab pos="1143000" algn="l"/>
              </a:tabLst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2186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7250" name="Picture 2" descr="Cod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7251" name="Text Box 3"/>
          <p:cNvSpPr txBox="1">
            <a:spLocks noChangeArrowheads="1"/>
          </p:cNvSpPr>
          <p:nvPr/>
        </p:nvSpPr>
        <p:spPr bwMode="auto">
          <a:xfrm>
            <a:off x="346075" y="6137275"/>
            <a:ext cx="84534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FF"/>
                </a:solidFill>
                <a:latin typeface="Verdana" charset="0"/>
              </a:rPr>
              <a:t>Out of Focus Photo: Coded Aperture</a:t>
            </a:r>
          </a:p>
        </p:txBody>
      </p:sp>
      <p:pic>
        <p:nvPicPr>
          <p:cNvPr id="1544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304800"/>
            <a:ext cx="3733800" cy="4757738"/>
          </a:xfrm>
          <a:prstGeom prst="rect">
            <a:avLst/>
          </a:prstGeom>
          <a:noFill/>
          <a:ln w="12700" algn="ctr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1717253" name="Text Box 3"/>
          <p:cNvSpPr txBox="1">
            <a:spLocks noChangeArrowheads="1"/>
          </p:cNvSpPr>
          <p:nvPr/>
        </p:nvSpPr>
        <p:spPr bwMode="auto">
          <a:xfrm>
            <a:off x="4343400" y="609600"/>
            <a:ext cx="4876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FF"/>
                </a:solidFill>
                <a:latin typeface="Verdana" charset="0"/>
              </a:rPr>
              <a:t>Engineering the PSF when you cannot capture Lightfield</a:t>
            </a:r>
          </a:p>
        </p:txBody>
      </p:sp>
    </p:spTree>
    <p:extLst>
      <p:ext uri="{BB962C8B-B14F-4D97-AF65-F5344CB8AC3E}">
        <p14:creationId xmlns:p14="http://schemas.microsoft.com/office/powerpoint/2010/main" val="1299594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7010" name="Picture 2" descr="InFoc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07011" name="Text Box 3"/>
          <p:cNvSpPr txBox="1">
            <a:spLocks noChangeArrowheads="1"/>
          </p:cNvSpPr>
          <p:nvPr/>
        </p:nvSpPr>
        <p:spPr bwMode="auto">
          <a:xfrm>
            <a:off x="2492375" y="6137275"/>
            <a:ext cx="41608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FF"/>
                </a:solidFill>
                <a:latin typeface="Verdana" charset="0"/>
              </a:rPr>
              <a:t>In Focus Photo</a:t>
            </a:r>
          </a:p>
        </p:txBody>
      </p:sp>
      <p:sp>
        <p:nvSpPr>
          <p:cNvPr id="1707012" name="Text Box 4"/>
          <p:cNvSpPr txBox="1">
            <a:spLocks noChangeArrowheads="1"/>
          </p:cNvSpPr>
          <p:nvPr/>
        </p:nvSpPr>
        <p:spPr bwMode="auto">
          <a:xfrm>
            <a:off x="6492875" y="4152900"/>
            <a:ext cx="7858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Verdana" charset="0"/>
              </a:rPr>
              <a:t>LED</a:t>
            </a:r>
          </a:p>
        </p:txBody>
      </p:sp>
      <p:sp>
        <p:nvSpPr>
          <p:cNvPr id="1707013" name="Text Box 3"/>
          <p:cNvSpPr txBox="1">
            <a:spLocks noChangeArrowheads="1"/>
          </p:cNvSpPr>
          <p:nvPr/>
        </p:nvSpPr>
        <p:spPr bwMode="auto">
          <a:xfrm>
            <a:off x="4343400" y="609600"/>
            <a:ext cx="487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FF"/>
                </a:solidFill>
                <a:latin typeface="Verdana" charset="0"/>
              </a:rPr>
              <a:t>2D Photo</a:t>
            </a:r>
          </a:p>
        </p:txBody>
      </p:sp>
    </p:spTree>
    <p:extLst>
      <p:ext uri="{BB962C8B-B14F-4D97-AF65-F5344CB8AC3E}">
        <p14:creationId xmlns:p14="http://schemas.microsoft.com/office/powerpoint/2010/main" val="1868943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9058" name="Picture 2" descr="B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09059" name="Text Box 3"/>
          <p:cNvSpPr txBox="1">
            <a:spLocks noChangeArrowheads="1"/>
          </p:cNvSpPr>
          <p:nvPr/>
        </p:nvSpPr>
        <p:spPr bwMode="auto">
          <a:xfrm>
            <a:off x="171450" y="6137275"/>
            <a:ext cx="87995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FF"/>
                </a:solidFill>
                <a:latin typeface="Verdana" charset="0"/>
              </a:rPr>
              <a:t>Out of Focus Photo: Open Aperture</a:t>
            </a:r>
          </a:p>
        </p:txBody>
      </p:sp>
    </p:spTree>
    <p:extLst>
      <p:ext uri="{BB962C8B-B14F-4D97-AF65-F5344CB8AC3E}">
        <p14:creationId xmlns:p14="http://schemas.microsoft.com/office/powerpoint/2010/main" val="1354096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1106" name="Picture 2" descr="Cod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1107" name="Text Box 3"/>
          <p:cNvSpPr txBox="1">
            <a:spLocks noChangeArrowheads="1"/>
          </p:cNvSpPr>
          <p:nvPr/>
        </p:nvSpPr>
        <p:spPr bwMode="auto">
          <a:xfrm>
            <a:off x="346075" y="6137275"/>
            <a:ext cx="84534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FF"/>
                </a:solidFill>
                <a:latin typeface="Verdana" charset="0"/>
              </a:rPr>
              <a:t>Out of Focus Photo: Coded Aperture</a:t>
            </a:r>
          </a:p>
        </p:txBody>
      </p:sp>
      <p:pic>
        <p:nvPicPr>
          <p:cNvPr id="1544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304800"/>
            <a:ext cx="3733800" cy="4757738"/>
          </a:xfrm>
          <a:prstGeom prst="rect">
            <a:avLst/>
          </a:prstGeom>
          <a:noFill/>
          <a:ln w="12700" algn="ctr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1759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3154" name="Picture 2" descr="BlurredImageForPrint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31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63513" y="0"/>
            <a:ext cx="3005137" cy="739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1800">
                <a:solidFill>
                  <a:schemeClr val="bg2"/>
                </a:solidFill>
              </a:rPr>
              <a:t>Captured Blurred Photo</a:t>
            </a:r>
          </a:p>
        </p:txBody>
      </p:sp>
      <p:sp>
        <p:nvSpPr>
          <p:cNvPr id="1713156" name="Text Box 33"/>
          <p:cNvSpPr txBox="1">
            <a:spLocks noChangeArrowheads="1"/>
          </p:cNvSpPr>
          <p:nvPr/>
        </p:nvSpPr>
        <p:spPr bwMode="auto">
          <a:xfrm>
            <a:off x="0" y="6488113"/>
            <a:ext cx="9448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89" tIns="60894" rIns="121789" bIns="60894">
            <a:spAutoFit/>
          </a:bodyPr>
          <a:lstStyle>
            <a:lvl1pPr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Verdana" charset="0"/>
              </a:rPr>
              <a:t> [Veeraraghavan, Raskar, Agrawal, Tumblin, Mohan, Siggraph 2007 ]</a:t>
            </a:r>
          </a:p>
        </p:txBody>
      </p:sp>
    </p:spTree>
    <p:extLst>
      <p:ext uri="{BB962C8B-B14F-4D97-AF65-F5344CB8AC3E}">
        <p14:creationId xmlns:p14="http://schemas.microsoft.com/office/powerpoint/2010/main" val="1560508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5202" name="Picture 2" descr="CompositeForPr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5203" name="Rectangle 3"/>
          <p:cNvSpPr>
            <a:spLocks noChangeArrowheads="1"/>
          </p:cNvSpPr>
          <p:nvPr/>
        </p:nvSpPr>
        <p:spPr bwMode="auto">
          <a:xfrm>
            <a:off x="163513" y="0"/>
            <a:ext cx="300513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400" b="1">
                <a:solidFill>
                  <a:srgbClr val="000000"/>
                </a:solidFill>
                <a:latin typeface="Verdana" charset="0"/>
              </a:rPr>
              <a:t>Refocused on Person</a:t>
            </a:r>
          </a:p>
        </p:txBody>
      </p:sp>
      <p:pic>
        <p:nvPicPr>
          <p:cNvPr id="1425412" name="Picture 4" descr="BlurredImageEy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13" y="908050"/>
            <a:ext cx="1368425" cy="1139825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5413" name="Picture 5" descr="CompositeGradFusionEy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13" y="2130425"/>
            <a:ext cx="1371600" cy="11430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5414" name="Rectangle 6"/>
          <p:cNvSpPr>
            <a:spLocks noChangeArrowheads="1"/>
          </p:cNvSpPr>
          <p:nvPr/>
        </p:nvSpPr>
        <p:spPr bwMode="auto">
          <a:xfrm>
            <a:off x="2743200" y="2457450"/>
            <a:ext cx="504825" cy="447675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 sz="2400">
              <a:solidFill>
                <a:srgbClr val="FFFFFF"/>
              </a:solidFill>
              <a:latin typeface="Times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724400" y="4297363"/>
            <a:ext cx="4876800" cy="1077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solidFill>
                  <a:srgbClr val="000000">
                    <a:lumMod val="95000"/>
                    <a:lumOff val="5000"/>
                  </a:srgbClr>
                </a:solidFill>
                <a:latin typeface="Verdana" pitchFamily="34" charset="0"/>
                <a:ea typeface="ＭＳ Ｐゴシック"/>
              </a:rPr>
              <a:t>Increase </a:t>
            </a:r>
            <a:r>
              <a:rPr lang="en-US" sz="3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Verdana" pitchFamily="34" charset="0"/>
                <a:ea typeface="ＭＳ Ｐゴシック"/>
              </a:rPr>
              <a:t>DoF</a:t>
            </a:r>
            <a:r>
              <a:rPr lang="en-US" sz="3200" dirty="0">
                <a:solidFill>
                  <a:srgbClr val="000000">
                    <a:lumMod val="95000"/>
                    <a:lumOff val="5000"/>
                  </a:srgbClr>
                </a:solidFill>
                <a:latin typeface="Verdana" pitchFamily="34" charset="0"/>
                <a:ea typeface="ＭＳ Ｐゴシック"/>
              </a:rPr>
              <a:t> +</a:t>
            </a:r>
            <a:br>
              <a:rPr lang="en-US" sz="3200" dirty="0">
                <a:solidFill>
                  <a:srgbClr val="000000">
                    <a:lumMod val="95000"/>
                    <a:lumOff val="5000"/>
                  </a:srgbClr>
                </a:solidFill>
                <a:latin typeface="Verdana" pitchFamily="34" charset="0"/>
                <a:ea typeface="ＭＳ Ｐゴシック"/>
              </a:rPr>
            </a:br>
            <a:r>
              <a:rPr lang="en-US" sz="3200" dirty="0">
                <a:solidFill>
                  <a:srgbClr val="000000">
                    <a:lumMod val="95000"/>
                    <a:lumOff val="5000"/>
                  </a:srgbClr>
                </a:solidFill>
                <a:latin typeface="Verdana" pitchFamily="34" charset="0"/>
                <a:ea typeface="ＭＳ Ｐゴシック"/>
              </a:rPr>
              <a:t>large aperture</a:t>
            </a:r>
          </a:p>
        </p:txBody>
      </p:sp>
    </p:spTree>
    <p:extLst>
      <p:ext uri="{BB962C8B-B14F-4D97-AF65-F5344CB8AC3E}">
        <p14:creationId xmlns:p14="http://schemas.microsoft.com/office/powerpoint/2010/main" val="1678073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54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842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Image formation, basic lens-based camera</a:t>
            </a:r>
          </a:p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Light Field camera</a:t>
            </a:r>
          </a:p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Coded aperture depth of field</a:t>
            </a:r>
          </a:p>
          <a:p>
            <a:pPr>
              <a:tabLst>
                <a:tab pos="1143000" algn="l"/>
              </a:tabLst>
            </a:pPr>
            <a:r>
              <a:rPr lang="en-US" i="1">
                <a:latin typeface="Arial" charset="0"/>
              </a:rPr>
              <a:t>Flutter shutter (coded aperture shutter)</a:t>
            </a:r>
          </a:p>
          <a:p>
            <a:pPr>
              <a:tabLst>
                <a:tab pos="1143000" algn="l"/>
              </a:tabLst>
            </a:pPr>
            <a:endParaRPr lang="en-US" i="1">
              <a:latin typeface="Arial" charset="0"/>
            </a:endParaRPr>
          </a:p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Many many more old, new innovations</a:t>
            </a:r>
          </a:p>
          <a:p>
            <a:pPr>
              <a:tabLst>
                <a:tab pos="1143000" algn="l"/>
              </a:tabLst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1352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386" name="Rectangle 2"/>
          <p:cNvSpPr>
            <a:spLocks noChangeArrowheads="1"/>
          </p:cNvSpPr>
          <p:nvPr/>
        </p:nvSpPr>
        <p:spPr bwMode="auto">
          <a:xfrm>
            <a:off x="277813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387" name="Rectangle 3"/>
          <p:cNvSpPr>
            <a:spLocks noChangeArrowheads="1"/>
          </p:cNvSpPr>
          <p:nvPr/>
        </p:nvSpPr>
        <p:spPr bwMode="auto">
          <a:xfrm>
            <a:off x="365125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388" name="Rectangle 4"/>
          <p:cNvSpPr>
            <a:spLocks noChangeArrowheads="1"/>
          </p:cNvSpPr>
          <p:nvPr/>
        </p:nvSpPr>
        <p:spPr bwMode="auto">
          <a:xfrm>
            <a:off x="452438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389" name="Rectangle 5"/>
          <p:cNvSpPr>
            <a:spLocks noChangeArrowheads="1"/>
          </p:cNvSpPr>
          <p:nvPr/>
        </p:nvSpPr>
        <p:spPr bwMode="auto">
          <a:xfrm>
            <a:off x="538163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390" name="Rectangle 6"/>
          <p:cNvSpPr>
            <a:spLocks noChangeArrowheads="1"/>
          </p:cNvSpPr>
          <p:nvPr/>
        </p:nvSpPr>
        <p:spPr bwMode="auto">
          <a:xfrm>
            <a:off x="625475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391" name="Rectangle 7"/>
          <p:cNvSpPr>
            <a:spLocks noChangeArrowheads="1"/>
          </p:cNvSpPr>
          <p:nvPr/>
        </p:nvSpPr>
        <p:spPr bwMode="auto">
          <a:xfrm>
            <a:off x="711200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392" name="Rectangle 8"/>
          <p:cNvSpPr>
            <a:spLocks noChangeArrowheads="1"/>
          </p:cNvSpPr>
          <p:nvPr/>
        </p:nvSpPr>
        <p:spPr bwMode="auto">
          <a:xfrm>
            <a:off x="798513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393" name="Rectangle 9"/>
          <p:cNvSpPr>
            <a:spLocks noChangeArrowheads="1"/>
          </p:cNvSpPr>
          <p:nvPr/>
        </p:nvSpPr>
        <p:spPr bwMode="auto">
          <a:xfrm>
            <a:off x="884238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394" name="Rectangle 10"/>
          <p:cNvSpPr>
            <a:spLocks noChangeArrowheads="1"/>
          </p:cNvSpPr>
          <p:nvPr/>
        </p:nvSpPr>
        <p:spPr bwMode="auto">
          <a:xfrm>
            <a:off x="971550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395" name="Rectangle 11"/>
          <p:cNvSpPr>
            <a:spLocks noChangeArrowheads="1"/>
          </p:cNvSpPr>
          <p:nvPr/>
        </p:nvSpPr>
        <p:spPr bwMode="auto">
          <a:xfrm>
            <a:off x="1058863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396" name="Rectangle 12"/>
          <p:cNvSpPr>
            <a:spLocks noChangeArrowheads="1"/>
          </p:cNvSpPr>
          <p:nvPr/>
        </p:nvSpPr>
        <p:spPr bwMode="auto">
          <a:xfrm>
            <a:off x="1144588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397" name="Rectangle 13"/>
          <p:cNvSpPr>
            <a:spLocks noChangeArrowheads="1"/>
          </p:cNvSpPr>
          <p:nvPr/>
        </p:nvSpPr>
        <p:spPr bwMode="auto">
          <a:xfrm>
            <a:off x="1231900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398" name="Rectangle 14"/>
          <p:cNvSpPr>
            <a:spLocks noChangeArrowheads="1"/>
          </p:cNvSpPr>
          <p:nvPr/>
        </p:nvSpPr>
        <p:spPr bwMode="auto">
          <a:xfrm>
            <a:off x="1317625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399" name="Rectangle 15"/>
          <p:cNvSpPr>
            <a:spLocks noChangeArrowheads="1"/>
          </p:cNvSpPr>
          <p:nvPr/>
        </p:nvSpPr>
        <p:spPr bwMode="auto">
          <a:xfrm>
            <a:off x="1404938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400" name="Rectangle 16"/>
          <p:cNvSpPr>
            <a:spLocks noChangeArrowheads="1"/>
          </p:cNvSpPr>
          <p:nvPr/>
        </p:nvSpPr>
        <p:spPr bwMode="auto">
          <a:xfrm>
            <a:off x="1490663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401" name="Rectangle 17"/>
          <p:cNvSpPr>
            <a:spLocks noChangeArrowheads="1"/>
          </p:cNvSpPr>
          <p:nvPr/>
        </p:nvSpPr>
        <p:spPr bwMode="auto">
          <a:xfrm>
            <a:off x="1577975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402" name="Rectangle 18"/>
          <p:cNvSpPr>
            <a:spLocks noChangeArrowheads="1"/>
          </p:cNvSpPr>
          <p:nvPr/>
        </p:nvSpPr>
        <p:spPr bwMode="auto">
          <a:xfrm>
            <a:off x="1665288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403" name="Rectangle 19"/>
          <p:cNvSpPr>
            <a:spLocks noChangeArrowheads="1"/>
          </p:cNvSpPr>
          <p:nvPr/>
        </p:nvSpPr>
        <p:spPr bwMode="auto">
          <a:xfrm>
            <a:off x="1751013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404" name="Rectangle 20"/>
          <p:cNvSpPr>
            <a:spLocks noChangeArrowheads="1"/>
          </p:cNvSpPr>
          <p:nvPr/>
        </p:nvSpPr>
        <p:spPr bwMode="auto">
          <a:xfrm>
            <a:off x="1838325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405" name="Rectangle 21"/>
          <p:cNvSpPr>
            <a:spLocks noChangeArrowheads="1"/>
          </p:cNvSpPr>
          <p:nvPr/>
        </p:nvSpPr>
        <p:spPr bwMode="auto">
          <a:xfrm>
            <a:off x="1924050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406" name="Rectangle 22"/>
          <p:cNvSpPr>
            <a:spLocks noChangeArrowheads="1"/>
          </p:cNvSpPr>
          <p:nvPr/>
        </p:nvSpPr>
        <p:spPr bwMode="auto">
          <a:xfrm>
            <a:off x="2011363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407" name="Rectangle 23"/>
          <p:cNvSpPr>
            <a:spLocks noChangeArrowheads="1"/>
          </p:cNvSpPr>
          <p:nvPr/>
        </p:nvSpPr>
        <p:spPr bwMode="auto">
          <a:xfrm>
            <a:off x="2097088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pic>
        <p:nvPicPr>
          <p:cNvPr id="1808408" name="Picture 24" descr="CurrentImageShift0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09" name="Picture 25" descr="CurrentImageShift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10" name="Picture 26" descr="CurrentImageShift0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11" name="Picture 27" descr="CurrentImageShift0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12" name="Picture 28" descr="CurrentImageShift0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13" name="Picture 29" descr="CurrentImageShift0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14" name="Picture 30" descr="CurrentImageShift0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15" name="Picture 31" descr="CurrentImageShift00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16" name="Picture 32" descr="CurrentImageShift00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17" name="Picture 33" descr="CurrentImageShift00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18" name="Picture 34" descr="CurrentImageShift00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19" name="Picture 35" descr="CurrentImageShift00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20" name="Picture 36" descr="CurrentImageShift00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21" name="Picture 37" descr="CurrentImageShift00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22" name="Picture 38" descr="CurrentImageShift00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23" name="Picture 39" descr="CurrentImageShift00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24" name="Picture 40" descr="CurrentImageShift01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25" name="Picture 41" descr="CurrentImageShift01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26" name="Picture 42" descr="CurrentImageShift01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27" name="Picture 43" descr="CurrentImageShift01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28" name="Picture 44" descr="CurrentImageShift01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29" name="Picture 45" descr="CurrentImageShift01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30" name="Picture 46" descr="CumulativeImageShift016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31" name="Picture 47" descr="CumulativeImageShift017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32" name="Picture 48" descr="CumulativeImageShift018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33" name="Picture 49" descr="CumulativeImageShift019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34" name="Picture 50" descr="CumulativeImageShift020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35" name="Picture 51" descr="CumulativeImageShift021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36" name="Picture 52" descr="CumulativeImageShift022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37" name="Picture 53" descr="CumulativeImageShift023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38" name="Picture 54" descr="CumulativeImageShift00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39" name="Picture 55" descr="CumulativeImageShift00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40" name="Picture 56" descr="CumulativeImageShift003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41" name="Picture 57" descr="CumulativeImageShift004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42" name="Picture 58" descr="CumulativeImageShift005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43" name="Picture 59" descr="CumulativeImageShift006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44" name="Picture 60" descr="CumulativeImageShift007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45" name="Picture 61" descr="CumulativeImageShift008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46" name="Picture 62" descr="CumulativeImageShift009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47" name="Picture 63" descr="CumulativeImageShift010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48" name="Picture 64" descr="CumulativeImageShift011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49" name="Picture 65" descr="CumulativeImageShift012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50" name="Picture 66" descr="CumulativeImageShift013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51" name="Picture 67" descr="CumulativeImageShift014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52" name="Picture 68" descr="CumulativeImageShift015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8453" name="Rectangle 69"/>
          <p:cNvSpPr>
            <a:spLocks noChangeArrowheads="1"/>
          </p:cNvSpPr>
          <p:nvPr/>
        </p:nvSpPr>
        <p:spPr bwMode="auto">
          <a:xfrm>
            <a:off x="2179638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pic>
        <p:nvPicPr>
          <p:cNvPr id="1808454" name="Picture 70"/>
          <p:cNvPicPr>
            <a:picLocks noChangeAspect="1" noChangeArrowheads="1"/>
          </p:cNvPicPr>
          <p:nvPr/>
        </p:nvPicPr>
        <p:blipFill>
          <a:blip r:embed="rId48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88" y="131763"/>
            <a:ext cx="2586037" cy="192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08455" name="Line 71"/>
          <p:cNvSpPr>
            <a:spLocks noChangeShapeType="1"/>
          </p:cNvSpPr>
          <p:nvPr/>
        </p:nvSpPr>
        <p:spPr bwMode="auto">
          <a:xfrm rot="5400000">
            <a:off x="4617244" y="1747044"/>
            <a:ext cx="0" cy="960438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456" name="Line 72"/>
          <p:cNvSpPr>
            <a:spLocks noChangeShapeType="1"/>
          </p:cNvSpPr>
          <p:nvPr/>
        </p:nvSpPr>
        <p:spPr bwMode="auto">
          <a:xfrm>
            <a:off x="277813" y="2128838"/>
            <a:ext cx="2420937" cy="47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457" name="Line 73"/>
          <p:cNvSpPr>
            <a:spLocks noChangeShapeType="1"/>
          </p:cNvSpPr>
          <p:nvPr/>
        </p:nvSpPr>
        <p:spPr bwMode="auto">
          <a:xfrm rot="5400000">
            <a:off x="5208588" y="1984375"/>
            <a:ext cx="0" cy="485775"/>
          </a:xfrm>
          <a:prstGeom prst="line">
            <a:avLst/>
          </a:prstGeom>
          <a:noFill/>
          <a:ln w="101600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458" name="Line 74"/>
          <p:cNvSpPr>
            <a:spLocks noChangeShapeType="1"/>
          </p:cNvSpPr>
          <p:nvPr/>
        </p:nvSpPr>
        <p:spPr bwMode="auto">
          <a:xfrm rot="5400000">
            <a:off x="3967163" y="1984375"/>
            <a:ext cx="0" cy="485775"/>
          </a:xfrm>
          <a:prstGeom prst="line">
            <a:avLst/>
          </a:prstGeom>
          <a:noFill/>
          <a:ln w="101600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459" name="Text Box 75"/>
          <p:cNvSpPr txBox="1">
            <a:spLocks noChangeArrowheads="1"/>
          </p:cNvSpPr>
          <p:nvPr/>
        </p:nvSpPr>
        <p:spPr bwMode="auto">
          <a:xfrm>
            <a:off x="5707063" y="523875"/>
            <a:ext cx="31400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C1BC7B"/>
                </a:solidFill>
                <a:latin typeface="Verdana" charset="0"/>
              </a:rPr>
              <a:t>Traditional Camera</a:t>
            </a:r>
          </a:p>
          <a:p>
            <a:pPr eaLnBrk="1" hangingPunct="1">
              <a:spcBef>
                <a:spcPct val="50000"/>
              </a:spcBef>
            </a:pPr>
            <a:endParaRPr lang="en-US" sz="2400">
              <a:solidFill>
                <a:srgbClr val="C1BC7B"/>
              </a:solidFill>
              <a:latin typeface="Verdana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C1BC7B"/>
                </a:solidFill>
                <a:latin typeface="Verdana" charset="0"/>
              </a:rPr>
              <a:t>Shutter is OPEN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46900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06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17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9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50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61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72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9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00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11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22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233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4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8386" grpId="0" animBg="1"/>
      <p:bldP spid="1808387" grpId="0" animBg="1"/>
      <p:bldP spid="1808388" grpId="0" animBg="1"/>
      <p:bldP spid="1808389" grpId="0" animBg="1"/>
      <p:bldP spid="1808390" grpId="0" animBg="1"/>
      <p:bldP spid="1808391" grpId="0" animBg="1"/>
      <p:bldP spid="1808392" grpId="0" animBg="1"/>
      <p:bldP spid="1808393" grpId="0" animBg="1"/>
      <p:bldP spid="1808394" grpId="0" animBg="1"/>
      <p:bldP spid="1808395" grpId="0" animBg="1"/>
      <p:bldP spid="1808396" grpId="0" animBg="1"/>
      <p:bldP spid="1808397" grpId="0" animBg="1"/>
      <p:bldP spid="1808398" grpId="0" animBg="1"/>
      <p:bldP spid="1808399" grpId="0" animBg="1"/>
      <p:bldP spid="1808400" grpId="0" animBg="1"/>
      <p:bldP spid="1808401" grpId="0" animBg="1"/>
      <p:bldP spid="1808402" grpId="0" animBg="1"/>
      <p:bldP spid="1808403" grpId="0" animBg="1"/>
      <p:bldP spid="1808404" grpId="0" animBg="1"/>
      <p:bldP spid="1808405" grpId="0" animBg="1"/>
      <p:bldP spid="1808406" grpId="0" animBg="1"/>
      <p:bldP spid="1808407" grpId="0" animBg="1"/>
      <p:bldP spid="1808453" grpId="0" animBg="1"/>
      <p:bldP spid="1808455" grpId="0" animBg="1"/>
      <p:bldP spid="1808455" grpId="1" animBg="1"/>
      <p:bldP spid="1808456" grpId="0" animBg="1"/>
      <p:bldP spid="1808457" grpId="0" animBg="1"/>
      <p:bldP spid="1808457" grpId="1" animBg="1"/>
      <p:bldP spid="1808458" grpId="0" animBg="1"/>
      <p:bldP spid="1808458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434" name="Rectangle 2"/>
          <p:cNvSpPr>
            <a:spLocks noChangeArrowheads="1"/>
          </p:cNvSpPr>
          <p:nvPr/>
        </p:nvSpPr>
        <p:spPr bwMode="auto">
          <a:xfrm>
            <a:off x="290513" y="1597025"/>
            <a:ext cx="88900" cy="54133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0435" name="Rectangle 3"/>
          <p:cNvSpPr>
            <a:spLocks noChangeArrowheads="1"/>
          </p:cNvSpPr>
          <p:nvPr/>
        </p:nvSpPr>
        <p:spPr bwMode="auto">
          <a:xfrm>
            <a:off x="377825" y="1597025"/>
            <a:ext cx="88900" cy="54133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0436" name="Rectangle 4"/>
          <p:cNvSpPr>
            <a:spLocks noChangeArrowheads="1"/>
          </p:cNvSpPr>
          <p:nvPr/>
        </p:nvSpPr>
        <p:spPr bwMode="auto">
          <a:xfrm>
            <a:off x="550863" y="1597025"/>
            <a:ext cx="88900" cy="54133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0437" name="Rectangle 5"/>
          <p:cNvSpPr>
            <a:spLocks noChangeArrowheads="1"/>
          </p:cNvSpPr>
          <p:nvPr/>
        </p:nvSpPr>
        <p:spPr bwMode="auto">
          <a:xfrm>
            <a:off x="638175" y="1597025"/>
            <a:ext cx="88900" cy="54133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0438" name="Rectangle 6"/>
          <p:cNvSpPr>
            <a:spLocks noChangeArrowheads="1"/>
          </p:cNvSpPr>
          <p:nvPr/>
        </p:nvSpPr>
        <p:spPr bwMode="auto">
          <a:xfrm>
            <a:off x="811213" y="1597025"/>
            <a:ext cx="88900" cy="54133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0439" name="Rectangle 7"/>
          <p:cNvSpPr>
            <a:spLocks noChangeArrowheads="1"/>
          </p:cNvSpPr>
          <p:nvPr/>
        </p:nvSpPr>
        <p:spPr bwMode="auto">
          <a:xfrm>
            <a:off x="984250" y="1597025"/>
            <a:ext cx="88900" cy="54133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0440" name="Rectangle 8"/>
          <p:cNvSpPr>
            <a:spLocks noChangeArrowheads="1"/>
          </p:cNvSpPr>
          <p:nvPr/>
        </p:nvSpPr>
        <p:spPr bwMode="auto">
          <a:xfrm>
            <a:off x="1330325" y="1597025"/>
            <a:ext cx="88900" cy="54133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0441" name="Rectangle 9"/>
          <p:cNvSpPr>
            <a:spLocks noChangeArrowheads="1"/>
          </p:cNvSpPr>
          <p:nvPr/>
        </p:nvSpPr>
        <p:spPr bwMode="auto">
          <a:xfrm>
            <a:off x="1590675" y="1597025"/>
            <a:ext cx="88900" cy="54133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0442" name="Rectangle 10"/>
          <p:cNvSpPr>
            <a:spLocks noChangeArrowheads="1"/>
          </p:cNvSpPr>
          <p:nvPr/>
        </p:nvSpPr>
        <p:spPr bwMode="auto">
          <a:xfrm>
            <a:off x="1677988" y="1597025"/>
            <a:ext cx="88900" cy="54133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0443" name="Rectangle 11"/>
          <p:cNvSpPr>
            <a:spLocks noChangeArrowheads="1"/>
          </p:cNvSpPr>
          <p:nvPr/>
        </p:nvSpPr>
        <p:spPr bwMode="auto">
          <a:xfrm>
            <a:off x="2008188" y="1597025"/>
            <a:ext cx="88900" cy="54133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pic>
        <p:nvPicPr>
          <p:cNvPr id="1810444" name="Picture 12" descr="CurrentImageShift0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45" name="Picture 13" descr="CurrentImageShift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46" name="Picture 14" descr="CurrentImageShift0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47" name="Picture 15" descr="CurrentImageShift0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48" name="Picture 16" descr="CurrentImageShift0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49" name="Picture 17" descr="CurrentImageShift0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50" name="Picture 18" descr="CurrentImageShift0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51" name="Picture 19" descr="CurrentImageShift00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52" name="Picture 20" descr="CurrentImageShift00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53" name="Picture 21" descr="CurrentImageShift00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54" name="Picture 22" descr="CurrentImageShift00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55" name="Picture 23" descr="CurrentImageShift00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56" name="Picture 24" descr="CurrentImageShift00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57" name="Picture 25" descr="CurrentImageShift00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58" name="Picture 26" descr="CurrentImageShift00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59" name="Picture 27" descr="CurrentImageShift00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60" name="Picture 28" descr="CurrentImageShift01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61" name="Picture 29" descr="CurrentImageShift01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62" name="Picture 30" descr="CurrentImageShift01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63" name="Picture 31" descr="CurrentImageShift01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64" name="Picture 32" descr="CurrentImageShift01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65" name="Picture 33" descr="CurrentImageShift01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66" name="Picture 34" descr="CurrentImageShift016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0467" name="Line 35"/>
          <p:cNvSpPr>
            <a:spLocks noChangeShapeType="1"/>
          </p:cNvSpPr>
          <p:nvPr/>
        </p:nvSpPr>
        <p:spPr bwMode="auto">
          <a:xfrm rot="5400000">
            <a:off x="4572794" y="1732756"/>
            <a:ext cx="0" cy="960438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0468" name="Rectangle 36"/>
          <p:cNvSpPr>
            <a:spLocks noChangeArrowheads="1"/>
          </p:cNvSpPr>
          <p:nvPr/>
        </p:nvSpPr>
        <p:spPr bwMode="auto">
          <a:xfrm>
            <a:off x="2097088" y="1597025"/>
            <a:ext cx="88900" cy="54133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pic>
        <p:nvPicPr>
          <p:cNvPr id="1810469" name="Picture 37" descr="CumulativeImageShift021Coded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70" name="Picture 38" descr="CumulativeImageShift022Coded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71" name="Picture 39" descr="CumulativeImageShift023Coded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72" name="Picture 40" descr="CumulativeImageShift001Code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73" name="Picture 41" descr="CumulativeImageShift002Coded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74" name="Picture 42" descr="CumulativeImageShift003Coded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75" name="Picture 43" descr="CumulativeImageShift004Coded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76" name="Picture 44" descr="CumulativeImageShift005Coded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77" name="Picture 45" descr="CumulativeImageShift006Coded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78" name="Picture 46" descr="CumulativeImageShift007Coded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79" name="Picture 47" descr="CumulativeImageShift008Coded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80" name="Picture 48" descr="CumulativeImageShift009Coded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81" name="Picture 49" descr="CumulativeImageShift010Coded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82" name="Picture 50" descr="CumulativeImageShift011Coded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83" name="Picture 51" descr="CumulativeImageShift012Coded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84" name="Picture 52" descr="CumulativeImageShift013Coded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85" name="Picture 53" descr="CumulativeImageShift014Coded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86" name="Picture 54" descr="CumulativeImageShift015Coded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87" name="Picture 55" descr="CumulativeImageShift016Coded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88" name="Picture 56" descr="CumulativeImageShift017Coded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89" name="Picture 57" descr="CumulativeImageShift018Coded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90" name="Picture 58" descr="CumulativeImageShift019Coded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91" name="Picture 59" descr="CumulativeImageShift020Coded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0492" name="Line 60"/>
          <p:cNvSpPr>
            <a:spLocks noChangeShapeType="1"/>
          </p:cNvSpPr>
          <p:nvPr/>
        </p:nvSpPr>
        <p:spPr bwMode="auto">
          <a:xfrm>
            <a:off x="288925" y="2127250"/>
            <a:ext cx="2420938" cy="476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pic>
        <p:nvPicPr>
          <p:cNvPr id="1810493" name="Picture 61"/>
          <p:cNvPicPr>
            <a:picLocks noChangeAspect="1" noChangeArrowheads="1"/>
          </p:cNvPicPr>
          <p:nvPr/>
        </p:nvPicPr>
        <p:blipFill>
          <a:blip r:embed="rId37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88" y="131763"/>
            <a:ext cx="2586037" cy="192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10494" name="Line 62"/>
          <p:cNvSpPr>
            <a:spLocks noChangeShapeType="1"/>
          </p:cNvSpPr>
          <p:nvPr/>
        </p:nvSpPr>
        <p:spPr bwMode="auto">
          <a:xfrm rot="5400000">
            <a:off x="5208588" y="1970087"/>
            <a:ext cx="0" cy="485775"/>
          </a:xfrm>
          <a:prstGeom prst="line">
            <a:avLst/>
          </a:prstGeom>
          <a:noFill/>
          <a:ln w="101600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0495" name="Line 63"/>
          <p:cNvSpPr>
            <a:spLocks noChangeShapeType="1"/>
          </p:cNvSpPr>
          <p:nvPr/>
        </p:nvSpPr>
        <p:spPr bwMode="auto">
          <a:xfrm rot="5400000">
            <a:off x="3967163" y="1970087"/>
            <a:ext cx="0" cy="485775"/>
          </a:xfrm>
          <a:prstGeom prst="line">
            <a:avLst/>
          </a:prstGeom>
          <a:noFill/>
          <a:ln w="101600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0496" name="Text Box 64"/>
          <p:cNvSpPr txBox="1">
            <a:spLocks noChangeArrowheads="1"/>
          </p:cNvSpPr>
          <p:nvPr/>
        </p:nvSpPr>
        <p:spPr bwMode="auto">
          <a:xfrm>
            <a:off x="5707063" y="523875"/>
            <a:ext cx="31400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C1BC7B"/>
                </a:solidFill>
                <a:latin typeface="Verdana" charset="0"/>
              </a:rPr>
              <a:t>Our Camera</a:t>
            </a:r>
          </a:p>
          <a:p>
            <a:pPr eaLnBrk="1" hangingPunct="1">
              <a:spcBef>
                <a:spcPct val="50000"/>
              </a:spcBef>
            </a:pPr>
            <a:endParaRPr lang="en-US" sz="2400">
              <a:solidFill>
                <a:srgbClr val="C1BC7B"/>
              </a:solidFill>
              <a:latin typeface="Verdana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C1BC7B"/>
                </a:solidFill>
                <a:latin typeface="Verdana" charset="0"/>
              </a:rPr>
              <a:t>Flutter Shutter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27246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14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25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47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62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73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84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9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12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23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34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245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xit" presetSubtype="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69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0434" grpId="0" animBg="1"/>
      <p:bldP spid="1810435" grpId="0" animBg="1"/>
      <p:bldP spid="1810436" grpId="0" animBg="1"/>
      <p:bldP spid="1810437" grpId="0" animBg="1"/>
      <p:bldP spid="1810438" grpId="0" animBg="1"/>
      <p:bldP spid="1810439" grpId="0" animBg="1"/>
      <p:bldP spid="1810440" grpId="0" animBg="1"/>
      <p:bldP spid="1810441" grpId="0" animBg="1"/>
      <p:bldP spid="1810442" grpId="0" animBg="1"/>
      <p:bldP spid="1810443" grpId="0" animBg="1"/>
      <p:bldP spid="1810467" grpId="0" animBg="1"/>
      <p:bldP spid="1810467" grpId="1" animBg="1"/>
      <p:bldP spid="1810467" grpId="2" animBg="1"/>
      <p:bldP spid="1810467" grpId="3" animBg="1"/>
      <p:bldP spid="1810467" grpId="4" animBg="1"/>
      <p:bldP spid="1810467" grpId="5" animBg="1"/>
      <p:bldP spid="1810467" grpId="6" animBg="1"/>
      <p:bldP spid="1810467" grpId="7" animBg="1"/>
      <p:bldP spid="1810467" grpId="8" animBg="1"/>
      <p:bldP spid="1810467" grpId="9" animBg="1"/>
      <p:bldP spid="1810467" grpId="10" animBg="1"/>
      <p:bldP spid="1810467" grpId="11" animBg="1"/>
      <p:bldP spid="1810467" grpId="12" animBg="1"/>
      <p:bldP spid="1810467" grpId="13" animBg="1"/>
      <p:bldP spid="1810467" grpId="14" animBg="1"/>
      <p:bldP spid="1810467" grpId="15" animBg="1"/>
      <p:bldP spid="1810467" grpId="16" animBg="1"/>
      <p:bldP spid="1810467" grpId="17" animBg="1"/>
      <p:bldP spid="1810467" grpId="18" animBg="1"/>
      <p:bldP spid="1810467" grpId="19" animBg="1"/>
      <p:bldP spid="1810467" grpId="20" animBg="1"/>
      <p:bldP spid="1810467" grpId="21" animBg="1"/>
      <p:bldP spid="1810467" grpId="22" animBg="1"/>
      <p:bldP spid="1810467" grpId="23" animBg="1"/>
      <p:bldP spid="1810467" grpId="24" animBg="1"/>
      <p:bldP spid="1810468" grpId="0" animBg="1"/>
      <p:bldP spid="1810492" grpId="0" animBg="1"/>
      <p:bldP spid="1810494" grpId="0" animBg="1"/>
      <p:bldP spid="1810494" grpId="1" animBg="1"/>
      <p:bldP spid="1810495" grpId="0" animBg="1"/>
      <p:bldP spid="181049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833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1143000" algn="l"/>
              </a:tabLst>
            </a:pPr>
            <a:r>
              <a:rPr lang="en-US" i="1">
                <a:latin typeface="Arial" charset="0"/>
              </a:rPr>
              <a:t>Image formation, basic lens-based camera</a:t>
            </a:r>
          </a:p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Light Field camera</a:t>
            </a:r>
          </a:p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Coded aperture depth of field</a:t>
            </a:r>
          </a:p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Flutter shutter (coded aperture shutter)</a:t>
            </a:r>
          </a:p>
          <a:p>
            <a:pPr>
              <a:tabLst>
                <a:tab pos="1143000" algn="l"/>
              </a:tabLst>
            </a:pPr>
            <a:endParaRPr lang="en-US">
              <a:latin typeface="Arial" charset="0"/>
            </a:endParaRPr>
          </a:p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Many many more old, new innovations</a:t>
            </a:r>
          </a:p>
          <a:p>
            <a:pPr>
              <a:tabLst>
                <a:tab pos="1143000" algn="l"/>
              </a:tabLst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5248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82" name="Rectangle 2"/>
          <p:cNvSpPr>
            <a:spLocks noChangeArrowheads="1"/>
          </p:cNvSpPr>
          <p:nvPr/>
        </p:nvSpPr>
        <p:spPr bwMode="auto">
          <a:xfrm>
            <a:off x="290513" y="1595438"/>
            <a:ext cx="88900" cy="5413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2483" name="Rectangle 3"/>
          <p:cNvSpPr>
            <a:spLocks noChangeArrowheads="1"/>
          </p:cNvSpPr>
          <p:nvPr/>
        </p:nvSpPr>
        <p:spPr bwMode="auto">
          <a:xfrm>
            <a:off x="377825" y="1595438"/>
            <a:ext cx="88900" cy="5413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2484" name="Rectangle 4"/>
          <p:cNvSpPr>
            <a:spLocks noChangeArrowheads="1"/>
          </p:cNvSpPr>
          <p:nvPr/>
        </p:nvSpPr>
        <p:spPr bwMode="auto">
          <a:xfrm>
            <a:off x="550863" y="1595438"/>
            <a:ext cx="88900" cy="5413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2485" name="Rectangle 5"/>
          <p:cNvSpPr>
            <a:spLocks noChangeArrowheads="1"/>
          </p:cNvSpPr>
          <p:nvPr/>
        </p:nvSpPr>
        <p:spPr bwMode="auto">
          <a:xfrm>
            <a:off x="638175" y="1595438"/>
            <a:ext cx="88900" cy="5413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2486" name="Rectangle 6"/>
          <p:cNvSpPr>
            <a:spLocks noChangeArrowheads="1"/>
          </p:cNvSpPr>
          <p:nvPr/>
        </p:nvSpPr>
        <p:spPr bwMode="auto">
          <a:xfrm>
            <a:off x="811213" y="1595438"/>
            <a:ext cx="88900" cy="5413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2487" name="Rectangle 7"/>
          <p:cNvSpPr>
            <a:spLocks noChangeArrowheads="1"/>
          </p:cNvSpPr>
          <p:nvPr/>
        </p:nvSpPr>
        <p:spPr bwMode="auto">
          <a:xfrm>
            <a:off x="984250" y="1595438"/>
            <a:ext cx="88900" cy="5413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2488" name="Rectangle 8"/>
          <p:cNvSpPr>
            <a:spLocks noChangeArrowheads="1"/>
          </p:cNvSpPr>
          <p:nvPr/>
        </p:nvSpPr>
        <p:spPr bwMode="auto">
          <a:xfrm>
            <a:off x="1330325" y="1595438"/>
            <a:ext cx="88900" cy="5413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2489" name="Rectangle 9"/>
          <p:cNvSpPr>
            <a:spLocks noChangeArrowheads="1"/>
          </p:cNvSpPr>
          <p:nvPr/>
        </p:nvSpPr>
        <p:spPr bwMode="auto">
          <a:xfrm>
            <a:off x="1590675" y="1595438"/>
            <a:ext cx="88900" cy="5413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2490" name="Rectangle 10"/>
          <p:cNvSpPr>
            <a:spLocks noChangeArrowheads="1"/>
          </p:cNvSpPr>
          <p:nvPr/>
        </p:nvSpPr>
        <p:spPr bwMode="auto">
          <a:xfrm>
            <a:off x="1677988" y="1595438"/>
            <a:ext cx="88900" cy="5413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2491" name="Rectangle 11"/>
          <p:cNvSpPr>
            <a:spLocks noChangeArrowheads="1"/>
          </p:cNvSpPr>
          <p:nvPr/>
        </p:nvSpPr>
        <p:spPr bwMode="auto">
          <a:xfrm>
            <a:off x="2008188" y="1595438"/>
            <a:ext cx="88900" cy="5413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pic>
        <p:nvPicPr>
          <p:cNvPr id="1812492" name="Picture 12" descr="CurrentImageShift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493" name="Picture 13" descr="CurrentImageShift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494" name="Picture 14" descr="CurrentImageShift0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495" name="Picture 15" descr="CurrentImageShift0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496" name="Picture 16" descr="CurrentImageShift0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497" name="Picture 17" descr="CurrentImageShift0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498" name="Picture 18" descr="CurrentImageShift0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499" name="Picture 19" descr="CurrentImageShift00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00" name="Picture 20" descr="CurrentImageShift00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01" name="Picture 21" descr="CurrentImageShift00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02" name="Picture 22" descr="CurrentImageShift00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03" name="Picture 23" descr="CurrentImageShift00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04" name="Picture 24" descr="CurrentImageShift00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05" name="Picture 25" descr="CurrentImageShift00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06" name="Picture 26" descr="CurrentImageShift00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07" name="Picture 27" descr="CurrentImageShift00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08" name="Picture 28" descr="CurrentImageShift01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09" name="Picture 29" descr="CurrentImageShift01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10" name="Picture 30" descr="CurrentImageShift01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11" name="Picture 31" descr="CurrentImageShift01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12" name="Picture 32" descr="CurrentImageShift014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13" name="Picture 33" descr="CurrentImageShift015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14" name="Picture 34" descr="CurrentImageShift016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2515" name="Line 35"/>
          <p:cNvSpPr>
            <a:spLocks noChangeShapeType="1"/>
          </p:cNvSpPr>
          <p:nvPr/>
        </p:nvSpPr>
        <p:spPr bwMode="auto">
          <a:xfrm rot="5400000">
            <a:off x="4572794" y="1727994"/>
            <a:ext cx="0" cy="960438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2516" name="Rectangle 36"/>
          <p:cNvSpPr>
            <a:spLocks noChangeArrowheads="1"/>
          </p:cNvSpPr>
          <p:nvPr/>
        </p:nvSpPr>
        <p:spPr bwMode="auto">
          <a:xfrm>
            <a:off x="2097088" y="1595438"/>
            <a:ext cx="88900" cy="5413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pic>
        <p:nvPicPr>
          <p:cNvPr id="1812517" name="Picture 37" descr="CumulativeImageShift020Coded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2518" name="Line 38"/>
          <p:cNvSpPr>
            <a:spLocks noChangeShapeType="1"/>
          </p:cNvSpPr>
          <p:nvPr/>
        </p:nvSpPr>
        <p:spPr bwMode="auto">
          <a:xfrm>
            <a:off x="288925" y="2125663"/>
            <a:ext cx="2420938" cy="47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pic>
        <p:nvPicPr>
          <p:cNvPr id="1812519" name="Picture 39"/>
          <p:cNvPicPr>
            <a:picLocks noChangeAspect="1" noChangeArrowheads="1"/>
          </p:cNvPicPr>
          <p:nvPr/>
        </p:nvPicPr>
        <p:blipFill>
          <a:blip r:embed="rId26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88" y="131763"/>
            <a:ext cx="2586037" cy="192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12520" name="Line 40"/>
          <p:cNvSpPr>
            <a:spLocks noChangeShapeType="1"/>
          </p:cNvSpPr>
          <p:nvPr/>
        </p:nvSpPr>
        <p:spPr bwMode="auto">
          <a:xfrm rot="5400000">
            <a:off x="5208588" y="1963737"/>
            <a:ext cx="0" cy="485775"/>
          </a:xfrm>
          <a:prstGeom prst="line">
            <a:avLst/>
          </a:prstGeom>
          <a:noFill/>
          <a:ln w="101600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2521" name="Line 41"/>
          <p:cNvSpPr>
            <a:spLocks noChangeShapeType="1"/>
          </p:cNvSpPr>
          <p:nvPr/>
        </p:nvSpPr>
        <p:spPr bwMode="auto">
          <a:xfrm rot="5400000">
            <a:off x="3967163" y="1963737"/>
            <a:ext cx="0" cy="485775"/>
          </a:xfrm>
          <a:prstGeom prst="line">
            <a:avLst/>
          </a:prstGeom>
          <a:noFill/>
          <a:ln w="101600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2522" name="Text Box 42"/>
          <p:cNvSpPr txBox="1">
            <a:spLocks noChangeArrowheads="1"/>
          </p:cNvSpPr>
          <p:nvPr/>
        </p:nvSpPr>
        <p:spPr bwMode="auto">
          <a:xfrm>
            <a:off x="5707063" y="523875"/>
            <a:ext cx="314007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C1BC7B"/>
                </a:solidFill>
                <a:latin typeface="Verdana" charset="0"/>
              </a:rPr>
              <a:t>Shutter is OPEN and CLOSED</a:t>
            </a:r>
          </a:p>
          <a:p>
            <a:pPr eaLnBrk="1" hangingPunct="1">
              <a:spcBef>
                <a:spcPct val="50000"/>
              </a:spcBef>
            </a:pPr>
            <a:endParaRPr lang="en-US" sz="2400">
              <a:solidFill>
                <a:srgbClr val="C1BC7B"/>
              </a:solidFill>
              <a:latin typeface="Verdana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2400">
              <a:solidFill>
                <a:srgbClr val="C1BC7B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0911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108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122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1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40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147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154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159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6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175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482" grpId="0" animBg="1"/>
      <p:bldP spid="1812483" grpId="0" animBg="1"/>
      <p:bldP spid="1812484" grpId="0" animBg="1"/>
      <p:bldP spid="1812485" grpId="0" animBg="1"/>
      <p:bldP spid="1812486" grpId="0" animBg="1"/>
      <p:bldP spid="1812487" grpId="0" animBg="1"/>
      <p:bldP spid="1812488" grpId="0" animBg="1"/>
      <p:bldP spid="1812489" grpId="0" animBg="1"/>
      <p:bldP spid="1812490" grpId="0" animBg="1"/>
      <p:bldP spid="1812491" grpId="0" animBg="1"/>
      <p:bldP spid="1812515" grpId="0" animBg="1"/>
      <p:bldP spid="1812515" grpId="1" animBg="1"/>
      <p:bldP spid="1812515" grpId="2" animBg="1"/>
      <p:bldP spid="1812515" grpId="3" animBg="1"/>
      <p:bldP spid="1812515" grpId="4" animBg="1"/>
      <p:bldP spid="1812515" grpId="5" animBg="1"/>
      <p:bldP spid="1812515" grpId="6" animBg="1"/>
      <p:bldP spid="1812515" grpId="7" animBg="1"/>
      <p:bldP spid="1812515" grpId="8" animBg="1"/>
      <p:bldP spid="1812515" grpId="9" animBg="1"/>
      <p:bldP spid="1812515" grpId="10" animBg="1"/>
      <p:bldP spid="1812515" grpId="11" animBg="1"/>
      <p:bldP spid="1812515" grpId="12" animBg="1"/>
      <p:bldP spid="1812515" grpId="13" animBg="1"/>
      <p:bldP spid="1812515" grpId="14" animBg="1"/>
      <p:bldP spid="1812515" grpId="15" animBg="1"/>
      <p:bldP spid="1812515" grpId="16" animBg="1"/>
      <p:bldP spid="1812515" grpId="17" animBg="1"/>
      <p:bldP spid="1812515" grpId="18" animBg="1"/>
      <p:bldP spid="1812515" grpId="19" animBg="1"/>
      <p:bldP spid="1812515" grpId="20" animBg="1"/>
      <p:bldP spid="1812515" grpId="21" animBg="1"/>
      <p:bldP spid="1812516" grpId="0" animBg="1"/>
      <p:bldP spid="1812520" grpId="0" animBg="1"/>
      <p:bldP spid="1812520" grpId="1" animBg="1"/>
      <p:bldP spid="1812521" grpId="0" animBg="1"/>
      <p:bldP spid="1812521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5554" name="Picture 2" descr="IMG_9602set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5555" name="Text Box 3"/>
          <p:cNvSpPr txBox="1">
            <a:spLocks noChangeArrowheads="1"/>
          </p:cNvSpPr>
          <p:nvPr/>
        </p:nvSpPr>
        <p:spPr bwMode="auto">
          <a:xfrm>
            <a:off x="0" y="0"/>
            <a:ext cx="35067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>
                <a:solidFill>
                  <a:srgbClr val="000000"/>
                </a:solidFill>
                <a:latin typeface="Verdana" charset="0"/>
              </a:rPr>
              <a:t>Lab Setup</a:t>
            </a:r>
          </a:p>
        </p:txBody>
      </p:sp>
    </p:spTree>
    <p:extLst>
      <p:ext uri="{BB962C8B-B14F-4D97-AF65-F5344CB8AC3E}">
        <p14:creationId xmlns:p14="http://schemas.microsoft.com/office/powerpoint/2010/main" val="11879704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7602" name="Picture 2" descr="Apr20Static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638175"/>
            <a:ext cx="2505075" cy="21558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C0C0C0">
                      <a:alpha val="50000"/>
                    </a:srgbClr>
                  </a:outerShdw>
                </a:effectLst>
              </a14:hiddenEffects>
            </a:ext>
          </a:extLst>
        </p:spPr>
      </p:pic>
      <p:grpSp>
        <p:nvGrpSpPr>
          <p:cNvPr id="1817603" name="Group 3"/>
          <p:cNvGrpSpPr>
            <a:grpSpLocks/>
          </p:cNvGrpSpPr>
          <p:nvPr/>
        </p:nvGrpSpPr>
        <p:grpSpPr bwMode="auto">
          <a:xfrm>
            <a:off x="5664200" y="1420813"/>
            <a:ext cx="333375" cy="590550"/>
            <a:chOff x="4195" y="2365"/>
            <a:chExt cx="210" cy="372"/>
          </a:xfrm>
        </p:grpSpPr>
        <p:sp>
          <p:nvSpPr>
            <p:cNvPr id="1817604" name="AutoShape 4"/>
            <p:cNvSpPr>
              <a:spLocks noChangeArrowheads="1"/>
            </p:cNvSpPr>
            <p:nvPr/>
          </p:nvSpPr>
          <p:spPr bwMode="auto">
            <a:xfrm>
              <a:off x="4195" y="2543"/>
              <a:ext cx="210" cy="194"/>
            </a:xfrm>
            <a:prstGeom prst="rightArrow">
              <a:avLst>
                <a:gd name="adj1" fmla="val 42269"/>
                <a:gd name="adj2" fmla="val 0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Verdana" charset="0"/>
              </a:endParaRPr>
            </a:p>
          </p:txBody>
        </p:sp>
        <p:sp>
          <p:nvSpPr>
            <p:cNvPr id="1817605" name="AutoShape 5"/>
            <p:cNvSpPr>
              <a:spLocks noChangeArrowheads="1"/>
            </p:cNvSpPr>
            <p:nvPr/>
          </p:nvSpPr>
          <p:spPr bwMode="auto">
            <a:xfrm>
              <a:off x="4195" y="2365"/>
              <a:ext cx="210" cy="194"/>
            </a:xfrm>
            <a:prstGeom prst="rightArrow">
              <a:avLst>
                <a:gd name="adj1" fmla="val 42269"/>
                <a:gd name="adj2" fmla="val 0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Verdana" charset="0"/>
              </a:endParaRPr>
            </a:p>
          </p:txBody>
        </p:sp>
      </p:grpSp>
      <p:grpSp>
        <p:nvGrpSpPr>
          <p:cNvPr id="1817606" name="Group 6"/>
          <p:cNvGrpSpPr>
            <a:grpSpLocks/>
          </p:cNvGrpSpPr>
          <p:nvPr/>
        </p:nvGrpSpPr>
        <p:grpSpPr bwMode="auto">
          <a:xfrm>
            <a:off x="3821113" y="1495425"/>
            <a:ext cx="1500187" cy="441325"/>
            <a:chOff x="2191" y="773"/>
            <a:chExt cx="945" cy="278"/>
          </a:xfrm>
        </p:grpSpPr>
        <p:sp>
          <p:nvSpPr>
            <p:cNvPr id="1817607" name="Line 7"/>
            <p:cNvSpPr>
              <a:spLocks noChangeShapeType="1"/>
            </p:cNvSpPr>
            <p:nvPr/>
          </p:nvSpPr>
          <p:spPr bwMode="auto">
            <a:xfrm>
              <a:off x="2336" y="788"/>
              <a:ext cx="646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08" name="Line 8"/>
            <p:cNvSpPr>
              <a:spLocks noChangeShapeType="1"/>
            </p:cNvSpPr>
            <p:nvPr/>
          </p:nvSpPr>
          <p:spPr bwMode="auto">
            <a:xfrm>
              <a:off x="2353" y="773"/>
              <a:ext cx="1" cy="278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09" name="Line 9"/>
            <p:cNvSpPr>
              <a:spLocks noChangeShapeType="1"/>
            </p:cNvSpPr>
            <p:nvPr/>
          </p:nvSpPr>
          <p:spPr bwMode="auto">
            <a:xfrm>
              <a:off x="2970" y="773"/>
              <a:ext cx="1" cy="278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10" name="Line 10"/>
            <p:cNvSpPr>
              <a:spLocks noChangeShapeType="1"/>
            </p:cNvSpPr>
            <p:nvPr/>
          </p:nvSpPr>
          <p:spPr bwMode="auto">
            <a:xfrm>
              <a:off x="2191" y="1037"/>
              <a:ext cx="181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11" name="Line 11"/>
            <p:cNvSpPr>
              <a:spLocks noChangeShapeType="1"/>
            </p:cNvSpPr>
            <p:nvPr/>
          </p:nvSpPr>
          <p:spPr bwMode="auto">
            <a:xfrm>
              <a:off x="2955" y="1037"/>
              <a:ext cx="181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</p:grpSp>
      <p:pic>
        <p:nvPicPr>
          <p:cNvPr id="1817612" name="Picture 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05538" y="638175"/>
            <a:ext cx="2887662" cy="2155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817613" name="Group 13"/>
          <p:cNvGrpSpPr>
            <a:grpSpLocks/>
          </p:cNvGrpSpPr>
          <p:nvPr/>
        </p:nvGrpSpPr>
        <p:grpSpPr bwMode="auto">
          <a:xfrm>
            <a:off x="3360738" y="265113"/>
            <a:ext cx="2420937" cy="541337"/>
            <a:chOff x="2117" y="167"/>
            <a:chExt cx="1525" cy="341"/>
          </a:xfrm>
        </p:grpSpPr>
        <p:sp>
          <p:nvSpPr>
            <p:cNvPr id="1817614" name="Rectangle 14"/>
            <p:cNvSpPr>
              <a:spLocks noChangeArrowheads="1"/>
            </p:cNvSpPr>
            <p:nvPr/>
          </p:nvSpPr>
          <p:spPr bwMode="auto">
            <a:xfrm>
              <a:off x="2117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15" name="Rectangle 15"/>
            <p:cNvSpPr>
              <a:spLocks noChangeArrowheads="1"/>
            </p:cNvSpPr>
            <p:nvPr/>
          </p:nvSpPr>
          <p:spPr bwMode="auto">
            <a:xfrm>
              <a:off x="2172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16" name="Rectangle 16"/>
            <p:cNvSpPr>
              <a:spLocks noChangeArrowheads="1"/>
            </p:cNvSpPr>
            <p:nvPr/>
          </p:nvSpPr>
          <p:spPr bwMode="auto">
            <a:xfrm>
              <a:off x="2227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17" name="Rectangle 17"/>
            <p:cNvSpPr>
              <a:spLocks noChangeArrowheads="1"/>
            </p:cNvSpPr>
            <p:nvPr/>
          </p:nvSpPr>
          <p:spPr bwMode="auto">
            <a:xfrm>
              <a:off x="2281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18" name="Rectangle 18"/>
            <p:cNvSpPr>
              <a:spLocks noChangeArrowheads="1"/>
            </p:cNvSpPr>
            <p:nvPr/>
          </p:nvSpPr>
          <p:spPr bwMode="auto">
            <a:xfrm>
              <a:off x="2336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19" name="Rectangle 19"/>
            <p:cNvSpPr>
              <a:spLocks noChangeArrowheads="1"/>
            </p:cNvSpPr>
            <p:nvPr/>
          </p:nvSpPr>
          <p:spPr bwMode="auto">
            <a:xfrm>
              <a:off x="2390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20" name="Rectangle 20"/>
            <p:cNvSpPr>
              <a:spLocks noChangeArrowheads="1"/>
            </p:cNvSpPr>
            <p:nvPr/>
          </p:nvSpPr>
          <p:spPr bwMode="auto">
            <a:xfrm>
              <a:off x="2445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21" name="Rectangle 21"/>
            <p:cNvSpPr>
              <a:spLocks noChangeArrowheads="1"/>
            </p:cNvSpPr>
            <p:nvPr/>
          </p:nvSpPr>
          <p:spPr bwMode="auto">
            <a:xfrm>
              <a:off x="2499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22" name="Rectangle 22"/>
            <p:cNvSpPr>
              <a:spLocks noChangeArrowheads="1"/>
            </p:cNvSpPr>
            <p:nvPr/>
          </p:nvSpPr>
          <p:spPr bwMode="auto">
            <a:xfrm>
              <a:off x="2554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23" name="Rectangle 23"/>
            <p:cNvSpPr>
              <a:spLocks noChangeArrowheads="1"/>
            </p:cNvSpPr>
            <p:nvPr/>
          </p:nvSpPr>
          <p:spPr bwMode="auto">
            <a:xfrm>
              <a:off x="2609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24" name="Rectangle 24"/>
            <p:cNvSpPr>
              <a:spLocks noChangeArrowheads="1"/>
            </p:cNvSpPr>
            <p:nvPr/>
          </p:nvSpPr>
          <p:spPr bwMode="auto">
            <a:xfrm>
              <a:off x="2663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25" name="Rectangle 25"/>
            <p:cNvSpPr>
              <a:spLocks noChangeArrowheads="1"/>
            </p:cNvSpPr>
            <p:nvPr/>
          </p:nvSpPr>
          <p:spPr bwMode="auto">
            <a:xfrm>
              <a:off x="2718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26" name="Rectangle 26"/>
            <p:cNvSpPr>
              <a:spLocks noChangeArrowheads="1"/>
            </p:cNvSpPr>
            <p:nvPr/>
          </p:nvSpPr>
          <p:spPr bwMode="auto">
            <a:xfrm>
              <a:off x="2772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27" name="Rectangle 27"/>
            <p:cNvSpPr>
              <a:spLocks noChangeArrowheads="1"/>
            </p:cNvSpPr>
            <p:nvPr/>
          </p:nvSpPr>
          <p:spPr bwMode="auto">
            <a:xfrm>
              <a:off x="2827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28" name="Rectangle 28"/>
            <p:cNvSpPr>
              <a:spLocks noChangeArrowheads="1"/>
            </p:cNvSpPr>
            <p:nvPr/>
          </p:nvSpPr>
          <p:spPr bwMode="auto">
            <a:xfrm>
              <a:off x="2881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29" name="Rectangle 29"/>
            <p:cNvSpPr>
              <a:spLocks noChangeArrowheads="1"/>
            </p:cNvSpPr>
            <p:nvPr/>
          </p:nvSpPr>
          <p:spPr bwMode="auto">
            <a:xfrm>
              <a:off x="2936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30" name="Rectangle 30"/>
            <p:cNvSpPr>
              <a:spLocks noChangeArrowheads="1"/>
            </p:cNvSpPr>
            <p:nvPr/>
          </p:nvSpPr>
          <p:spPr bwMode="auto">
            <a:xfrm>
              <a:off x="2991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31" name="Rectangle 31"/>
            <p:cNvSpPr>
              <a:spLocks noChangeArrowheads="1"/>
            </p:cNvSpPr>
            <p:nvPr/>
          </p:nvSpPr>
          <p:spPr bwMode="auto">
            <a:xfrm>
              <a:off x="3045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32" name="Rectangle 32"/>
            <p:cNvSpPr>
              <a:spLocks noChangeArrowheads="1"/>
            </p:cNvSpPr>
            <p:nvPr/>
          </p:nvSpPr>
          <p:spPr bwMode="auto">
            <a:xfrm>
              <a:off x="3100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33" name="Rectangle 33"/>
            <p:cNvSpPr>
              <a:spLocks noChangeArrowheads="1"/>
            </p:cNvSpPr>
            <p:nvPr/>
          </p:nvSpPr>
          <p:spPr bwMode="auto">
            <a:xfrm>
              <a:off x="3154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34" name="Rectangle 34"/>
            <p:cNvSpPr>
              <a:spLocks noChangeArrowheads="1"/>
            </p:cNvSpPr>
            <p:nvPr/>
          </p:nvSpPr>
          <p:spPr bwMode="auto">
            <a:xfrm>
              <a:off x="3209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35" name="Rectangle 35"/>
            <p:cNvSpPr>
              <a:spLocks noChangeArrowheads="1"/>
            </p:cNvSpPr>
            <p:nvPr/>
          </p:nvSpPr>
          <p:spPr bwMode="auto">
            <a:xfrm>
              <a:off x="3263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36" name="Rectangle 36"/>
            <p:cNvSpPr>
              <a:spLocks noChangeArrowheads="1"/>
            </p:cNvSpPr>
            <p:nvPr/>
          </p:nvSpPr>
          <p:spPr bwMode="auto">
            <a:xfrm>
              <a:off x="3315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37" name="Line 37"/>
            <p:cNvSpPr>
              <a:spLocks noChangeShapeType="1"/>
            </p:cNvSpPr>
            <p:nvPr/>
          </p:nvSpPr>
          <p:spPr bwMode="auto">
            <a:xfrm>
              <a:off x="2117" y="495"/>
              <a:ext cx="1525" cy="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</p:grpSp>
      <p:sp>
        <p:nvSpPr>
          <p:cNvPr id="1817638" name="AutoShape 38"/>
          <p:cNvSpPr>
            <a:spLocks noChangeArrowheads="1"/>
          </p:cNvSpPr>
          <p:nvPr/>
        </p:nvSpPr>
        <p:spPr bwMode="auto">
          <a:xfrm>
            <a:off x="2776538" y="1379538"/>
            <a:ext cx="660400" cy="673100"/>
          </a:xfrm>
          <a:prstGeom prst="star5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7639" name="AutoShape 39"/>
          <p:cNvSpPr>
            <a:spLocks noChangeArrowheads="1"/>
          </p:cNvSpPr>
          <p:nvPr/>
        </p:nvSpPr>
        <p:spPr bwMode="auto">
          <a:xfrm>
            <a:off x="4373563" y="2259013"/>
            <a:ext cx="396875" cy="573087"/>
          </a:xfrm>
          <a:prstGeom prst="downArrow">
            <a:avLst>
              <a:gd name="adj1" fmla="val 50000"/>
              <a:gd name="adj2" fmla="val 36100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pic>
        <p:nvPicPr>
          <p:cNvPr id="1817640" name="Picture 40" descr="BoxFF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3119438"/>
            <a:ext cx="393700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7641" name="Line 41"/>
          <p:cNvSpPr>
            <a:spLocks noChangeShapeType="1"/>
          </p:cNvSpPr>
          <p:nvPr/>
        </p:nvSpPr>
        <p:spPr bwMode="auto">
          <a:xfrm flipV="1">
            <a:off x="3108325" y="5534025"/>
            <a:ext cx="681038" cy="1247775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7642" name="Line 42"/>
          <p:cNvSpPr>
            <a:spLocks noChangeShapeType="1"/>
          </p:cNvSpPr>
          <p:nvPr/>
        </p:nvSpPr>
        <p:spPr bwMode="auto">
          <a:xfrm flipV="1">
            <a:off x="3101975" y="5689600"/>
            <a:ext cx="1376363" cy="1108075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7643" name="Line 43"/>
          <p:cNvSpPr>
            <a:spLocks noChangeShapeType="1"/>
          </p:cNvSpPr>
          <p:nvPr/>
        </p:nvSpPr>
        <p:spPr bwMode="auto">
          <a:xfrm flipV="1">
            <a:off x="3124200" y="5692775"/>
            <a:ext cx="2609850" cy="11049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7644" name="Line 44"/>
          <p:cNvSpPr>
            <a:spLocks noChangeShapeType="1"/>
          </p:cNvSpPr>
          <p:nvPr/>
        </p:nvSpPr>
        <p:spPr bwMode="auto">
          <a:xfrm flipV="1">
            <a:off x="3122613" y="5316538"/>
            <a:ext cx="96837" cy="140335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7645" name="Text Box 45"/>
          <p:cNvSpPr txBox="1">
            <a:spLocks noChangeArrowheads="1"/>
          </p:cNvSpPr>
          <p:nvPr/>
        </p:nvSpPr>
        <p:spPr bwMode="auto">
          <a:xfrm>
            <a:off x="6661150" y="3152775"/>
            <a:ext cx="2427288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C1BC7B"/>
                </a:solidFill>
                <a:latin typeface="Verdana" charset="0"/>
              </a:rPr>
              <a:t>Blurring 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C1BC7B"/>
                </a:solidFill>
                <a:latin typeface="Verdana" charset="0"/>
              </a:rPr>
              <a:t>==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C1BC7B"/>
                </a:solidFill>
                <a:latin typeface="Verdana" charset="0"/>
              </a:rPr>
              <a:t>Convolution</a:t>
            </a:r>
          </a:p>
        </p:txBody>
      </p:sp>
      <p:sp>
        <p:nvSpPr>
          <p:cNvPr id="1817646" name="Text Box 46"/>
          <p:cNvSpPr txBox="1">
            <a:spLocks noChangeArrowheads="1"/>
          </p:cNvSpPr>
          <p:nvPr/>
        </p:nvSpPr>
        <p:spPr bwMode="auto">
          <a:xfrm>
            <a:off x="4108450" y="6264275"/>
            <a:ext cx="5035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C1BC7B"/>
                </a:solidFill>
                <a:latin typeface="Verdana" charset="0"/>
              </a:rPr>
              <a:t>Traditional Camera: Box Filter</a:t>
            </a:r>
          </a:p>
        </p:txBody>
      </p:sp>
      <p:sp>
        <p:nvSpPr>
          <p:cNvPr id="1817647" name="Text Box 47"/>
          <p:cNvSpPr txBox="1">
            <a:spLocks noChangeArrowheads="1"/>
          </p:cNvSpPr>
          <p:nvPr/>
        </p:nvSpPr>
        <p:spPr bwMode="auto">
          <a:xfrm>
            <a:off x="3660775" y="3302000"/>
            <a:ext cx="2470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  <a:latin typeface="Verdana" charset="0"/>
              </a:rPr>
              <a:t>Sync Function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90196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7639" grpId="0" animBg="1"/>
      <p:bldP spid="1817641" grpId="0" animBg="1"/>
      <p:bldP spid="1817642" grpId="0" animBg="1"/>
      <p:bldP spid="1817643" grpId="0" animBg="1"/>
      <p:bldP spid="181764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9650" name="Picture 2" descr="Apr20Static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650875"/>
            <a:ext cx="2505075" cy="21558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C0C0C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819651" name="Picture 3" descr="BlurredBayer2RGBNotWarp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8" y="650875"/>
            <a:ext cx="2916237" cy="215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19652" name="Group 4"/>
          <p:cNvGrpSpPr>
            <a:grpSpLocks/>
          </p:cNvGrpSpPr>
          <p:nvPr/>
        </p:nvGrpSpPr>
        <p:grpSpPr bwMode="auto">
          <a:xfrm>
            <a:off x="3754438" y="1535113"/>
            <a:ext cx="1636712" cy="390525"/>
            <a:chOff x="880" y="2591"/>
            <a:chExt cx="2371" cy="232"/>
          </a:xfrm>
        </p:grpSpPr>
        <p:sp>
          <p:nvSpPr>
            <p:cNvPr id="1819653" name="Line 5"/>
            <p:cNvSpPr>
              <a:spLocks noChangeShapeType="1"/>
            </p:cNvSpPr>
            <p:nvPr/>
          </p:nvSpPr>
          <p:spPr bwMode="auto">
            <a:xfrm flipH="1" flipV="1">
              <a:off x="1050" y="2591"/>
              <a:ext cx="0" cy="232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54" name="Line 6"/>
            <p:cNvSpPr>
              <a:spLocks noChangeShapeType="1"/>
            </p:cNvSpPr>
            <p:nvPr/>
          </p:nvSpPr>
          <p:spPr bwMode="auto">
            <a:xfrm>
              <a:off x="1031" y="2606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55" name="Line 7"/>
            <p:cNvSpPr>
              <a:spLocks noChangeShapeType="1"/>
            </p:cNvSpPr>
            <p:nvPr/>
          </p:nvSpPr>
          <p:spPr bwMode="auto">
            <a:xfrm flipH="1" flipV="1">
              <a:off x="1182" y="2591"/>
              <a:ext cx="0" cy="232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56" name="Line 8"/>
            <p:cNvSpPr>
              <a:spLocks noChangeShapeType="1"/>
            </p:cNvSpPr>
            <p:nvPr/>
          </p:nvSpPr>
          <p:spPr bwMode="auto">
            <a:xfrm flipH="1" flipV="1">
              <a:off x="1484" y="2591"/>
              <a:ext cx="0" cy="232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57" name="Line 9"/>
            <p:cNvSpPr>
              <a:spLocks noChangeShapeType="1"/>
            </p:cNvSpPr>
            <p:nvPr/>
          </p:nvSpPr>
          <p:spPr bwMode="auto">
            <a:xfrm>
              <a:off x="1467" y="2606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58" name="Line 10"/>
            <p:cNvSpPr>
              <a:spLocks noChangeShapeType="1"/>
            </p:cNvSpPr>
            <p:nvPr/>
          </p:nvSpPr>
          <p:spPr bwMode="auto">
            <a:xfrm flipH="1" flipV="1">
              <a:off x="1622" y="2591"/>
              <a:ext cx="0" cy="232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59" name="Line 11"/>
            <p:cNvSpPr>
              <a:spLocks noChangeShapeType="1"/>
            </p:cNvSpPr>
            <p:nvPr/>
          </p:nvSpPr>
          <p:spPr bwMode="auto">
            <a:xfrm>
              <a:off x="1743" y="2606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60" name="Line 12"/>
            <p:cNvSpPr>
              <a:spLocks noChangeShapeType="1"/>
            </p:cNvSpPr>
            <p:nvPr/>
          </p:nvSpPr>
          <p:spPr bwMode="auto">
            <a:xfrm flipH="1" flipV="1">
              <a:off x="1759" y="2591"/>
              <a:ext cx="0" cy="232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61" name="Line 13"/>
            <p:cNvSpPr>
              <a:spLocks noChangeShapeType="1"/>
            </p:cNvSpPr>
            <p:nvPr/>
          </p:nvSpPr>
          <p:spPr bwMode="auto">
            <a:xfrm>
              <a:off x="1901" y="2606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62" name="Line 14"/>
            <p:cNvSpPr>
              <a:spLocks noChangeShapeType="1"/>
            </p:cNvSpPr>
            <p:nvPr/>
          </p:nvSpPr>
          <p:spPr bwMode="auto">
            <a:xfrm>
              <a:off x="2060" y="2606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63" name="Line 15"/>
            <p:cNvSpPr>
              <a:spLocks noChangeShapeType="1"/>
            </p:cNvSpPr>
            <p:nvPr/>
          </p:nvSpPr>
          <p:spPr bwMode="auto">
            <a:xfrm flipH="1" flipV="1">
              <a:off x="2215" y="2591"/>
              <a:ext cx="0" cy="232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64" name="Line 16"/>
            <p:cNvSpPr>
              <a:spLocks noChangeShapeType="1"/>
            </p:cNvSpPr>
            <p:nvPr/>
          </p:nvSpPr>
          <p:spPr bwMode="auto">
            <a:xfrm flipH="1" flipV="1">
              <a:off x="2352" y="2591"/>
              <a:ext cx="0" cy="232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65" name="Line 17"/>
            <p:cNvSpPr>
              <a:spLocks noChangeShapeType="1"/>
            </p:cNvSpPr>
            <p:nvPr/>
          </p:nvSpPr>
          <p:spPr bwMode="auto">
            <a:xfrm>
              <a:off x="2335" y="2606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66" name="Line 18"/>
            <p:cNvSpPr>
              <a:spLocks noChangeShapeType="1"/>
            </p:cNvSpPr>
            <p:nvPr/>
          </p:nvSpPr>
          <p:spPr bwMode="auto">
            <a:xfrm>
              <a:off x="2503" y="2606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67" name="Line 19"/>
            <p:cNvSpPr>
              <a:spLocks noChangeShapeType="1"/>
            </p:cNvSpPr>
            <p:nvPr/>
          </p:nvSpPr>
          <p:spPr bwMode="auto">
            <a:xfrm flipH="1" flipV="1">
              <a:off x="2654" y="2591"/>
              <a:ext cx="0" cy="232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68" name="Line 20"/>
            <p:cNvSpPr>
              <a:spLocks noChangeShapeType="1"/>
            </p:cNvSpPr>
            <p:nvPr/>
          </p:nvSpPr>
          <p:spPr bwMode="auto">
            <a:xfrm flipH="1" flipV="1">
              <a:off x="2959" y="2591"/>
              <a:ext cx="0" cy="232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69" name="Line 21"/>
            <p:cNvSpPr>
              <a:spLocks noChangeShapeType="1"/>
            </p:cNvSpPr>
            <p:nvPr/>
          </p:nvSpPr>
          <p:spPr bwMode="auto">
            <a:xfrm>
              <a:off x="2943" y="2606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70" name="Line 22"/>
            <p:cNvSpPr>
              <a:spLocks noChangeShapeType="1"/>
            </p:cNvSpPr>
            <p:nvPr/>
          </p:nvSpPr>
          <p:spPr bwMode="auto">
            <a:xfrm flipH="1" flipV="1">
              <a:off x="3097" y="2591"/>
              <a:ext cx="0" cy="232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71" name="Line 23"/>
            <p:cNvSpPr>
              <a:spLocks noChangeShapeType="1"/>
            </p:cNvSpPr>
            <p:nvPr/>
          </p:nvSpPr>
          <p:spPr bwMode="auto">
            <a:xfrm>
              <a:off x="880" y="2808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72" name="Line 24"/>
            <p:cNvSpPr>
              <a:spLocks noChangeShapeType="1"/>
            </p:cNvSpPr>
            <p:nvPr/>
          </p:nvSpPr>
          <p:spPr bwMode="auto">
            <a:xfrm>
              <a:off x="1165" y="2809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73" name="Line 25"/>
            <p:cNvSpPr>
              <a:spLocks noChangeShapeType="1"/>
            </p:cNvSpPr>
            <p:nvPr/>
          </p:nvSpPr>
          <p:spPr bwMode="auto">
            <a:xfrm>
              <a:off x="1330" y="2809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74" name="Line 26"/>
            <p:cNvSpPr>
              <a:spLocks noChangeShapeType="1"/>
            </p:cNvSpPr>
            <p:nvPr/>
          </p:nvSpPr>
          <p:spPr bwMode="auto">
            <a:xfrm>
              <a:off x="1605" y="2809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75" name="Line 27"/>
            <p:cNvSpPr>
              <a:spLocks noChangeShapeType="1"/>
            </p:cNvSpPr>
            <p:nvPr/>
          </p:nvSpPr>
          <p:spPr bwMode="auto">
            <a:xfrm>
              <a:off x="2198" y="2809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76" name="Line 28"/>
            <p:cNvSpPr>
              <a:spLocks noChangeShapeType="1"/>
            </p:cNvSpPr>
            <p:nvPr/>
          </p:nvSpPr>
          <p:spPr bwMode="auto">
            <a:xfrm>
              <a:off x="2638" y="2809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77" name="Line 29"/>
            <p:cNvSpPr>
              <a:spLocks noChangeShapeType="1"/>
            </p:cNvSpPr>
            <p:nvPr/>
          </p:nvSpPr>
          <p:spPr bwMode="auto">
            <a:xfrm>
              <a:off x="2806" y="2809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78" name="Line 30"/>
            <p:cNvSpPr>
              <a:spLocks noChangeShapeType="1"/>
            </p:cNvSpPr>
            <p:nvPr/>
          </p:nvSpPr>
          <p:spPr bwMode="auto">
            <a:xfrm>
              <a:off x="3081" y="2809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</p:grpSp>
      <p:grpSp>
        <p:nvGrpSpPr>
          <p:cNvPr id="1819679" name="Group 31"/>
          <p:cNvGrpSpPr>
            <a:grpSpLocks/>
          </p:cNvGrpSpPr>
          <p:nvPr/>
        </p:nvGrpSpPr>
        <p:grpSpPr bwMode="auto">
          <a:xfrm>
            <a:off x="5664200" y="1433513"/>
            <a:ext cx="333375" cy="590550"/>
            <a:chOff x="4195" y="2365"/>
            <a:chExt cx="210" cy="372"/>
          </a:xfrm>
        </p:grpSpPr>
        <p:sp>
          <p:nvSpPr>
            <p:cNvPr id="1819680" name="AutoShape 32"/>
            <p:cNvSpPr>
              <a:spLocks noChangeArrowheads="1"/>
            </p:cNvSpPr>
            <p:nvPr/>
          </p:nvSpPr>
          <p:spPr bwMode="auto">
            <a:xfrm>
              <a:off x="4195" y="2543"/>
              <a:ext cx="210" cy="194"/>
            </a:xfrm>
            <a:prstGeom prst="rightArrow">
              <a:avLst>
                <a:gd name="adj1" fmla="val 42269"/>
                <a:gd name="adj2" fmla="val 0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Verdana" charset="0"/>
              </a:endParaRPr>
            </a:p>
          </p:txBody>
        </p:sp>
        <p:sp>
          <p:nvSpPr>
            <p:cNvPr id="1819681" name="AutoShape 33"/>
            <p:cNvSpPr>
              <a:spLocks noChangeArrowheads="1"/>
            </p:cNvSpPr>
            <p:nvPr/>
          </p:nvSpPr>
          <p:spPr bwMode="auto">
            <a:xfrm>
              <a:off x="4195" y="2365"/>
              <a:ext cx="210" cy="194"/>
            </a:xfrm>
            <a:prstGeom prst="rightArrow">
              <a:avLst>
                <a:gd name="adj1" fmla="val 42269"/>
                <a:gd name="adj2" fmla="val 0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Verdana" charset="0"/>
              </a:endParaRPr>
            </a:p>
          </p:txBody>
        </p:sp>
      </p:grpSp>
      <p:grpSp>
        <p:nvGrpSpPr>
          <p:cNvPr id="1819682" name="Group 34"/>
          <p:cNvGrpSpPr>
            <a:grpSpLocks/>
          </p:cNvGrpSpPr>
          <p:nvPr/>
        </p:nvGrpSpPr>
        <p:grpSpPr bwMode="auto">
          <a:xfrm>
            <a:off x="3362325" y="55563"/>
            <a:ext cx="2420938" cy="541337"/>
            <a:chOff x="3464" y="1373"/>
            <a:chExt cx="1525" cy="341"/>
          </a:xfrm>
        </p:grpSpPr>
        <p:sp>
          <p:nvSpPr>
            <p:cNvPr id="1819683" name="Rectangle 35"/>
            <p:cNvSpPr>
              <a:spLocks noChangeArrowheads="1"/>
            </p:cNvSpPr>
            <p:nvPr/>
          </p:nvSpPr>
          <p:spPr bwMode="auto">
            <a:xfrm>
              <a:off x="3465" y="1373"/>
              <a:ext cx="56" cy="341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84" name="Rectangle 36"/>
            <p:cNvSpPr>
              <a:spLocks noChangeArrowheads="1"/>
            </p:cNvSpPr>
            <p:nvPr/>
          </p:nvSpPr>
          <p:spPr bwMode="auto">
            <a:xfrm>
              <a:off x="3520" y="1373"/>
              <a:ext cx="56" cy="341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85" name="Rectangle 37"/>
            <p:cNvSpPr>
              <a:spLocks noChangeArrowheads="1"/>
            </p:cNvSpPr>
            <p:nvPr/>
          </p:nvSpPr>
          <p:spPr bwMode="auto">
            <a:xfrm>
              <a:off x="3629" y="1373"/>
              <a:ext cx="56" cy="341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86" name="Rectangle 38"/>
            <p:cNvSpPr>
              <a:spLocks noChangeArrowheads="1"/>
            </p:cNvSpPr>
            <p:nvPr/>
          </p:nvSpPr>
          <p:spPr bwMode="auto">
            <a:xfrm>
              <a:off x="3684" y="1373"/>
              <a:ext cx="56" cy="341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87" name="Rectangle 39"/>
            <p:cNvSpPr>
              <a:spLocks noChangeArrowheads="1"/>
            </p:cNvSpPr>
            <p:nvPr/>
          </p:nvSpPr>
          <p:spPr bwMode="auto">
            <a:xfrm>
              <a:off x="3793" y="1373"/>
              <a:ext cx="56" cy="341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88" name="Rectangle 40"/>
            <p:cNvSpPr>
              <a:spLocks noChangeArrowheads="1"/>
            </p:cNvSpPr>
            <p:nvPr/>
          </p:nvSpPr>
          <p:spPr bwMode="auto">
            <a:xfrm>
              <a:off x="3902" y="1373"/>
              <a:ext cx="56" cy="341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89" name="Rectangle 41"/>
            <p:cNvSpPr>
              <a:spLocks noChangeArrowheads="1"/>
            </p:cNvSpPr>
            <p:nvPr/>
          </p:nvSpPr>
          <p:spPr bwMode="auto">
            <a:xfrm>
              <a:off x="4120" y="1373"/>
              <a:ext cx="56" cy="341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90" name="Rectangle 42"/>
            <p:cNvSpPr>
              <a:spLocks noChangeArrowheads="1"/>
            </p:cNvSpPr>
            <p:nvPr/>
          </p:nvSpPr>
          <p:spPr bwMode="auto">
            <a:xfrm>
              <a:off x="4284" y="1373"/>
              <a:ext cx="56" cy="341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91" name="Rectangle 43"/>
            <p:cNvSpPr>
              <a:spLocks noChangeArrowheads="1"/>
            </p:cNvSpPr>
            <p:nvPr/>
          </p:nvSpPr>
          <p:spPr bwMode="auto">
            <a:xfrm>
              <a:off x="4339" y="1373"/>
              <a:ext cx="56" cy="341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92" name="Rectangle 44"/>
            <p:cNvSpPr>
              <a:spLocks noChangeArrowheads="1"/>
            </p:cNvSpPr>
            <p:nvPr/>
          </p:nvSpPr>
          <p:spPr bwMode="auto">
            <a:xfrm>
              <a:off x="4547" y="1373"/>
              <a:ext cx="56" cy="341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93" name="Rectangle 45"/>
            <p:cNvSpPr>
              <a:spLocks noChangeArrowheads="1"/>
            </p:cNvSpPr>
            <p:nvPr/>
          </p:nvSpPr>
          <p:spPr bwMode="auto">
            <a:xfrm>
              <a:off x="4603" y="1373"/>
              <a:ext cx="56" cy="341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94" name="Line 46"/>
            <p:cNvSpPr>
              <a:spLocks noChangeShapeType="1"/>
            </p:cNvSpPr>
            <p:nvPr/>
          </p:nvSpPr>
          <p:spPr bwMode="auto">
            <a:xfrm>
              <a:off x="3464" y="1707"/>
              <a:ext cx="1525" cy="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</p:grpSp>
      <p:sp>
        <p:nvSpPr>
          <p:cNvPr id="1819695" name="AutoShape 47"/>
          <p:cNvSpPr>
            <a:spLocks noChangeArrowheads="1"/>
          </p:cNvSpPr>
          <p:nvPr/>
        </p:nvSpPr>
        <p:spPr bwMode="auto">
          <a:xfrm>
            <a:off x="2776538" y="1393825"/>
            <a:ext cx="660400" cy="673100"/>
          </a:xfrm>
          <a:prstGeom prst="star5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pic>
        <p:nvPicPr>
          <p:cNvPr id="1819696" name="Picture 48" descr="RATFF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3" y="3116263"/>
            <a:ext cx="3940175" cy="295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9697" name="AutoShape 49"/>
          <p:cNvSpPr>
            <a:spLocks noChangeArrowheads="1"/>
          </p:cNvSpPr>
          <p:nvPr/>
        </p:nvSpPr>
        <p:spPr bwMode="auto">
          <a:xfrm>
            <a:off x="4373563" y="2259013"/>
            <a:ext cx="396875" cy="573087"/>
          </a:xfrm>
          <a:prstGeom prst="downArrow">
            <a:avLst>
              <a:gd name="adj1" fmla="val 50000"/>
              <a:gd name="adj2" fmla="val 36100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9698" name="Text Box 50"/>
          <p:cNvSpPr txBox="1">
            <a:spLocks noChangeArrowheads="1"/>
          </p:cNvSpPr>
          <p:nvPr/>
        </p:nvSpPr>
        <p:spPr bwMode="auto">
          <a:xfrm>
            <a:off x="4108450" y="6264275"/>
            <a:ext cx="5035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C1BC7B"/>
                </a:solidFill>
                <a:latin typeface="Verdana" charset="0"/>
              </a:rPr>
              <a:t>Flutter Shutter: Coded Filter</a:t>
            </a:r>
          </a:p>
        </p:txBody>
      </p:sp>
      <p:sp>
        <p:nvSpPr>
          <p:cNvPr id="1819699" name="Text Box 51"/>
          <p:cNvSpPr txBox="1">
            <a:spLocks noChangeArrowheads="1"/>
          </p:cNvSpPr>
          <p:nvPr/>
        </p:nvSpPr>
        <p:spPr bwMode="auto">
          <a:xfrm>
            <a:off x="3000375" y="4822825"/>
            <a:ext cx="34274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latin typeface="Verdana" charset="0"/>
              </a:rPr>
              <a:t>Preserves High Frequencies!!!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01477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969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1698" name="Group 2"/>
          <p:cNvGrpSpPr>
            <a:grpSpLocks/>
          </p:cNvGrpSpPr>
          <p:nvPr/>
        </p:nvGrpSpPr>
        <p:grpSpPr bwMode="auto">
          <a:xfrm>
            <a:off x="649288" y="49213"/>
            <a:ext cx="3687762" cy="2938462"/>
            <a:chOff x="399" y="31"/>
            <a:chExt cx="2323" cy="1851"/>
          </a:xfrm>
        </p:grpSpPr>
        <p:sp>
          <p:nvSpPr>
            <p:cNvPr id="1821699" name="Line 3"/>
            <p:cNvSpPr>
              <a:spLocks noChangeShapeType="1"/>
            </p:cNvSpPr>
            <p:nvPr/>
          </p:nvSpPr>
          <p:spPr bwMode="auto">
            <a:xfrm rot="10800000">
              <a:off x="407" y="31"/>
              <a:ext cx="0" cy="185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00" name="Line 4"/>
            <p:cNvSpPr>
              <a:spLocks noChangeShapeType="1"/>
            </p:cNvSpPr>
            <p:nvPr/>
          </p:nvSpPr>
          <p:spPr bwMode="auto">
            <a:xfrm rot="16200000">
              <a:off x="1559" y="709"/>
              <a:ext cx="4" cy="232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</p:grpSp>
      <p:pic>
        <p:nvPicPr>
          <p:cNvPr id="18217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3578225"/>
            <a:ext cx="4303713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21702" name="Picture 6" descr="BlurredBayer2RGBNotWarp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3581400"/>
            <a:ext cx="4332287" cy="320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1703" name="Picture 7" descr="BoxFF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655638"/>
            <a:ext cx="3776663" cy="283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1704" name="Picture 8" descr="RATFF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733425"/>
            <a:ext cx="3778250" cy="28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21705" name="Group 9"/>
          <p:cNvGrpSpPr>
            <a:grpSpLocks/>
          </p:cNvGrpSpPr>
          <p:nvPr/>
        </p:nvGrpSpPr>
        <p:grpSpPr bwMode="auto">
          <a:xfrm>
            <a:off x="1160463" y="44450"/>
            <a:ext cx="2420937" cy="541338"/>
            <a:chOff x="840" y="1366"/>
            <a:chExt cx="1525" cy="341"/>
          </a:xfrm>
        </p:grpSpPr>
        <p:sp>
          <p:nvSpPr>
            <p:cNvPr id="1821706" name="Rectangle 10"/>
            <p:cNvSpPr>
              <a:spLocks noChangeArrowheads="1"/>
            </p:cNvSpPr>
            <p:nvPr/>
          </p:nvSpPr>
          <p:spPr bwMode="auto">
            <a:xfrm>
              <a:off x="840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07" name="Rectangle 11"/>
            <p:cNvSpPr>
              <a:spLocks noChangeArrowheads="1"/>
            </p:cNvSpPr>
            <p:nvPr/>
          </p:nvSpPr>
          <p:spPr bwMode="auto">
            <a:xfrm>
              <a:off x="895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08" name="Rectangle 12"/>
            <p:cNvSpPr>
              <a:spLocks noChangeArrowheads="1"/>
            </p:cNvSpPr>
            <p:nvPr/>
          </p:nvSpPr>
          <p:spPr bwMode="auto">
            <a:xfrm>
              <a:off x="950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09" name="Rectangle 13"/>
            <p:cNvSpPr>
              <a:spLocks noChangeArrowheads="1"/>
            </p:cNvSpPr>
            <p:nvPr/>
          </p:nvSpPr>
          <p:spPr bwMode="auto">
            <a:xfrm>
              <a:off x="1004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10" name="Rectangle 14"/>
            <p:cNvSpPr>
              <a:spLocks noChangeArrowheads="1"/>
            </p:cNvSpPr>
            <p:nvPr/>
          </p:nvSpPr>
          <p:spPr bwMode="auto">
            <a:xfrm>
              <a:off x="1059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11" name="Rectangle 15"/>
            <p:cNvSpPr>
              <a:spLocks noChangeArrowheads="1"/>
            </p:cNvSpPr>
            <p:nvPr/>
          </p:nvSpPr>
          <p:spPr bwMode="auto">
            <a:xfrm>
              <a:off x="1113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12" name="Rectangle 16"/>
            <p:cNvSpPr>
              <a:spLocks noChangeArrowheads="1"/>
            </p:cNvSpPr>
            <p:nvPr/>
          </p:nvSpPr>
          <p:spPr bwMode="auto">
            <a:xfrm>
              <a:off x="1168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13" name="Rectangle 17"/>
            <p:cNvSpPr>
              <a:spLocks noChangeArrowheads="1"/>
            </p:cNvSpPr>
            <p:nvPr/>
          </p:nvSpPr>
          <p:spPr bwMode="auto">
            <a:xfrm>
              <a:off x="1222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14" name="Rectangle 18"/>
            <p:cNvSpPr>
              <a:spLocks noChangeArrowheads="1"/>
            </p:cNvSpPr>
            <p:nvPr/>
          </p:nvSpPr>
          <p:spPr bwMode="auto">
            <a:xfrm>
              <a:off x="1277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15" name="Rectangle 19"/>
            <p:cNvSpPr>
              <a:spLocks noChangeArrowheads="1"/>
            </p:cNvSpPr>
            <p:nvPr/>
          </p:nvSpPr>
          <p:spPr bwMode="auto">
            <a:xfrm>
              <a:off x="1332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16" name="Rectangle 20"/>
            <p:cNvSpPr>
              <a:spLocks noChangeArrowheads="1"/>
            </p:cNvSpPr>
            <p:nvPr/>
          </p:nvSpPr>
          <p:spPr bwMode="auto">
            <a:xfrm>
              <a:off x="1386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17" name="Rectangle 21"/>
            <p:cNvSpPr>
              <a:spLocks noChangeArrowheads="1"/>
            </p:cNvSpPr>
            <p:nvPr/>
          </p:nvSpPr>
          <p:spPr bwMode="auto">
            <a:xfrm>
              <a:off x="1441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18" name="Rectangle 22"/>
            <p:cNvSpPr>
              <a:spLocks noChangeArrowheads="1"/>
            </p:cNvSpPr>
            <p:nvPr/>
          </p:nvSpPr>
          <p:spPr bwMode="auto">
            <a:xfrm>
              <a:off x="1495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19" name="Rectangle 23"/>
            <p:cNvSpPr>
              <a:spLocks noChangeArrowheads="1"/>
            </p:cNvSpPr>
            <p:nvPr/>
          </p:nvSpPr>
          <p:spPr bwMode="auto">
            <a:xfrm>
              <a:off x="1550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20" name="Rectangle 24"/>
            <p:cNvSpPr>
              <a:spLocks noChangeArrowheads="1"/>
            </p:cNvSpPr>
            <p:nvPr/>
          </p:nvSpPr>
          <p:spPr bwMode="auto">
            <a:xfrm>
              <a:off x="1604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21" name="Rectangle 25"/>
            <p:cNvSpPr>
              <a:spLocks noChangeArrowheads="1"/>
            </p:cNvSpPr>
            <p:nvPr/>
          </p:nvSpPr>
          <p:spPr bwMode="auto">
            <a:xfrm>
              <a:off x="1659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22" name="Rectangle 26"/>
            <p:cNvSpPr>
              <a:spLocks noChangeArrowheads="1"/>
            </p:cNvSpPr>
            <p:nvPr/>
          </p:nvSpPr>
          <p:spPr bwMode="auto">
            <a:xfrm>
              <a:off x="1714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23" name="Rectangle 27"/>
            <p:cNvSpPr>
              <a:spLocks noChangeArrowheads="1"/>
            </p:cNvSpPr>
            <p:nvPr/>
          </p:nvSpPr>
          <p:spPr bwMode="auto">
            <a:xfrm>
              <a:off x="1768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24" name="Rectangle 28"/>
            <p:cNvSpPr>
              <a:spLocks noChangeArrowheads="1"/>
            </p:cNvSpPr>
            <p:nvPr/>
          </p:nvSpPr>
          <p:spPr bwMode="auto">
            <a:xfrm>
              <a:off x="1823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25" name="Rectangle 29"/>
            <p:cNvSpPr>
              <a:spLocks noChangeArrowheads="1"/>
            </p:cNvSpPr>
            <p:nvPr/>
          </p:nvSpPr>
          <p:spPr bwMode="auto">
            <a:xfrm>
              <a:off x="1877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26" name="Rectangle 30"/>
            <p:cNvSpPr>
              <a:spLocks noChangeArrowheads="1"/>
            </p:cNvSpPr>
            <p:nvPr/>
          </p:nvSpPr>
          <p:spPr bwMode="auto">
            <a:xfrm>
              <a:off x="1932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27" name="Rectangle 31"/>
            <p:cNvSpPr>
              <a:spLocks noChangeArrowheads="1"/>
            </p:cNvSpPr>
            <p:nvPr/>
          </p:nvSpPr>
          <p:spPr bwMode="auto">
            <a:xfrm>
              <a:off x="1986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28" name="Rectangle 32"/>
            <p:cNvSpPr>
              <a:spLocks noChangeArrowheads="1"/>
            </p:cNvSpPr>
            <p:nvPr/>
          </p:nvSpPr>
          <p:spPr bwMode="auto">
            <a:xfrm>
              <a:off x="2038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29" name="Line 33"/>
            <p:cNvSpPr>
              <a:spLocks noChangeShapeType="1"/>
            </p:cNvSpPr>
            <p:nvPr/>
          </p:nvSpPr>
          <p:spPr bwMode="auto">
            <a:xfrm>
              <a:off x="840" y="1694"/>
              <a:ext cx="1525" cy="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</p:grpSp>
      <p:grpSp>
        <p:nvGrpSpPr>
          <p:cNvPr id="1821730" name="Group 34"/>
          <p:cNvGrpSpPr>
            <a:grpSpLocks/>
          </p:cNvGrpSpPr>
          <p:nvPr/>
        </p:nvGrpSpPr>
        <p:grpSpPr bwMode="auto">
          <a:xfrm>
            <a:off x="5707063" y="46038"/>
            <a:ext cx="2420937" cy="541337"/>
            <a:chOff x="3464" y="1373"/>
            <a:chExt cx="1525" cy="341"/>
          </a:xfrm>
        </p:grpSpPr>
        <p:sp>
          <p:nvSpPr>
            <p:cNvPr id="1821731" name="Rectangle 35"/>
            <p:cNvSpPr>
              <a:spLocks noChangeArrowheads="1"/>
            </p:cNvSpPr>
            <p:nvPr/>
          </p:nvSpPr>
          <p:spPr bwMode="auto">
            <a:xfrm>
              <a:off x="3465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32" name="Rectangle 36"/>
            <p:cNvSpPr>
              <a:spLocks noChangeArrowheads="1"/>
            </p:cNvSpPr>
            <p:nvPr/>
          </p:nvSpPr>
          <p:spPr bwMode="auto">
            <a:xfrm>
              <a:off x="3520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33" name="Rectangle 37"/>
            <p:cNvSpPr>
              <a:spLocks noChangeArrowheads="1"/>
            </p:cNvSpPr>
            <p:nvPr/>
          </p:nvSpPr>
          <p:spPr bwMode="auto">
            <a:xfrm>
              <a:off x="3629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34" name="Rectangle 38"/>
            <p:cNvSpPr>
              <a:spLocks noChangeArrowheads="1"/>
            </p:cNvSpPr>
            <p:nvPr/>
          </p:nvSpPr>
          <p:spPr bwMode="auto">
            <a:xfrm>
              <a:off x="3684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35" name="Rectangle 39"/>
            <p:cNvSpPr>
              <a:spLocks noChangeArrowheads="1"/>
            </p:cNvSpPr>
            <p:nvPr/>
          </p:nvSpPr>
          <p:spPr bwMode="auto">
            <a:xfrm>
              <a:off x="3793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36" name="Rectangle 40"/>
            <p:cNvSpPr>
              <a:spLocks noChangeArrowheads="1"/>
            </p:cNvSpPr>
            <p:nvPr/>
          </p:nvSpPr>
          <p:spPr bwMode="auto">
            <a:xfrm>
              <a:off x="3902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37" name="Rectangle 41"/>
            <p:cNvSpPr>
              <a:spLocks noChangeArrowheads="1"/>
            </p:cNvSpPr>
            <p:nvPr/>
          </p:nvSpPr>
          <p:spPr bwMode="auto">
            <a:xfrm>
              <a:off x="4120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38" name="Rectangle 42"/>
            <p:cNvSpPr>
              <a:spLocks noChangeArrowheads="1"/>
            </p:cNvSpPr>
            <p:nvPr/>
          </p:nvSpPr>
          <p:spPr bwMode="auto">
            <a:xfrm>
              <a:off x="4284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39" name="Rectangle 43"/>
            <p:cNvSpPr>
              <a:spLocks noChangeArrowheads="1"/>
            </p:cNvSpPr>
            <p:nvPr/>
          </p:nvSpPr>
          <p:spPr bwMode="auto">
            <a:xfrm>
              <a:off x="4339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40" name="Rectangle 44"/>
            <p:cNvSpPr>
              <a:spLocks noChangeArrowheads="1"/>
            </p:cNvSpPr>
            <p:nvPr/>
          </p:nvSpPr>
          <p:spPr bwMode="auto">
            <a:xfrm>
              <a:off x="4547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41" name="Rectangle 45"/>
            <p:cNvSpPr>
              <a:spLocks noChangeArrowheads="1"/>
            </p:cNvSpPr>
            <p:nvPr/>
          </p:nvSpPr>
          <p:spPr bwMode="auto">
            <a:xfrm>
              <a:off x="4603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42" name="Line 46"/>
            <p:cNvSpPr>
              <a:spLocks noChangeShapeType="1"/>
            </p:cNvSpPr>
            <p:nvPr/>
          </p:nvSpPr>
          <p:spPr bwMode="auto">
            <a:xfrm>
              <a:off x="3464" y="1707"/>
              <a:ext cx="1525" cy="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</p:grpSp>
      <p:sp>
        <p:nvSpPr>
          <p:cNvPr id="1821743" name="Text Box 47"/>
          <p:cNvSpPr txBox="1">
            <a:spLocks noChangeArrowheads="1"/>
          </p:cNvSpPr>
          <p:nvPr/>
        </p:nvSpPr>
        <p:spPr bwMode="auto">
          <a:xfrm>
            <a:off x="3513138" y="0"/>
            <a:ext cx="2116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C1BC7B"/>
                </a:solidFill>
                <a:latin typeface="Verdana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31888046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3581400"/>
            <a:ext cx="4168775" cy="320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C0C0C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822723" name="Picture 3" descr="DeblurrLSMylcuyW=314p=1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3581400"/>
            <a:ext cx="4325938" cy="320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2724" name="Line 4"/>
          <p:cNvSpPr>
            <a:spLocks noChangeShapeType="1"/>
          </p:cNvSpPr>
          <p:nvPr/>
        </p:nvSpPr>
        <p:spPr bwMode="auto">
          <a:xfrm flipV="1">
            <a:off x="-15875" y="3890963"/>
            <a:ext cx="957263" cy="13589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22725" name="Line 5"/>
          <p:cNvSpPr>
            <a:spLocks noChangeShapeType="1"/>
          </p:cNvSpPr>
          <p:nvPr/>
        </p:nvSpPr>
        <p:spPr bwMode="auto">
          <a:xfrm flipV="1">
            <a:off x="-22225" y="4010025"/>
            <a:ext cx="1660525" cy="1255713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22726" name="Line 6"/>
          <p:cNvSpPr>
            <a:spLocks noChangeShapeType="1"/>
          </p:cNvSpPr>
          <p:nvPr/>
        </p:nvSpPr>
        <p:spPr bwMode="auto">
          <a:xfrm flipV="1">
            <a:off x="0" y="4022725"/>
            <a:ext cx="2381250" cy="1243013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grpSp>
        <p:nvGrpSpPr>
          <p:cNvPr id="1822727" name="Group 7"/>
          <p:cNvGrpSpPr>
            <a:grpSpLocks/>
          </p:cNvGrpSpPr>
          <p:nvPr/>
        </p:nvGrpSpPr>
        <p:grpSpPr bwMode="auto">
          <a:xfrm>
            <a:off x="549275" y="742950"/>
            <a:ext cx="3687763" cy="2695575"/>
            <a:chOff x="399" y="31"/>
            <a:chExt cx="2323" cy="1851"/>
          </a:xfrm>
        </p:grpSpPr>
        <p:sp>
          <p:nvSpPr>
            <p:cNvPr id="1822728" name="Line 8"/>
            <p:cNvSpPr>
              <a:spLocks noChangeShapeType="1"/>
            </p:cNvSpPr>
            <p:nvPr/>
          </p:nvSpPr>
          <p:spPr bwMode="auto">
            <a:xfrm rot="10800000">
              <a:off x="407" y="31"/>
              <a:ext cx="0" cy="185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29" name="Line 9"/>
            <p:cNvSpPr>
              <a:spLocks noChangeShapeType="1"/>
            </p:cNvSpPr>
            <p:nvPr/>
          </p:nvSpPr>
          <p:spPr bwMode="auto">
            <a:xfrm rot="16200000">
              <a:off x="1559" y="709"/>
              <a:ext cx="4" cy="232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</p:grpSp>
      <p:pic>
        <p:nvPicPr>
          <p:cNvPr id="1822730" name="Picture 10" descr="RATInverseFF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8" y="677863"/>
            <a:ext cx="3776662" cy="283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2731" name="Picture 11" descr="BoxInverseFF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677863"/>
            <a:ext cx="3778250" cy="283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22732" name="Group 12"/>
          <p:cNvGrpSpPr>
            <a:grpSpLocks/>
          </p:cNvGrpSpPr>
          <p:nvPr/>
        </p:nvGrpSpPr>
        <p:grpSpPr bwMode="auto">
          <a:xfrm>
            <a:off x="5829300" y="46038"/>
            <a:ext cx="2420938" cy="541337"/>
            <a:chOff x="3464" y="1373"/>
            <a:chExt cx="1525" cy="341"/>
          </a:xfrm>
        </p:grpSpPr>
        <p:sp>
          <p:nvSpPr>
            <p:cNvPr id="1822733" name="Rectangle 13"/>
            <p:cNvSpPr>
              <a:spLocks noChangeArrowheads="1"/>
            </p:cNvSpPr>
            <p:nvPr/>
          </p:nvSpPr>
          <p:spPr bwMode="auto">
            <a:xfrm>
              <a:off x="3465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34" name="Rectangle 14"/>
            <p:cNvSpPr>
              <a:spLocks noChangeArrowheads="1"/>
            </p:cNvSpPr>
            <p:nvPr/>
          </p:nvSpPr>
          <p:spPr bwMode="auto">
            <a:xfrm>
              <a:off x="3520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35" name="Rectangle 15"/>
            <p:cNvSpPr>
              <a:spLocks noChangeArrowheads="1"/>
            </p:cNvSpPr>
            <p:nvPr/>
          </p:nvSpPr>
          <p:spPr bwMode="auto">
            <a:xfrm>
              <a:off x="3629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36" name="Rectangle 16"/>
            <p:cNvSpPr>
              <a:spLocks noChangeArrowheads="1"/>
            </p:cNvSpPr>
            <p:nvPr/>
          </p:nvSpPr>
          <p:spPr bwMode="auto">
            <a:xfrm>
              <a:off x="3684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37" name="Rectangle 17"/>
            <p:cNvSpPr>
              <a:spLocks noChangeArrowheads="1"/>
            </p:cNvSpPr>
            <p:nvPr/>
          </p:nvSpPr>
          <p:spPr bwMode="auto">
            <a:xfrm>
              <a:off x="3793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38" name="Rectangle 18"/>
            <p:cNvSpPr>
              <a:spLocks noChangeArrowheads="1"/>
            </p:cNvSpPr>
            <p:nvPr/>
          </p:nvSpPr>
          <p:spPr bwMode="auto">
            <a:xfrm>
              <a:off x="3902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39" name="Rectangle 19"/>
            <p:cNvSpPr>
              <a:spLocks noChangeArrowheads="1"/>
            </p:cNvSpPr>
            <p:nvPr/>
          </p:nvSpPr>
          <p:spPr bwMode="auto">
            <a:xfrm>
              <a:off x="4120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40" name="Rectangle 20"/>
            <p:cNvSpPr>
              <a:spLocks noChangeArrowheads="1"/>
            </p:cNvSpPr>
            <p:nvPr/>
          </p:nvSpPr>
          <p:spPr bwMode="auto">
            <a:xfrm>
              <a:off x="4284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41" name="Rectangle 21"/>
            <p:cNvSpPr>
              <a:spLocks noChangeArrowheads="1"/>
            </p:cNvSpPr>
            <p:nvPr/>
          </p:nvSpPr>
          <p:spPr bwMode="auto">
            <a:xfrm>
              <a:off x="4339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42" name="Rectangle 22"/>
            <p:cNvSpPr>
              <a:spLocks noChangeArrowheads="1"/>
            </p:cNvSpPr>
            <p:nvPr/>
          </p:nvSpPr>
          <p:spPr bwMode="auto">
            <a:xfrm>
              <a:off x="4547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43" name="Rectangle 23"/>
            <p:cNvSpPr>
              <a:spLocks noChangeArrowheads="1"/>
            </p:cNvSpPr>
            <p:nvPr/>
          </p:nvSpPr>
          <p:spPr bwMode="auto">
            <a:xfrm>
              <a:off x="4603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44" name="Line 24"/>
            <p:cNvSpPr>
              <a:spLocks noChangeShapeType="1"/>
            </p:cNvSpPr>
            <p:nvPr/>
          </p:nvSpPr>
          <p:spPr bwMode="auto">
            <a:xfrm>
              <a:off x="3464" y="1707"/>
              <a:ext cx="1525" cy="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</p:grpSp>
      <p:grpSp>
        <p:nvGrpSpPr>
          <p:cNvPr id="1822745" name="Group 25"/>
          <p:cNvGrpSpPr>
            <a:grpSpLocks/>
          </p:cNvGrpSpPr>
          <p:nvPr/>
        </p:nvGrpSpPr>
        <p:grpSpPr bwMode="auto">
          <a:xfrm>
            <a:off x="1171575" y="44450"/>
            <a:ext cx="2420938" cy="541338"/>
            <a:chOff x="840" y="1366"/>
            <a:chExt cx="1525" cy="341"/>
          </a:xfrm>
        </p:grpSpPr>
        <p:sp>
          <p:nvSpPr>
            <p:cNvPr id="1822746" name="Rectangle 26"/>
            <p:cNvSpPr>
              <a:spLocks noChangeArrowheads="1"/>
            </p:cNvSpPr>
            <p:nvPr/>
          </p:nvSpPr>
          <p:spPr bwMode="auto">
            <a:xfrm>
              <a:off x="840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47" name="Rectangle 27"/>
            <p:cNvSpPr>
              <a:spLocks noChangeArrowheads="1"/>
            </p:cNvSpPr>
            <p:nvPr/>
          </p:nvSpPr>
          <p:spPr bwMode="auto">
            <a:xfrm>
              <a:off x="895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48" name="Rectangle 28"/>
            <p:cNvSpPr>
              <a:spLocks noChangeArrowheads="1"/>
            </p:cNvSpPr>
            <p:nvPr/>
          </p:nvSpPr>
          <p:spPr bwMode="auto">
            <a:xfrm>
              <a:off x="950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49" name="Rectangle 29"/>
            <p:cNvSpPr>
              <a:spLocks noChangeArrowheads="1"/>
            </p:cNvSpPr>
            <p:nvPr/>
          </p:nvSpPr>
          <p:spPr bwMode="auto">
            <a:xfrm>
              <a:off x="1004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50" name="Rectangle 30"/>
            <p:cNvSpPr>
              <a:spLocks noChangeArrowheads="1"/>
            </p:cNvSpPr>
            <p:nvPr/>
          </p:nvSpPr>
          <p:spPr bwMode="auto">
            <a:xfrm>
              <a:off x="1059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51" name="Rectangle 31"/>
            <p:cNvSpPr>
              <a:spLocks noChangeArrowheads="1"/>
            </p:cNvSpPr>
            <p:nvPr/>
          </p:nvSpPr>
          <p:spPr bwMode="auto">
            <a:xfrm>
              <a:off x="1113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52" name="Rectangle 32"/>
            <p:cNvSpPr>
              <a:spLocks noChangeArrowheads="1"/>
            </p:cNvSpPr>
            <p:nvPr/>
          </p:nvSpPr>
          <p:spPr bwMode="auto">
            <a:xfrm>
              <a:off x="1168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53" name="Rectangle 33"/>
            <p:cNvSpPr>
              <a:spLocks noChangeArrowheads="1"/>
            </p:cNvSpPr>
            <p:nvPr/>
          </p:nvSpPr>
          <p:spPr bwMode="auto">
            <a:xfrm>
              <a:off x="1222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54" name="Rectangle 34"/>
            <p:cNvSpPr>
              <a:spLocks noChangeArrowheads="1"/>
            </p:cNvSpPr>
            <p:nvPr/>
          </p:nvSpPr>
          <p:spPr bwMode="auto">
            <a:xfrm>
              <a:off x="1277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55" name="Rectangle 35"/>
            <p:cNvSpPr>
              <a:spLocks noChangeArrowheads="1"/>
            </p:cNvSpPr>
            <p:nvPr/>
          </p:nvSpPr>
          <p:spPr bwMode="auto">
            <a:xfrm>
              <a:off x="1332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56" name="Rectangle 36"/>
            <p:cNvSpPr>
              <a:spLocks noChangeArrowheads="1"/>
            </p:cNvSpPr>
            <p:nvPr/>
          </p:nvSpPr>
          <p:spPr bwMode="auto">
            <a:xfrm>
              <a:off x="1386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57" name="Rectangle 37"/>
            <p:cNvSpPr>
              <a:spLocks noChangeArrowheads="1"/>
            </p:cNvSpPr>
            <p:nvPr/>
          </p:nvSpPr>
          <p:spPr bwMode="auto">
            <a:xfrm>
              <a:off x="1441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58" name="Rectangle 38"/>
            <p:cNvSpPr>
              <a:spLocks noChangeArrowheads="1"/>
            </p:cNvSpPr>
            <p:nvPr/>
          </p:nvSpPr>
          <p:spPr bwMode="auto">
            <a:xfrm>
              <a:off x="1495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59" name="Rectangle 39"/>
            <p:cNvSpPr>
              <a:spLocks noChangeArrowheads="1"/>
            </p:cNvSpPr>
            <p:nvPr/>
          </p:nvSpPr>
          <p:spPr bwMode="auto">
            <a:xfrm>
              <a:off x="1550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60" name="Rectangle 40"/>
            <p:cNvSpPr>
              <a:spLocks noChangeArrowheads="1"/>
            </p:cNvSpPr>
            <p:nvPr/>
          </p:nvSpPr>
          <p:spPr bwMode="auto">
            <a:xfrm>
              <a:off x="1604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61" name="Rectangle 41"/>
            <p:cNvSpPr>
              <a:spLocks noChangeArrowheads="1"/>
            </p:cNvSpPr>
            <p:nvPr/>
          </p:nvSpPr>
          <p:spPr bwMode="auto">
            <a:xfrm>
              <a:off x="1659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62" name="Rectangle 42"/>
            <p:cNvSpPr>
              <a:spLocks noChangeArrowheads="1"/>
            </p:cNvSpPr>
            <p:nvPr/>
          </p:nvSpPr>
          <p:spPr bwMode="auto">
            <a:xfrm>
              <a:off x="1714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63" name="Rectangle 43"/>
            <p:cNvSpPr>
              <a:spLocks noChangeArrowheads="1"/>
            </p:cNvSpPr>
            <p:nvPr/>
          </p:nvSpPr>
          <p:spPr bwMode="auto">
            <a:xfrm>
              <a:off x="1768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64" name="Rectangle 44"/>
            <p:cNvSpPr>
              <a:spLocks noChangeArrowheads="1"/>
            </p:cNvSpPr>
            <p:nvPr/>
          </p:nvSpPr>
          <p:spPr bwMode="auto">
            <a:xfrm>
              <a:off x="1823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65" name="Rectangle 45"/>
            <p:cNvSpPr>
              <a:spLocks noChangeArrowheads="1"/>
            </p:cNvSpPr>
            <p:nvPr/>
          </p:nvSpPr>
          <p:spPr bwMode="auto">
            <a:xfrm>
              <a:off x="1877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66" name="Rectangle 46"/>
            <p:cNvSpPr>
              <a:spLocks noChangeArrowheads="1"/>
            </p:cNvSpPr>
            <p:nvPr/>
          </p:nvSpPr>
          <p:spPr bwMode="auto">
            <a:xfrm>
              <a:off x="1932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67" name="Rectangle 47"/>
            <p:cNvSpPr>
              <a:spLocks noChangeArrowheads="1"/>
            </p:cNvSpPr>
            <p:nvPr/>
          </p:nvSpPr>
          <p:spPr bwMode="auto">
            <a:xfrm>
              <a:off x="1986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68" name="Rectangle 48"/>
            <p:cNvSpPr>
              <a:spLocks noChangeArrowheads="1"/>
            </p:cNvSpPr>
            <p:nvPr/>
          </p:nvSpPr>
          <p:spPr bwMode="auto">
            <a:xfrm>
              <a:off x="2038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69" name="Line 49"/>
            <p:cNvSpPr>
              <a:spLocks noChangeShapeType="1"/>
            </p:cNvSpPr>
            <p:nvPr/>
          </p:nvSpPr>
          <p:spPr bwMode="auto">
            <a:xfrm>
              <a:off x="840" y="1694"/>
              <a:ext cx="1525" cy="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</p:grpSp>
      <p:sp>
        <p:nvSpPr>
          <p:cNvPr id="1822770" name="Text Box 50"/>
          <p:cNvSpPr txBox="1">
            <a:spLocks noChangeArrowheads="1"/>
          </p:cNvSpPr>
          <p:nvPr/>
        </p:nvSpPr>
        <p:spPr bwMode="auto">
          <a:xfrm>
            <a:off x="1011238" y="2678113"/>
            <a:ext cx="3194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latin typeface="Verdana" charset="0"/>
              </a:rPr>
              <a:t>Inverse Filter Unstable</a:t>
            </a:r>
          </a:p>
        </p:txBody>
      </p:sp>
      <p:sp>
        <p:nvSpPr>
          <p:cNvPr id="1822771" name="Text Box 51"/>
          <p:cNvSpPr txBox="1">
            <a:spLocks noChangeArrowheads="1"/>
          </p:cNvSpPr>
          <p:nvPr/>
        </p:nvSpPr>
        <p:spPr bwMode="auto">
          <a:xfrm>
            <a:off x="5432425" y="1028700"/>
            <a:ext cx="3194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latin typeface="Verdana" charset="0"/>
              </a:rPr>
              <a:t>Inverse Filter stable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40510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24" grpId="0" animBg="1"/>
      <p:bldP spid="1822725" grpId="0" animBg="1"/>
      <p:bldP spid="182272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5794" name="Picture 2" descr="BlurredBayer2RGBWarp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0"/>
            <a:ext cx="8950325" cy="3302000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5795" name="Picture 3" descr="DeblurrLSMylcuyW=730p=6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3425825"/>
            <a:ext cx="8410575" cy="3302000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5796" name="Rectangle 4"/>
          <p:cNvSpPr>
            <a:spLocks noChangeArrowheads="1"/>
          </p:cNvSpPr>
          <p:nvPr/>
        </p:nvSpPr>
        <p:spPr bwMode="auto">
          <a:xfrm>
            <a:off x="2071688" y="5254625"/>
            <a:ext cx="727075" cy="661988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pic>
        <p:nvPicPr>
          <p:cNvPr id="1825797" name="Picture 5" descr="DeblurrLSMylcuyW=730p=6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4568825"/>
            <a:ext cx="19113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5798" name="Rectangle 6"/>
          <p:cNvSpPr>
            <a:spLocks noChangeArrowheads="1"/>
          </p:cNvSpPr>
          <p:nvPr/>
        </p:nvSpPr>
        <p:spPr bwMode="auto">
          <a:xfrm>
            <a:off x="3783013" y="5543550"/>
            <a:ext cx="1657350" cy="48895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pic>
        <p:nvPicPr>
          <p:cNvPr id="1825799" name="Picture 7" descr="DeblurrLSMylcuyW=730p=6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5421313"/>
            <a:ext cx="2930525" cy="64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80452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5796" grpId="0" animBg="1"/>
      <p:bldP spid="182579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7842" name="Picture 2" descr="Image50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7843" name="Text Box 3"/>
          <p:cNvSpPr txBox="1">
            <a:spLocks noChangeArrowheads="1"/>
          </p:cNvSpPr>
          <p:nvPr/>
        </p:nvSpPr>
        <p:spPr bwMode="auto">
          <a:xfrm>
            <a:off x="6191250" y="6113463"/>
            <a:ext cx="2479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C1BC7B"/>
                </a:solidFill>
                <a:latin typeface="Verdana" charset="0"/>
              </a:rPr>
              <a:t>Input Image</a:t>
            </a:r>
          </a:p>
        </p:txBody>
      </p:sp>
    </p:spTree>
    <p:extLst>
      <p:ext uri="{BB962C8B-B14F-4D97-AF65-F5344CB8AC3E}">
        <p14:creationId xmlns:p14="http://schemas.microsoft.com/office/powerpoint/2010/main" val="27537825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8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pic>
        <p:nvPicPr>
          <p:cNvPr id="1829891" name="Picture 3" descr="DeblurrLSMylcuyW=217p=2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98813"/>
            <a:ext cx="8839200" cy="3216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9892" name="Picture 4" descr="BlurredBayer2RGBWarp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2238"/>
            <a:ext cx="8856663" cy="2613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9893" name="Text Box 5"/>
          <p:cNvSpPr txBox="1">
            <a:spLocks noChangeArrowheads="1"/>
          </p:cNvSpPr>
          <p:nvPr/>
        </p:nvSpPr>
        <p:spPr bwMode="auto">
          <a:xfrm>
            <a:off x="3254375" y="2763838"/>
            <a:ext cx="2633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C1BC7B"/>
                </a:solidFill>
                <a:latin typeface="Verdana" charset="0"/>
              </a:rPr>
              <a:t>Rectified Crop</a:t>
            </a:r>
          </a:p>
        </p:txBody>
      </p:sp>
      <p:sp>
        <p:nvSpPr>
          <p:cNvPr id="1829894" name="Text Box 6"/>
          <p:cNvSpPr txBox="1">
            <a:spLocks noChangeArrowheads="1"/>
          </p:cNvSpPr>
          <p:nvPr/>
        </p:nvSpPr>
        <p:spPr bwMode="auto">
          <a:xfrm>
            <a:off x="3001963" y="6411913"/>
            <a:ext cx="3140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C1BC7B"/>
                </a:solidFill>
                <a:latin typeface="Verdana" charset="0"/>
              </a:rPr>
              <a:t>Deblurred Result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0327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98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we see the world?</a:t>
            </a:r>
          </a:p>
        </p:txBody>
      </p:sp>
      <p:sp>
        <p:nvSpPr>
          <p:cNvPr id="1762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295400"/>
          </a:xfrm>
        </p:spPr>
        <p:txBody>
          <a:bodyPr/>
          <a:lstStyle/>
          <a:p>
            <a:r>
              <a:rPr lang="en-US"/>
              <a:t>Let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design a camera</a:t>
            </a:r>
          </a:p>
          <a:p>
            <a:pPr lvl="1"/>
            <a:r>
              <a:rPr lang="en-US"/>
              <a:t>Idea 1:  put a piece of film in front of an object</a:t>
            </a:r>
          </a:p>
          <a:p>
            <a:pPr lvl="1"/>
            <a:r>
              <a:rPr lang="en-US"/>
              <a:t>Do we get a reasonable image?</a:t>
            </a:r>
          </a:p>
        </p:txBody>
      </p:sp>
      <p:pic>
        <p:nvPicPr>
          <p:cNvPr id="1762308" name="Picture 4" descr="image-noth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5484813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62309" name="Group 5"/>
          <p:cNvGrpSpPr>
            <a:grpSpLocks/>
          </p:cNvGrpSpPr>
          <p:nvPr/>
        </p:nvGrpSpPr>
        <p:grpSpPr bwMode="auto">
          <a:xfrm>
            <a:off x="2438400" y="1981200"/>
            <a:ext cx="4724400" cy="1524000"/>
            <a:chOff x="1536" y="1248"/>
            <a:chExt cx="2976" cy="960"/>
          </a:xfrm>
        </p:grpSpPr>
        <p:sp>
          <p:nvSpPr>
            <p:cNvPr id="1762310" name="Line 6"/>
            <p:cNvSpPr>
              <a:spLocks noChangeShapeType="1"/>
            </p:cNvSpPr>
            <p:nvPr/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762311" name="Line 7"/>
            <p:cNvSpPr>
              <a:spLocks noChangeShapeType="1"/>
            </p:cNvSpPr>
            <p:nvPr/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762312" name="Line 8"/>
            <p:cNvSpPr>
              <a:spLocks noChangeShapeType="1"/>
            </p:cNvSpPr>
            <p:nvPr/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762313" name="Line 9"/>
          <p:cNvSpPr>
            <a:spLocks noChangeShapeType="1"/>
          </p:cNvSpPr>
          <p:nvPr/>
        </p:nvSpPr>
        <p:spPr bwMode="auto">
          <a:xfrm>
            <a:off x="2438400" y="1981200"/>
            <a:ext cx="4800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1762314" name="Group 10"/>
          <p:cNvGrpSpPr>
            <a:grpSpLocks/>
          </p:cNvGrpSpPr>
          <p:nvPr/>
        </p:nvGrpSpPr>
        <p:grpSpPr bwMode="auto">
          <a:xfrm>
            <a:off x="2743200" y="2209800"/>
            <a:ext cx="4419600" cy="1295400"/>
            <a:chOff x="1728" y="1392"/>
            <a:chExt cx="2784" cy="816"/>
          </a:xfrm>
        </p:grpSpPr>
        <p:grpSp>
          <p:nvGrpSpPr>
            <p:cNvPr id="1762315" name="Group 11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1762316" name="Line 12"/>
              <p:cNvSpPr>
                <a:spLocks noChangeShapeType="1"/>
              </p:cNvSpPr>
              <p:nvPr/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2317" name="Line 13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2318" name="Line 14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62319" name="Line 15"/>
            <p:cNvSpPr>
              <a:spLocks noChangeShapeType="1"/>
            </p:cNvSpPr>
            <p:nvPr/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762320" name="Oval 16"/>
          <p:cNvSpPr>
            <a:spLocks noChangeArrowheads="1"/>
          </p:cNvSpPr>
          <p:nvPr/>
        </p:nvSpPr>
        <p:spPr bwMode="auto">
          <a:xfrm>
            <a:off x="2393950" y="1949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62321" name="Oval 17"/>
          <p:cNvSpPr>
            <a:spLocks noChangeArrowheads="1"/>
          </p:cNvSpPr>
          <p:nvPr/>
        </p:nvSpPr>
        <p:spPr bwMode="auto">
          <a:xfrm>
            <a:off x="2711450" y="25574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62322" name="Text Box 18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439772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23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Pinhole camera</a:t>
            </a:r>
          </a:p>
        </p:txBody>
      </p:sp>
      <p:sp>
        <p:nvSpPr>
          <p:cNvPr id="1763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772400" cy="1905000"/>
          </a:xfrm>
        </p:spPr>
        <p:txBody>
          <a:bodyPr/>
          <a:lstStyle/>
          <a:p>
            <a:r>
              <a:rPr lang="en-US"/>
              <a:t>Add a barrier to block off most of the rays</a:t>
            </a:r>
          </a:p>
          <a:p>
            <a:pPr lvl="1"/>
            <a:r>
              <a:rPr lang="en-US"/>
              <a:t>This reduces blurring</a:t>
            </a:r>
          </a:p>
          <a:p>
            <a:pPr lvl="1"/>
            <a:r>
              <a:rPr lang="en-US"/>
              <a:t>The opening known as the </a:t>
            </a:r>
            <a:r>
              <a:rPr lang="en-US" b="1"/>
              <a:t>aperture</a:t>
            </a:r>
          </a:p>
          <a:p>
            <a:pPr lvl="1"/>
            <a:r>
              <a:rPr lang="en-US"/>
              <a:t>How does this transform the image?</a:t>
            </a:r>
          </a:p>
        </p:txBody>
      </p:sp>
      <p:pic>
        <p:nvPicPr>
          <p:cNvPr id="1763332" name="Picture 4" descr="image-pinh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5484813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63333" name="Group 5"/>
          <p:cNvGrpSpPr>
            <a:grpSpLocks/>
          </p:cNvGrpSpPr>
          <p:nvPr/>
        </p:nvGrpSpPr>
        <p:grpSpPr bwMode="auto">
          <a:xfrm>
            <a:off x="2286000" y="2057400"/>
            <a:ext cx="4724400" cy="1524000"/>
            <a:chOff x="1440" y="1296"/>
            <a:chExt cx="2976" cy="960"/>
          </a:xfrm>
        </p:grpSpPr>
        <p:sp>
          <p:nvSpPr>
            <p:cNvPr id="1763334" name="Line 6"/>
            <p:cNvSpPr>
              <a:spLocks noChangeShapeType="1"/>
            </p:cNvSpPr>
            <p:nvPr/>
          </p:nvSpPr>
          <p:spPr bwMode="auto">
            <a:xfrm>
              <a:off x="1440" y="1296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763335" name="Line 7"/>
            <p:cNvSpPr>
              <a:spLocks noChangeShapeType="1"/>
            </p:cNvSpPr>
            <p:nvPr/>
          </p:nvSpPr>
          <p:spPr bwMode="auto">
            <a:xfrm>
              <a:off x="1440" y="1296"/>
              <a:ext cx="1494" cy="3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763336" name="Line 8"/>
            <p:cNvSpPr>
              <a:spLocks noChangeShapeType="1"/>
            </p:cNvSpPr>
            <p:nvPr/>
          </p:nvSpPr>
          <p:spPr bwMode="auto">
            <a:xfrm>
              <a:off x="1440" y="1296"/>
              <a:ext cx="150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763337" name="Line 9"/>
            <p:cNvSpPr>
              <a:spLocks noChangeShapeType="1"/>
            </p:cNvSpPr>
            <p:nvPr/>
          </p:nvSpPr>
          <p:spPr bwMode="auto">
            <a:xfrm>
              <a:off x="1440" y="1296"/>
              <a:ext cx="1482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763338" name="Group 10"/>
          <p:cNvGrpSpPr>
            <a:grpSpLocks/>
          </p:cNvGrpSpPr>
          <p:nvPr/>
        </p:nvGrpSpPr>
        <p:grpSpPr bwMode="auto">
          <a:xfrm>
            <a:off x="2590800" y="2495550"/>
            <a:ext cx="4457700" cy="571500"/>
            <a:chOff x="1632" y="1572"/>
            <a:chExt cx="2808" cy="360"/>
          </a:xfrm>
        </p:grpSpPr>
        <p:sp>
          <p:nvSpPr>
            <p:cNvPr id="1763339" name="Line 11"/>
            <p:cNvSpPr>
              <a:spLocks noChangeShapeType="1"/>
            </p:cNvSpPr>
            <p:nvPr/>
          </p:nvSpPr>
          <p:spPr bwMode="auto">
            <a:xfrm flipV="1">
              <a:off x="1632" y="1572"/>
              <a:ext cx="1302" cy="10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763340" name="Line 12"/>
            <p:cNvSpPr>
              <a:spLocks noChangeShapeType="1"/>
            </p:cNvSpPr>
            <p:nvPr/>
          </p:nvSpPr>
          <p:spPr bwMode="auto">
            <a:xfrm>
              <a:off x="1632" y="1680"/>
              <a:ext cx="1302" cy="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763341" name="Line 13"/>
            <p:cNvSpPr>
              <a:spLocks noChangeShapeType="1"/>
            </p:cNvSpPr>
            <p:nvPr/>
          </p:nvSpPr>
          <p:spPr bwMode="auto">
            <a:xfrm>
              <a:off x="1632" y="1680"/>
              <a:ext cx="2808" cy="19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763342" name="Line 14"/>
            <p:cNvSpPr>
              <a:spLocks noChangeShapeType="1"/>
            </p:cNvSpPr>
            <p:nvPr/>
          </p:nvSpPr>
          <p:spPr bwMode="auto">
            <a:xfrm>
              <a:off x="1632" y="1680"/>
              <a:ext cx="1302" cy="25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763343" name="Oval 15"/>
          <p:cNvSpPr>
            <a:spLocks noChangeArrowheads="1"/>
          </p:cNvSpPr>
          <p:nvPr/>
        </p:nvSpPr>
        <p:spPr bwMode="auto">
          <a:xfrm>
            <a:off x="2241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63344" name="Oval 16"/>
          <p:cNvSpPr>
            <a:spLocks noChangeArrowheads="1"/>
          </p:cNvSpPr>
          <p:nvPr/>
        </p:nvSpPr>
        <p:spPr bwMode="auto">
          <a:xfrm>
            <a:off x="2559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63345" name="Rectangle 17"/>
          <p:cNvSpPr>
            <a:spLocks noChangeArrowheads="1"/>
          </p:cNvSpPr>
          <p:nvPr/>
        </p:nvSpPr>
        <p:spPr bwMode="auto">
          <a:xfrm>
            <a:off x="685800" y="5943600"/>
            <a:ext cx="777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1143000" lvl="2" indent="-228600" algn="l" eaLnBrk="1" hangingPunct="1">
              <a:spcBef>
                <a:spcPct val="20000"/>
              </a:spcBef>
              <a:buFontTx/>
              <a:buChar char="–"/>
            </a:pPr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63346" name="Text Box 18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664111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3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3345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Pinhole camera model</a:t>
            </a:r>
          </a:p>
        </p:txBody>
      </p:sp>
      <p:sp>
        <p:nvSpPr>
          <p:cNvPr id="1765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8229600" cy="1981200"/>
          </a:xfrm>
        </p:spPr>
        <p:txBody>
          <a:bodyPr/>
          <a:lstStyle/>
          <a:p>
            <a:r>
              <a:rPr lang="en-US"/>
              <a:t>Pinhole model:</a:t>
            </a:r>
          </a:p>
          <a:p>
            <a:pPr lvl="1"/>
            <a:r>
              <a:rPr lang="en-US"/>
              <a:t>Captures </a:t>
            </a:r>
            <a:r>
              <a:rPr lang="en-US" b="1"/>
              <a:t>pencil of rays</a:t>
            </a:r>
            <a:r>
              <a:rPr lang="en-US"/>
              <a:t> – all rays through a single point</a:t>
            </a:r>
          </a:p>
          <a:p>
            <a:pPr lvl="1"/>
            <a:r>
              <a:rPr lang="en-US"/>
              <a:t>The point is called </a:t>
            </a:r>
            <a:r>
              <a:rPr lang="en-US" b="1"/>
              <a:t>Center of Projection (COP)</a:t>
            </a:r>
          </a:p>
          <a:p>
            <a:pPr lvl="1"/>
            <a:r>
              <a:rPr lang="en-US"/>
              <a:t>The image is formed on the </a:t>
            </a:r>
            <a:r>
              <a:rPr lang="en-US" b="1"/>
              <a:t>Image Plane</a:t>
            </a:r>
          </a:p>
          <a:p>
            <a:pPr lvl="1"/>
            <a:r>
              <a:rPr lang="en-US" b="1"/>
              <a:t>Effective focal length</a:t>
            </a:r>
            <a:r>
              <a:rPr lang="en-US" b="1" i="1"/>
              <a:t> f</a:t>
            </a:r>
            <a:r>
              <a:rPr lang="en-US"/>
              <a:t> is distance from COP to Image Plane</a:t>
            </a:r>
          </a:p>
        </p:txBody>
      </p:sp>
      <p:pic>
        <p:nvPicPr>
          <p:cNvPr id="1765380" name="Picture 4" descr="pinhole_dif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43000"/>
            <a:ext cx="4572000" cy="302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5381" name="Text Box 5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22618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1" y="1415845"/>
            <a:ext cx="4419398" cy="3703580"/>
          </a:xfrm>
          <a:prstGeom prst="rect">
            <a:avLst/>
          </a:prstGeom>
        </p:spPr>
      </p:pic>
      <p:pic>
        <p:nvPicPr>
          <p:cNvPr id="17664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3" y="2208213"/>
            <a:ext cx="3455987" cy="228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66404" name="Rectangle 4"/>
          <p:cNvSpPr>
            <a:spLocks noChangeArrowheads="1"/>
          </p:cNvSpPr>
          <p:nvPr/>
        </p:nvSpPr>
        <p:spPr bwMode="auto">
          <a:xfrm>
            <a:off x="6965950" y="6613525"/>
            <a:ext cx="2178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ＭＳ Ｐゴシック" charset="0"/>
                <a:cs typeface="Arial" charset="0"/>
              </a:rPr>
              <a:t>Figures © Stephen E. Palmer, 2002</a:t>
            </a:r>
          </a:p>
        </p:txBody>
      </p:sp>
      <p:sp>
        <p:nvSpPr>
          <p:cNvPr id="1766405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534400" cy="838200"/>
          </a:xfrm>
        </p:spPr>
        <p:txBody>
          <a:bodyPr/>
          <a:lstStyle/>
          <a:p>
            <a:r>
              <a:rPr lang="en-US" sz="3000"/>
              <a:t>Dimensionality Reduction Machine (3D to 2D)</a:t>
            </a:r>
          </a:p>
        </p:txBody>
      </p:sp>
      <p:sp>
        <p:nvSpPr>
          <p:cNvPr id="1766406" name="Text Box 6"/>
          <p:cNvSpPr txBox="1">
            <a:spLocks noChangeArrowheads="1"/>
          </p:cNvSpPr>
          <p:nvPr/>
        </p:nvSpPr>
        <p:spPr bwMode="auto">
          <a:xfrm>
            <a:off x="1676400" y="1371600"/>
            <a:ext cx="1590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i="1">
                <a:solidFill>
                  <a:srgbClr val="000000"/>
                </a:solidFill>
                <a:latin typeface="Arial" charset="0"/>
                <a:cs typeface="Arial" charset="0"/>
              </a:rPr>
              <a:t>3D world</a:t>
            </a:r>
          </a:p>
        </p:txBody>
      </p:sp>
      <p:sp>
        <p:nvSpPr>
          <p:cNvPr id="1766407" name="Text Box 7"/>
          <p:cNvSpPr txBox="1">
            <a:spLocks noChangeArrowheads="1"/>
          </p:cNvSpPr>
          <p:nvPr/>
        </p:nvSpPr>
        <p:spPr bwMode="auto">
          <a:xfrm>
            <a:off x="6019800" y="1371600"/>
            <a:ext cx="17097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i="1">
                <a:solidFill>
                  <a:srgbClr val="000000"/>
                </a:solidFill>
                <a:latin typeface="Arial" charset="0"/>
                <a:cs typeface="Arial" charset="0"/>
              </a:rPr>
              <a:t>2D image</a:t>
            </a:r>
          </a:p>
        </p:txBody>
      </p:sp>
      <p:sp>
        <p:nvSpPr>
          <p:cNvPr id="1766408" name="Rectangle 8"/>
          <p:cNvSpPr>
            <a:spLocks noChangeArrowheads="1"/>
          </p:cNvSpPr>
          <p:nvPr/>
        </p:nvSpPr>
        <p:spPr bwMode="auto">
          <a:xfrm>
            <a:off x="685800" y="5181600"/>
            <a:ext cx="8229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What have we lost?</a:t>
            </a:r>
          </a:p>
          <a:p>
            <a:pPr marL="742950" lvl="1" indent="-285750" algn="l" eaLnBrk="1" hangingPunct="1">
              <a:spcBef>
                <a:spcPct val="20000"/>
              </a:spcBef>
              <a:buFontTx/>
              <a:buChar char="•"/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Angles</a:t>
            </a:r>
          </a:p>
          <a:p>
            <a:pPr marL="742950" lvl="1" indent="-285750" algn="l" eaLnBrk="1" hangingPunct="1">
              <a:spcBef>
                <a:spcPct val="20000"/>
              </a:spcBef>
              <a:buFontTx/>
              <a:buChar char="•"/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Distances (lengths)</a:t>
            </a:r>
          </a:p>
        </p:txBody>
      </p:sp>
    </p:spTree>
    <p:extLst>
      <p:ext uri="{BB962C8B-B14F-4D97-AF65-F5344CB8AC3E}">
        <p14:creationId xmlns:p14="http://schemas.microsoft.com/office/powerpoint/2010/main" val="4291742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4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6407" grpId="0"/>
      <p:bldP spid="176640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Funny things happen…</a:t>
            </a:r>
          </a:p>
        </p:txBody>
      </p:sp>
      <p:pic>
        <p:nvPicPr>
          <p:cNvPr id="17674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19200"/>
            <a:ext cx="3195638" cy="472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6086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1}{d_o} + \frac{1}{d_i} = &#10;\frac{1}{f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31.1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6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8.9|1.5|3.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1_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1_Default Design">
      <a:majorFont>
        <a:latin typeface="Arial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ilampsThu6pm">
  <a:themeElements>
    <a:clrScheme name="4_ilampsThu6p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ilampsThu6pm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4_ilampsThu6p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ilampsThu6p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ilampsThu6pm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ilampsThu6pm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ilampsThu6p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ilampsThu6p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ilampsThu6p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ilampsThu6pm">
  <a:themeElements>
    <a:clrScheme name="">
      <a:dk1>
        <a:srgbClr val="000000"/>
      </a:dk1>
      <a:lt1>
        <a:srgbClr val="FFFFFF"/>
      </a:lt1>
      <a:dk2>
        <a:srgbClr val="0000FF"/>
      </a:dk2>
      <a:lt2>
        <a:srgbClr val="FFFFFF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7_ilampsThu6pm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7_ilampsThu6p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lampsThu6p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ilampsThu6pm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lampsThu6pm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lampsThu6p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lampsThu6p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lampsThu6p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Custom Design">
  <a:themeElements>
    <a:clrScheme name="1_Custom Design 1">
      <a:dk1>
        <a:srgbClr val="004731"/>
      </a:dk1>
      <a:lt1>
        <a:srgbClr val="C1BC7B"/>
      </a:lt1>
      <a:dk2>
        <a:srgbClr val="000000"/>
      </a:dk2>
      <a:lt2>
        <a:srgbClr val="C1BC7B"/>
      </a:lt2>
      <a:accent1>
        <a:srgbClr val="7BC5A2"/>
      </a:accent1>
      <a:accent2>
        <a:srgbClr val="7BC5A2"/>
      </a:accent2>
      <a:accent3>
        <a:srgbClr val="AAAAAA"/>
      </a:accent3>
      <a:accent4>
        <a:srgbClr val="A4A068"/>
      </a:accent4>
      <a:accent5>
        <a:srgbClr val="BFDFCE"/>
      </a:accent5>
      <a:accent6>
        <a:srgbClr val="6FB292"/>
      </a:accent6>
      <a:hlink>
        <a:srgbClr val="D7E300"/>
      </a:hlink>
      <a:folHlink>
        <a:srgbClr val="7BC5A2"/>
      </a:folHlink>
    </a:clrScheme>
    <a:fontScheme name="1_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1_Custom Design 1">
        <a:dk1>
          <a:srgbClr val="004731"/>
        </a:dk1>
        <a:lt1>
          <a:srgbClr val="C1BC7B"/>
        </a:lt1>
        <a:dk2>
          <a:srgbClr val="000000"/>
        </a:dk2>
        <a:lt2>
          <a:srgbClr val="C1BC7B"/>
        </a:lt2>
        <a:accent1>
          <a:srgbClr val="7BC5A2"/>
        </a:accent1>
        <a:accent2>
          <a:srgbClr val="7BC5A2"/>
        </a:accent2>
        <a:accent3>
          <a:srgbClr val="AAAAAA"/>
        </a:accent3>
        <a:accent4>
          <a:srgbClr val="A4A068"/>
        </a:accent4>
        <a:accent5>
          <a:srgbClr val="BFDFCE"/>
        </a:accent5>
        <a:accent6>
          <a:srgbClr val="6FB292"/>
        </a:accent6>
        <a:hlink>
          <a:srgbClr val="D7E300"/>
        </a:hlink>
        <a:folHlink>
          <a:srgbClr val="7BC5A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FF"/>
    </a:dk2>
    <a:lt2>
      <a:srgbClr val="FFFFFF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34412</TotalTime>
  <Words>1079</Words>
  <Application>Microsoft Macintosh PowerPoint</Application>
  <PresentationFormat>Letter Paper (8.5x11 in)</PresentationFormat>
  <Paragraphs>235</Paragraphs>
  <Slides>48</Slides>
  <Notes>22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Default Design</vt:lpstr>
      <vt:lpstr>1_Default Design</vt:lpstr>
      <vt:lpstr>Blank Presentation</vt:lpstr>
      <vt:lpstr>2_Default Design</vt:lpstr>
      <vt:lpstr>4_ilampsThu6pm</vt:lpstr>
      <vt:lpstr>7_ilampsThu6pm</vt:lpstr>
      <vt:lpstr>1_Custom Design</vt:lpstr>
      <vt:lpstr>Advanced Computer Graphics</vt:lpstr>
      <vt:lpstr>To Do </vt:lpstr>
      <vt:lpstr>Computational Imaging</vt:lpstr>
      <vt:lpstr>Outline</vt:lpstr>
      <vt:lpstr>How do we see the world?</vt:lpstr>
      <vt:lpstr>Pinhole camera</vt:lpstr>
      <vt:lpstr>Pinhole camera model</vt:lpstr>
      <vt:lpstr>Dimensionality Reduction Machine (3D to 2D)</vt:lpstr>
      <vt:lpstr>Funny things happen…</vt:lpstr>
      <vt:lpstr>Parallel lines aren’t…</vt:lpstr>
      <vt:lpstr>Lengths can’t be trusted...</vt:lpstr>
      <vt:lpstr>…but humans adapt!</vt:lpstr>
      <vt:lpstr>Camera Obscura</vt:lpstr>
      <vt:lpstr>From Pinhole to Lenses</vt:lpstr>
      <vt:lpstr>Home-made pinhole camera </vt:lpstr>
      <vt:lpstr>Shrinking the aperture</vt:lpstr>
      <vt:lpstr>The reason for lenses</vt:lpstr>
      <vt:lpstr>Focus and Defocus</vt:lpstr>
      <vt:lpstr>Thin lenses</vt:lpstr>
      <vt:lpstr>Depth of Field</vt:lpstr>
      <vt:lpstr>Outline</vt:lpstr>
      <vt:lpstr>PowerPoint Presentation</vt:lpstr>
      <vt:lpstr>Lenslet-based Light Field camera</vt:lpstr>
      <vt:lpstr>Stanford Plenoptic Camera  [Ng et al 2005]</vt:lpstr>
      <vt:lpstr>Digital  Refocusing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Captured Blurred Photo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Ravi Ramamoorthi</cp:lastModifiedBy>
  <cp:revision>634</cp:revision>
  <cp:lastPrinted>2015-04-21T04:14:05Z</cp:lastPrinted>
  <dcterms:created xsi:type="dcterms:W3CDTF">1999-02-11T00:43:51Z</dcterms:created>
  <dcterms:modified xsi:type="dcterms:W3CDTF">2018-04-20T05:05:25Z</dcterms:modified>
</cp:coreProperties>
</file>