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mpg" ContentType="video/unknown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3" r:id="rId1"/>
  </p:sldMasterIdLst>
  <p:notesMasterIdLst>
    <p:notesMasterId r:id="rId45"/>
  </p:notesMasterIdLst>
  <p:handoutMasterIdLst>
    <p:handoutMasterId r:id="rId46"/>
  </p:handoutMasterIdLst>
  <p:sldIdLst>
    <p:sldId id="751" r:id="rId2"/>
    <p:sldId id="822" r:id="rId3"/>
    <p:sldId id="823" r:id="rId4"/>
    <p:sldId id="824" r:id="rId5"/>
    <p:sldId id="825" r:id="rId6"/>
    <p:sldId id="826" r:id="rId7"/>
    <p:sldId id="827" r:id="rId8"/>
    <p:sldId id="828" r:id="rId9"/>
    <p:sldId id="829" r:id="rId10"/>
    <p:sldId id="830" r:id="rId11"/>
    <p:sldId id="831" r:id="rId12"/>
    <p:sldId id="832" r:id="rId13"/>
    <p:sldId id="838" r:id="rId14"/>
    <p:sldId id="833" r:id="rId15"/>
    <p:sldId id="834" r:id="rId16"/>
    <p:sldId id="835" r:id="rId17"/>
    <p:sldId id="836" r:id="rId18"/>
    <p:sldId id="837" r:id="rId19"/>
    <p:sldId id="839" r:id="rId20"/>
    <p:sldId id="840" r:id="rId21"/>
    <p:sldId id="841" r:id="rId22"/>
    <p:sldId id="842" r:id="rId23"/>
    <p:sldId id="843" r:id="rId24"/>
    <p:sldId id="844" r:id="rId25"/>
    <p:sldId id="845" r:id="rId26"/>
    <p:sldId id="846" r:id="rId27"/>
    <p:sldId id="847" r:id="rId28"/>
    <p:sldId id="848" r:id="rId29"/>
    <p:sldId id="849" r:id="rId30"/>
    <p:sldId id="850" r:id="rId31"/>
    <p:sldId id="851" r:id="rId32"/>
    <p:sldId id="852" r:id="rId33"/>
    <p:sldId id="854" r:id="rId34"/>
    <p:sldId id="855" r:id="rId35"/>
    <p:sldId id="856" r:id="rId36"/>
    <p:sldId id="857" r:id="rId37"/>
    <p:sldId id="858" r:id="rId38"/>
    <p:sldId id="859" r:id="rId39"/>
    <p:sldId id="860" r:id="rId40"/>
    <p:sldId id="861" r:id="rId41"/>
    <p:sldId id="862" r:id="rId42"/>
    <p:sldId id="864" r:id="rId43"/>
    <p:sldId id="863" r:id="rId44"/>
  </p:sldIdLst>
  <p:sldSz cx="9144000" cy="6858000" type="letter"/>
  <p:notesSz cx="6985000" cy="92837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867"/>
    <a:srgbClr val="FF9966"/>
    <a:srgbClr val="FFDD4B"/>
    <a:srgbClr val="0033CC"/>
    <a:srgbClr val="B4C753"/>
    <a:srgbClr val="2AABA8"/>
    <a:srgbClr val="FFFFF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/>
  </p:normalViewPr>
  <p:slideViewPr>
    <p:cSldViewPr snapToGrid="0">
      <p:cViewPr varScale="1">
        <p:scale>
          <a:sx n="157" d="100"/>
          <a:sy n="157" d="100"/>
        </p:scale>
        <p:origin x="-44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2220" y="-90"/>
      </p:cViewPr>
      <p:guideLst>
        <p:guide orient="horz" pos="2923"/>
        <p:guide pos="219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87800" y="0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endParaRPr lang="en-US"/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87800" y="8842375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fld id="{E9FA3FA0-9E4B-E547-9B4F-1413D6DF1D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210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9225" y="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0263" cy="3479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4408488"/>
            <a:ext cx="5124450" cy="417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015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9225" y="882015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fld id="{9CDCF86C-8D4A-B842-95D3-965C3B1B79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803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2286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4572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6858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9144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5A3BB3-6491-BE49-A933-CE1009A17A46}" type="slidenum">
              <a:rPr lang="en-US"/>
              <a:pPr/>
              <a:t>25</a:t>
            </a:fld>
            <a:endParaRPr lang="en-US"/>
          </a:p>
        </p:txBody>
      </p:sp>
      <p:sp>
        <p:nvSpPr>
          <p:cNvPr id="1743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8957" y="696278"/>
            <a:ext cx="4627087" cy="34813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3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756" y="4409758"/>
            <a:ext cx="5121488" cy="4177665"/>
          </a:xfrm>
        </p:spPr>
        <p:txBody>
          <a:bodyPr lIns="92601" tIns="46301" rIns="92601" bIns="46301"/>
          <a:lstStyle/>
          <a:p>
            <a:r>
              <a:rPr lang="en-US"/>
              <a:t>1970s</a:t>
            </a:r>
          </a:p>
          <a:p>
            <a:pPr marL="457200" lvl="1"/>
            <a:r>
              <a:rPr lang="en-US"/>
              <a:t>illustrations taken from FvDFH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6DFD41-C53F-AA49-B094-9F87A0E1B61D}" type="slidenum">
              <a:rPr lang="en-US"/>
              <a:pPr/>
              <a:t>26</a:t>
            </a:fld>
            <a:endParaRPr lang="en-US"/>
          </a:p>
        </p:txBody>
      </p:sp>
      <p:sp>
        <p:nvSpPr>
          <p:cNvPr id="1745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8957" y="696278"/>
            <a:ext cx="4627087" cy="34813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5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756" y="4409758"/>
            <a:ext cx="5121488" cy="4177665"/>
          </a:xfrm>
        </p:spPr>
        <p:txBody>
          <a:bodyPr lIns="92601" tIns="46301" rIns="92601" bIns="46301"/>
          <a:lstStyle/>
          <a:p>
            <a:r>
              <a:rPr lang="en-US"/>
              <a:t>1970s</a:t>
            </a:r>
          </a:p>
          <a:p>
            <a:pPr marL="457200" lvl="1"/>
            <a:r>
              <a:rPr lang="en-US"/>
              <a:t>illustrations taken from FvDFH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FFAEC3-74F7-6949-B41F-EFFD5BA554FF}" type="slidenum">
              <a:rPr lang="en-US"/>
              <a:pPr/>
              <a:t>27</a:t>
            </a:fld>
            <a:endParaRPr lang="en-US"/>
          </a:p>
        </p:txBody>
      </p:sp>
      <p:sp>
        <p:nvSpPr>
          <p:cNvPr id="174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8957" y="696278"/>
            <a:ext cx="4627087" cy="34813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7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756" y="4409758"/>
            <a:ext cx="5121488" cy="4177665"/>
          </a:xfrm>
        </p:spPr>
        <p:txBody>
          <a:bodyPr/>
          <a:lstStyle/>
          <a:p>
            <a:r>
              <a:rPr lang="en-US"/>
              <a:t>1980s</a:t>
            </a:r>
          </a:p>
          <a:p>
            <a:pPr marL="457200" lvl="1"/>
            <a:r>
              <a:rPr lang="en-US"/>
              <a:t>illustrations taken from Siggraph proceedings</a:t>
            </a:r>
          </a:p>
          <a:p>
            <a:r>
              <a:rPr lang="en-US"/>
              <a:t>global illumination</a:t>
            </a:r>
          </a:p>
          <a:p>
            <a:pPr marL="457200" lvl="1"/>
            <a:r>
              <a:rPr lang="en-US"/>
              <a:t>ray tracing = </a:t>
            </a:r>
            <a:r>
              <a:rPr lang="en-US" b="1"/>
              <a:t>Monte Carlo</a:t>
            </a:r>
            <a:r>
              <a:rPr lang="en-US"/>
              <a:t> evaluation of the rendering equation</a:t>
            </a:r>
          </a:p>
          <a:p>
            <a:pPr marL="457200" lvl="1"/>
            <a:r>
              <a:rPr lang="en-US"/>
              <a:t>radiosity = </a:t>
            </a:r>
            <a:r>
              <a:rPr lang="en-US" b="1"/>
              <a:t>finite element</a:t>
            </a:r>
            <a:r>
              <a:rPr lang="en-US"/>
              <a:t> evaluation of the rendering equation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6A2AE4-5B35-2E45-BFCA-F03A4B995C65}" type="slidenum">
              <a:rPr lang="en-US"/>
              <a:pPr/>
              <a:t>33</a:t>
            </a:fld>
            <a:endParaRPr lang="en-US"/>
          </a:p>
        </p:txBody>
      </p:sp>
      <p:sp>
        <p:nvSpPr>
          <p:cNvPr id="176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8957" y="696278"/>
            <a:ext cx="4627087" cy="34813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66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818" y="4409758"/>
            <a:ext cx="5587366" cy="4177665"/>
          </a:xfrm>
        </p:spPr>
        <p:txBody>
          <a:bodyPr lIns="91427" tIns="45713" rIns="91427" bIns="45713"/>
          <a:lstStyle/>
          <a:p>
            <a:r>
              <a:rPr lang="en-US"/>
              <a:t>We think there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good reason to concentrate on this part of the lighting/transport complexity space.</a:t>
            </a:r>
          </a:p>
          <a:p>
            <a:r>
              <a:rPr lang="en-US"/>
              <a:t>We wanted to handle dynamic and large area lights, including their self-shadowing and interreflection effects.</a:t>
            </a:r>
          </a:p>
          <a:p>
            <a:endParaRPr lang="en-US"/>
          </a:p>
          <a:p>
            <a:r>
              <a:rPr lang="en-US"/>
              <a:t>Area lights can add a sense of realism that is difficult to obtain with point lights – in the top row we have a displacement mapped sphere illuminated with a point light (casting hard shadows) and an area light (casting soft shadows.)  The object shape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is more effectively conveyed with soft shadows.</a:t>
            </a:r>
          </a:p>
          <a:p>
            <a:endParaRPr lang="en-US"/>
          </a:p>
          <a:p>
            <a:r>
              <a:rPr lang="en-US"/>
              <a:t>Shadows also add much more realism than area lighting without shadows.</a:t>
            </a:r>
          </a:p>
          <a:p>
            <a:r>
              <a:rPr lang="en-US"/>
              <a:t>In the bottom row we have a bust of the max planc head rendered on the left using ravi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technique from last year (no shadows) and on the right using our technique.  Though both are lit by an entire environment, the shadowed image on the right looks more realistic.</a:t>
            </a:r>
          </a:p>
          <a:p>
            <a:endParaRPr lang="en-US"/>
          </a:p>
          <a:p>
            <a:r>
              <a:rPr lang="en-US"/>
              <a:t>We wanted to achieve these effects for both diffuse and glossy surfaces at real-time rendering rates.</a:t>
            </a:r>
          </a:p>
          <a:p>
            <a:endParaRPr lang="en-US"/>
          </a:p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203AA3-AB1B-7343-BB7C-5CEA2EE54690}" type="slidenum">
              <a:rPr lang="en-US"/>
              <a:pPr/>
              <a:t>34</a:t>
            </a:fld>
            <a:endParaRPr lang="en-US"/>
          </a:p>
        </p:txBody>
      </p:sp>
      <p:sp>
        <p:nvSpPr>
          <p:cNvPr id="1768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8957" y="696278"/>
            <a:ext cx="4627087" cy="34813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68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818" y="4409758"/>
            <a:ext cx="5587366" cy="4177665"/>
          </a:xfrm>
        </p:spPr>
        <p:txBody>
          <a:bodyPr lIns="91427" tIns="45713" rIns="91427" bIns="45713"/>
          <a:lstStyle/>
          <a:p>
            <a:r>
              <a:rPr lang="en-US"/>
              <a:t>This slide illustrates the precomputation for direct lighting.  Each image on the right is generated by placing the head model into a lighting environment that simply consists of the corresponding basis function (SH basis in this case illustrated on the left.)  This just requires rendering software that can deal with negative lights.</a:t>
            </a:r>
          </a:p>
          <a:p>
            <a:endParaRPr lang="en-US"/>
          </a:p>
          <a:p>
            <a:r>
              <a:rPr lang="en-US"/>
              <a:t>The result is a spatialy varying set of transfer coefficients shown on the right.</a:t>
            </a:r>
          </a:p>
          <a:p>
            <a:endParaRPr lang="en-US"/>
          </a:p>
          <a:p>
            <a:r>
              <a:rPr lang="en-US"/>
              <a:t>To reconstruct reflected radiance just compute a linear combination of the transfer coefficient images scaled by the corresponding coefficient for the lighting environment.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61375D-CBF2-E345-8957-DE763DF9542E}" type="slidenum">
              <a:rPr lang="en-US"/>
              <a:pPr/>
              <a:t>35</a:t>
            </a:fld>
            <a:endParaRPr lang="en-US"/>
          </a:p>
        </p:txBody>
      </p:sp>
      <p:sp>
        <p:nvSpPr>
          <p:cNvPr id="1770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8957" y="696278"/>
            <a:ext cx="4627087" cy="34813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70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818" y="4409758"/>
            <a:ext cx="5587366" cy="4177665"/>
          </a:xfrm>
        </p:spPr>
        <p:txBody>
          <a:bodyPr lIns="91427" tIns="45713" rIns="91427" bIns="45713"/>
          <a:lstStyle/>
          <a:p>
            <a:r>
              <a:rPr lang="en-US"/>
              <a:t>This set of images shows the buddha model lit in the same lighting environment, without shadows, with shadows and with shadows and inter reflections.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EB2861-2758-5642-9893-77E8D51072AA}" type="slidenum">
              <a:rPr lang="en-US"/>
              <a:pPr/>
              <a:t>36</a:t>
            </a:fld>
            <a:endParaRPr lang="en-US"/>
          </a:p>
        </p:txBody>
      </p:sp>
      <p:sp>
        <p:nvSpPr>
          <p:cNvPr id="1772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8957" y="696278"/>
            <a:ext cx="4627087" cy="34813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72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818" y="4409758"/>
            <a:ext cx="5587366" cy="4177665"/>
          </a:xfrm>
        </p:spPr>
        <p:txBody>
          <a:bodyPr lIns="91427" tIns="45713" rIns="91427" bIns="45713"/>
          <a:lstStyle/>
          <a:p>
            <a:r>
              <a:rPr lang="en-US"/>
              <a:t>Here are a few results. On the left you can see renderings with anisotropic BRDFs, in the middle renderings with the Ashikhmin-Shirley BRDF and with measured vinyl. On the right you can see spatially varying BRDFs. All of these examples can be rendered at interactive rates.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719878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70535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762505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9899060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40145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5557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010338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155232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5454414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2203948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zil159@ucsd.edu" TargetMode="External"/><Relationship Id="rId4" Type="http://schemas.openxmlformats.org/officeDocument/2006/relationships/hyperlink" Target="http://viscomp.ucsd.edu/classes/cse163/sp18/readings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viscomp.ucsd.edu/classes/cse163/sp18/163.html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9.wmf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495nCzxM9PI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vimeo.com/2450612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hyperlink" Target="http://www.lytro.com/camera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50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49.wmf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5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gi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LzZwiLUVaKg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r>
              <a:rPr lang="en-US" dirty="0" smtClean="0"/>
              <a:t>Advanced Computer Graphics</a:t>
            </a:r>
            <a:endParaRPr lang="en-US" dirty="0"/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295525"/>
            <a:ext cx="8229600" cy="17526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CSE 163 [Spring 2018]</a:t>
            </a:r>
            <a:r>
              <a:rPr lang="en-US" dirty="0">
                <a:latin typeface="+mj-lt"/>
              </a:rPr>
              <a:t>, Lecture </a:t>
            </a:r>
            <a:r>
              <a:rPr lang="en-US" dirty="0" smtClean="0">
                <a:latin typeface="+mj-lt"/>
              </a:rPr>
              <a:t>1</a:t>
            </a: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Ravi Ramamoorthi</a:t>
            </a:r>
          </a:p>
        </p:txBody>
      </p:sp>
      <p:sp>
        <p:nvSpPr>
          <p:cNvPr id="1045508" name="Rectangle 4"/>
          <p:cNvSpPr>
            <a:spLocks noChangeArrowheads="1"/>
          </p:cNvSpPr>
          <p:nvPr/>
        </p:nvSpPr>
        <p:spPr bwMode="auto">
          <a:xfrm>
            <a:off x="133350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09" name="Rectangle 5"/>
          <p:cNvSpPr>
            <a:spLocks noChangeArrowheads="1"/>
          </p:cNvSpPr>
          <p:nvPr/>
        </p:nvSpPr>
        <p:spPr bwMode="auto">
          <a:xfrm>
            <a:off x="123825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0" name="Rectangle 6"/>
          <p:cNvSpPr>
            <a:spLocks noChangeArrowheads="1"/>
          </p:cNvSpPr>
          <p:nvPr/>
        </p:nvSpPr>
        <p:spPr bwMode="auto">
          <a:xfrm>
            <a:off x="111125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1" name="Rectangle 7"/>
          <p:cNvSpPr>
            <a:spLocks noChangeArrowheads="1"/>
          </p:cNvSpPr>
          <p:nvPr/>
        </p:nvSpPr>
        <p:spPr bwMode="auto">
          <a:xfrm>
            <a:off x="133350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6" name="Text Box 12"/>
          <p:cNvSpPr txBox="1">
            <a:spLocks noChangeArrowheads="1"/>
          </p:cNvSpPr>
          <p:nvPr/>
        </p:nvSpPr>
        <p:spPr bwMode="auto">
          <a:xfrm>
            <a:off x="2390007" y="3576638"/>
            <a:ext cx="42883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2400" dirty="0">
                <a:latin typeface="+mj-lt"/>
              </a:rPr>
              <a:t>http://</a:t>
            </a:r>
            <a:r>
              <a:rPr lang="en-US" sz="2400" dirty="0" err="1" smtClean="0">
                <a:latin typeface="+mj-lt"/>
              </a:rPr>
              <a:t>www.cs.ucsd.edu</a:t>
            </a:r>
            <a:r>
              <a:rPr lang="en-US" sz="2400" dirty="0">
                <a:latin typeface="+mj-lt"/>
              </a:rPr>
              <a:t>/~</a:t>
            </a:r>
            <a:r>
              <a:rPr lang="en-US" sz="2400" dirty="0" err="1" smtClean="0">
                <a:latin typeface="+mj-lt"/>
              </a:rPr>
              <a:t>ravir</a:t>
            </a:r>
            <a:endParaRPr lang="en-US" sz="24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5" y="4429299"/>
            <a:ext cx="2955352" cy="1775417"/>
          </a:xfrm>
          <a:prstGeom prst="rect">
            <a:avLst/>
          </a:prstGeom>
        </p:spPr>
      </p:pic>
      <p:pic>
        <p:nvPicPr>
          <p:cNvPr id="13" name="Picture 21" descr="kajiya-chess-sig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494" y="4427931"/>
            <a:ext cx="2126467" cy="17720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5" descr="david-classic-leftlight-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458" y="4394200"/>
            <a:ext cx="1664569" cy="182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blackgir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681" y="4433136"/>
            <a:ext cx="2310060" cy="173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Administrivia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431" y="1255715"/>
            <a:ext cx="8930425" cy="5029200"/>
          </a:xfrm>
        </p:spPr>
        <p:txBody>
          <a:bodyPr/>
          <a:lstStyle/>
          <a:p>
            <a:r>
              <a:rPr lang="en-US" sz="2400" dirty="0" smtClean="0"/>
              <a:t>Web:  </a:t>
            </a:r>
            <a:r>
              <a:rPr lang="en-US" sz="2400" dirty="0">
                <a:solidFill>
                  <a:schemeClr val="tx1"/>
                </a:solidFill>
                <a:hlinkClick r:id="rId2"/>
              </a:rPr>
              <a:t>http:</a:t>
            </a:r>
            <a:r>
              <a:rPr lang="en-US" sz="2400" dirty="0" smtClean="0">
                <a:solidFill>
                  <a:schemeClr val="tx1"/>
                </a:solidFill>
                <a:hlinkClick r:id="rId2"/>
              </a:rPr>
              <a:t>/</a:t>
            </a:r>
            <a:r>
              <a:rPr lang="en-US" sz="2400" dirty="0">
                <a:solidFill>
                  <a:schemeClr val="tx1"/>
                </a:solidFill>
                <a:hlinkClick r:id="rId2"/>
              </a:rPr>
              <a:t>/</a:t>
            </a:r>
            <a:r>
              <a:rPr lang="en-US" sz="2400" dirty="0" smtClean="0">
                <a:solidFill>
                  <a:schemeClr val="tx1"/>
                </a:solidFill>
                <a:hlinkClick r:id="rId2"/>
              </a:rPr>
              <a:t>viscomp.ucsd.edu/classes/cse163/sp18/163.html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 smtClean="0"/>
              <a:t>Lectures Tu-Thu </a:t>
            </a:r>
            <a:r>
              <a:rPr lang="en-US" sz="2400" dirty="0" smtClean="0"/>
              <a:t>12:30-1:50pm In </a:t>
            </a:r>
            <a:r>
              <a:rPr lang="en-US" sz="2400" dirty="0" smtClean="0"/>
              <a:t>EBU3B 2154</a:t>
            </a:r>
          </a:p>
          <a:p>
            <a:r>
              <a:rPr lang="en-US" sz="2400" dirty="0" smtClean="0"/>
              <a:t>E</a:t>
            </a:r>
            <a:r>
              <a:rPr lang="en-US" sz="2400" dirty="0"/>
              <a:t>-mail instructor directly for questions, meetings …</a:t>
            </a:r>
          </a:p>
          <a:p>
            <a:pPr lvl="1"/>
            <a:r>
              <a:rPr lang="en-US" dirty="0" err="1" smtClean="0">
                <a:solidFill>
                  <a:srgbClr val="CC0000"/>
                </a:solidFill>
              </a:rPr>
              <a:t>ravir@cs.ucsd.edu</a:t>
            </a:r>
            <a:r>
              <a:rPr lang="en-US" dirty="0" smtClean="0"/>
              <a:t>     </a:t>
            </a:r>
            <a:endParaRPr lang="en-US" dirty="0"/>
          </a:p>
          <a:p>
            <a:pPr lvl="1"/>
            <a:r>
              <a:rPr lang="en-US" dirty="0" smtClean="0"/>
              <a:t>Off. Hours before class in EBU3B, 4118, 11-12</a:t>
            </a:r>
          </a:p>
          <a:p>
            <a:r>
              <a:rPr lang="en-US" sz="2400" dirty="0" smtClean="0"/>
              <a:t>Teaching Assistants: </a:t>
            </a:r>
            <a:r>
              <a:rPr lang="en-US" sz="2400" dirty="0" err="1" smtClean="0"/>
              <a:t>Jiyang</a:t>
            </a:r>
            <a:r>
              <a:rPr lang="en-US" sz="2400" dirty="0" smtClean="0"/>
              <a:t> Yu jiy173@eng.ucsd.edu , tutor: </a:t>
            </a:r>
            <a:r>
              <a:rPr lang="en-US" sz="2400" dirty="0" err="1" smtClean="0"/>
              <a:t>Ziyang</a:t>
            </a:r>
            <a:r>
              <a:rPr lang="en-US" sz="2400" dirty="0" smtClean="0"/>
              <a:t> Li </a:t>
            </a:r>
            <a:r>
              <a:rPr lang="en-US" sz="2400" dirty="0" smtClean="0">
                <a:hlinkClick r:id="rId3"/>
              </a:rPr>
              <a:t>zil159@ucsd.edu</a:t>
            </a:r>
            <a:r>
              <a:rPr lang="en-US" sz="2400" dirty="0" smtClean="0"/>
              <a:t>  Also cse-163ta@eng.ucsd.edu   See website for office hours, e-mail for other times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/>
              <a:t>Piazza </a:t>
            </a:r>
            <a:r>
              <a:rPr lang="en-US" sz="2400" dirty="0" smtClean="0"/>
              <a:t>newsgroup: please sign up  [note </a:t>
            </a:r>
            <a:r>
              <a:rPr lang="en-US" sz="2400" dirty="0" err="1" smtClean="0"/>
              <a:t>spr</a:t>
            </a:r>
            <a:r>
              <a:rPr lang="en-US" sz="2400" dirty="0" smtClean="0"/>
              <a:t> 2018]            (piazza.com/ucsd/spring2018/cse163)</a:t>
            </a:r>
          </a:p>
          <a:p>
            <a:r>
              <a:rPr lang="en-US" sz="2400" dirty="0" smtClean="0"/>
              <a:t>No </a:t>
            </a:r>
            <a:r>
              <a:rPr lang="en-US" sz="2400" dirty="0"/>
              <a:t>books.  Lecture slides online, reading as </a:t>
            </a:r>
            <a:r>
              <a:rPr lang="en-US" sz="2400" dirty="0" smtClean="0"/>
              <a:t>needed</a:t>
            </a:r>
          </a:p>
          <a:p>
            <a:pPr lvl="1"/>
            <a:r>
              <a:rPr lang="en-US" dirty="0" smtClean="0">
                <a:hlinkClick r:id="rId4"/>
              </a:rPr>
              <a:t>http://viscomp.ucsd.edu/classes/cse163/sp18/readings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5354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r>
              <a:rPr lang="en-US" sz="2400" dirty="0" smtClean="0"/>
              <a:t>Look at website</a:t>
            </a:r>
          </a:p>
          <a:p>
            <a:r>
              <a:rPr lang="en-US" sz="2400" dirty="0" smtClean="0"/>
              <a:t>Various policies etc. for course.  Send me e-mail if confused</a:t>
            </a:r>
          </a:p>
          <a:p>
            <a:r>
              <a:rPr lang="en-US" sz="2400" dirty="0" smtClean="0"/>
              <a:t>Skim assignments if you want.  All are ready</a:t>
            </a:r>
          </a:p>
          <a:p>
            <a:r>
              <a:rPr lang="en-US" sz="2400" dirty="0" smtClean="0"/>
              <a:t>Assignment 1, due Apr 27.  Start working on it immediately (START EARLY).  For today, make sure download/compile</a:t>
            </a:r>
          </a:p>
          <a:p>
            <a:r>
              <a:rPr lang="en-US" sz="2400" dirty="0" smtClean="0"/>
              <a:t>Find partners for assignment 1 and possibly later (can switch partners or switch individual/group of two between assignments if you want).  Tell instructor/TA if need help</a:t>
            </a:r>
          </a:p>
          <a:p>
            <a:r>
              <a:rPr lang="en-US" sz="2400" dirty="0" smtClean="0"/>
              <a:t>Questions?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622270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History</a:t>
            </a:r>
          </a:p>
        </p:txBody>
      </p:sp>
      <p:sp>
        <p:nvSpPr>
          <p:cNvPr id="1062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Brief history of significant developments in field</a:t>
            </a:r>
          </a:p>
          <a:p>
            <a:r>
              <a:rPr lang="en-US" dirty="0"/>
              <a:t>End with a video showcasing </a:t>
            </a:r>
            <a:r>
              <a:rPr lang="en-US" dirty="0" smtClean="0"/>
              <a:t>graphics</a:t>
            </a:r>
          </a:p>
        </p:txBody>
      </p:sp>
      <p:pic>
        <p:nvPicPr>
          <p:cNvPr id="1062916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3578225"/>
            <a:ext cx="2332038" cy="2247900"/>
          </a:xfrm>
          <a:prstGeom prst="rect">
            <a:avLst/>
          </a:prstGeom>
          <a:noFill/>
          <a:ln>
            <a:noFill/>
          </a:ln>
          <a:effectLst>
            <a:outerShdw blurRad="63500" dist="107763" dir="81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2917" name="Picture 5" descr="foley-fl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300" y="3649663"/>
            <a:ext cx="3344863" cy="221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918" name="Picture 6" descr="kajiya-chess-sig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50" y="3702050"/>
            <a:ext cx="2528888" cy="210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2919" name="Rectangle 7"/>
          <p:cNvSpPr>
            <a:spLocks noChangeArrowheads="1"/>
          </p:cNvSpPr>
          <p:nvPr/>
        </p:nvSpPr>
        <p:spPr bwMode="auto">
          <a:xfrm>
            <a:off x="0" y="62166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1800" dirty="0">
                <a:solidFill>
                  <a:schemeClr val="tx2"/>
                </a:solidFill>
                <a:latin typeface="+mn-lt"/>
              </a:rPr>
              <a:t>The term Computer Graphics was coined by William Fetter of Boeing in 1960</a:t>
            </a:r>
          </a:p>
          <a:p>
            <a:pPr algn="r"/>
            <a:r>
              <a:rPr lang="en-US" sz="1800" dirty="0">
                <a:solidFill>
                  <a:schemeClr val="tx2"/>
                </a:solidFill>
                <a:latin typeface="+mn-lt"/>
              </a:rPr>
              <a:t>First graphic system in mid 1950s USAF SAGE radar data (developed MIT)</a:t>
            </a:r>
            <a:r>
              <a:rPr lang="en-US" sz="18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18529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2D Graphics</a:t>
            </a:r>
          </a:p>
        </p:txBody>
      </p:sp>
      <p:sp>
        <p:nvSpPr>
          <p:cNvPr id="1088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7367" y="1797050"/>
            <a:ext cx="8525397" cy="41148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dirty="0"/>
              <a:t>Many of the standard operations you</a:t>
            </a:r>
            <a:r>
              <a:rPr lang="ja-JP" altLang="en-US" dirty="0">
                <a:latin typeface="Arial"/>
              </a:rPr>
              <a:t>’</a:t>
            </a:r>
            <a:r>
              <a:rPr lang="en-US" dirty="0"/>
              <a:t>re used to</a:t>
            </a:r>
            <a:r>
              <a:rPr lang="en-US" sz="2400" dirty="0"/>
              <a:t>: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Text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Graphical User Interfaces  (Windows, </a:t>
            </a:r>
            <a:r>
              <a:rPr lang="en-US" dirty="0" err="1"/>
              <a:t>MacOS</a:t>
            </a:r>
            <a:r>
              <a:rPr lang="en-US" dirty="0"/>
              <a:t>, ..)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Image processing and paint programs (Photoshop, …)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Drawing and presentation (</a:t>
            </a:r>
            <a:r>
              <a:rPr lang="en-US" dirty="0" err="1"/>
              <a:t>Powerpoint</a:t>
            </a:r>
            <a:r>
              <a:rPr lang="en-US" dirty="0"/>
              <a:t>, …)</a:t>
            </a:r>
          </a:p>
          <a:p>
            <a:pPr lvl="1">
              <a:buFont typeface="Wingdings" charset="0"/>
              <a:buNone/>
            </a:pPr>
            <a:r>
              <a:rPr lang="en-US" sz="20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147560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far we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ve come: TEXT</a:t>
            </a:r>
          </a:p>
        </p:txBody>
      </p:sp>
      <p:pic>
        <p:nvPicPr>
          <p:cNvPr id="1065987" name="Picture 3" descr="dis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572000"/>
            <a:ext cx="3124200" cy="18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988" name="Picture 4" descr="pr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05000"/>
            <a:ext cx="6629400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5989" name="Text Box 5"/>
          <p:cNvSpPr txBox="1">
            <a:spLocks noChangeArrowheads="1"/>
          </p:cNvSpPr>
          <p:nvPr/>
        </p:nvSpPr>
        <p:spPr bwMode="auto">
          <a:xfrm>
            <a:off x="2438400" y="4418013"/>
            <a:ext cx="2708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/>
              <a:t>Manchester Mark I</a:t>
            </a:r>
          </a:p>
        </p:txBody>
      </p:sp>
      <p:sp>
        <p:nvSpPr>
          <p:cNvPr id="1065990" name="Text Box 6"/>
          <p:cNvSpPr txBox="1">
            <a:spLocks noChangeArrowheads="1"/>
          </p:cNvSpPr>
          <p:nvPr/>
        </p:nvSpPr>
        <p:spPr bwMode="auto">
          <a:xfrm>
            <a:off x="3124200" y="5713413"/>
            <a:ext cx="127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/>
              <a:t>Display </a:t>
            </a:r>
          </a:p>
        </p:txBody>
      </p:sp>
      <p:sp>
        <p:nvSpPr>
          <p:cNvPr id="1065991" name="Line 7"/>
          <p:cNvSpPr>
            <a:spLocks noChangeShapeType="1"/>
          </p:cNvSpPr>
          <p:nvPr/>
        </p:nvSpPr>
        <p:spPr bwMode="auto">
          <a:xfrm>
            <a:off x="4267200" y="59436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572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From Text to GUIs</a:t>
            </a:r>
          </a:p>
        </p:txBody>
      </p:sp>
      <p:sp>
        <p:nvSpPr>
          <p:cNvPr id="1067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8239125" cy="4572000"/>
          </a:xfrm>
        </p:spPr>
        <p:txBody>
          <a:bodyPr/>
          <a:lstStyle/>
          <a:p>
            <a:r>
              <a:rPr lang="en-US"/>
              <a:t>Invented at PARC circa 1975.  Used in the Apple Macintosh, and now prevalent everywhere.</a:t>
            </a:r>
          </a:p>
          <a:p>
            <a:pPr>
              <a:buFont typeface="Wingdings" charset="0"/>
              <a:buNone/>
            </a:pPr>
            <a:r>
              <a:rPr lang="en-US"/>
              <a:t>  </a:t>
            </a:r>
          </a:p>
          <a:p>
            <a:endParaRPr lang="en-US"/>
          </a:p>
        </p:txBody>
      </p:sp>
      <p:pic>
        <p:nvPicPr>
          <p:cNvPr id="1067012" name="Picture 4" descr="P10-LGS_3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717800"/>
            <a:ext cx="2919413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7013" name="Text Box 5"/>
          <p:cNvSpPr txBox="1">
            <a:spLocks noChangeArrowheads="1"/>
          </p:cNvSpPr>
          <p:nvPr/>
        </p:nvSpPr>
        <p:spPr bwMode="auto">
          <a:xfrm>
            <a:off x="1552575" y="5815013"/>
            <a:ext cx="162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/>
              <a:t>Xerox Star</a:t>
            </a:r>
          </a:p>
        </p:txBody>
      </p:sp>
      <p:pic>
        <p:nvPicPr>
          <p:cNvPr id="1067014" name="Picture 6" descr="photo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762250"/>
            <a:ext cx="4343400" cy="337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7015" name="Text Box 7"/>
          <p:cNvSpPr txBox="1">
            <a:spLocks noChangeArrowheads="1"/>
          </p:cNvSpPr>
          <p:nvPr/>
        </p:nvSpPr>
        <p:spPr bwMode="auto">
          <a:xfrm>
            <a:off x="5394325" y="5724525"/>
            <a:ext cx="193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chemeClr val="bg2"/>
                </a:solidFill>
              </a:rPr>
              <a:t>Windows 1.0</a:t>
            </a:r>
          </a:p>
        </p:txBody>
      </p:sp>
    </p:spTree>
    <p:extLst>
      <p:ext uri="{BB962C8B-B14F-4D97-AF65-F5344CB8AC3E}">
        <p14:creationId xmlns:p14="http://schemas.microsoft.com/office/powerpoint/2010/main" val="968105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Drawing: Sketchpad (1963)</a:t>
            </a:r>
          </a:p>
        </p:txBody>
      </p:sp>
      <p:sp>
        <p:nvSpPr>
          <p:cNvPr id="1076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20800"/>
            <a:ext cx="82296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Sketchpad (Sutherland, MIT 1963)</a:t>
            </a:r>
          </a:p>
          <a:p>
            <a:pPr>
              <a:lnSpc>
                <a:spcPct val="90000"/>
              </a:lnSpc>
            </a:pPr>
            <a:r>
              <a:rPr lang="en-US" dirty="0"/>
              <a:t>First interactive graphics system (</a:t>
            </a:r>
            <a:r>
              <a:rPr lang="en-US" dirty="0">
                <a:hlinkClick r:id="rId2"/>
              </a:rPr>
              <a:t>VIDEO</a:t>
            </a:r>
            <a:r>
              <a:rPr lang="en-US" dirty="0"/>
              <a:t>)</a:t>
            </a:r>
          </a:p>
          <a:p>
            <a:pPr>
              <a:lnSpc>
                <a:spcPct val="90000"/>
              </a:lnSpc>
            </a:pPr>
            <a:r>
              <a:rPr lang="en-US" dirty="0"/>
              <a:t>Many of concepts for drawing in current systems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Pop up menus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Constraint-based drawing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Hierarchical Modeling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  <p:pic>
        <p:nvPicPr>
          <p:cNvPr id="1076228" name="Picture 4" descr="Ivan Sutherland at the &#10;console of the TX-2 - Sketchpad Proje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50" y="4038600"/>
            <a:ext cx="3048000" cy="250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229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88" y="4297363"/>
            <a:ext cx="2249487" cy="2111375"/>
          </a:xfrm>
          <a:prstGeom prst="rect">
            <a:avLst/>
          </a:prstGeom>
          <a:noFill/>
          <a:ln>
            <a:noFill/>
          </a:ln>
          <a:effectLst>
            <a:outerShdw blurRad="63500" dist="107763" dir="81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5779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838200"/>
            <a:ext cx="7848600" cy="5486400"/>
          </a:xfrm>
        </p:spPr>
        <p:txBody>
          <a:bodyPr/>
          <a:lstStyle/>
          <a:p>
            <a:endParaRPr lang="en-US" sz="2400"/>
          </a:p>
          <a:p>
            <a:r>
              <a:rPr lang="en-US" sz="2400"/>
              <a:t>SuperPaint system: Richard Shoup, Alvy Ray Smith (PARC, 1973-79)</a:t>
            </a:r>
          </a:p>
          <a:p>
            <a:endParaRPr lang="en-US" sz="2400"/>
          </a:p>
          <a:p>
            <a:endParaRPr lang="en-US" sz="3600"/>
          </a:p>
          <a:p>
            <a:endParaRPr lang="en-US" sz="3600"/>
          </a:p>
          <a:p>
            <a:endParaRPr lang="en-US" sz="2400"/>
          </a:p>
          <a:p>
            <a:r>
              <a:rPr lang="en-US" sz="2400"/>
              <a:t>Nowadays, image processing programs like Photoshop can draw, paint, edit, etc.</a:t>
            </a:r>
          </a:p>
        </p:txBody>
      </p:sp>
      <p:pic>
        <p:nvPicPr>
          <p:cNvPr id="1068036" name="Picture 4" descr="blackgir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124075"/>
            <a:ext cx="358140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037" name="Picture 5" descr="SP_men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2346325"/>
            <a:ext cx="327660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803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Paint Systems</a:t>
            </a:r>
          </a:p>
        </p:txBody>
      </p:sp>
    </p:spTree>
    <p:extLst>
      <p:ext uri="{BB962C8B-B14F-4D97-AF65-F5344CB8AC3E}">
        <p14:creationId xmlns:p14="http://schemas.microsoft.com/office/powerpoint/2010/main" val="1433583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0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1675" y="790575"/>
            <a:ext cx="8442325" cy="5486400"/>
          </a:xfrm>
        </p:spPr>
        <p:txBody>
          <a:bodyPr/>
          <a:lstStyle/>
          <a:p>
            <a:endParaRPr lang="en-US" sz="2400"/>
          </a:p>
          <a:p>
            <a:r>
              <a:rPr lang="en-US" sz="2400"/>
              <a:t>Digitally alter images, crop, scale, composite </a:t>
            </a:r>
          </a:p>
          <a:p>
            <a:r>
              <a:rPr lang="en-US" sz="2400"/>
              <a:t>Add or remove objects</a:t>
            </a:r>
          </a:p>
          <a:p>
            <a:r>
              <a:rPr lang="en-US" sz="2400"/>
              <a:t>Sports broadcasts for TV (combine 2D and 3D processing)</a:t>
            </a:r>
          </a:p>
          <a:p>
            <a:endParaRPr lang="en-US" sz="3600"/>
          </a:p>
        </p:txBody>
      </p:sp>
      <p:sp>
        <p:nvSpPr>
          <p:cNvPr id="10690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 Processing </a:t>
            </a:r>
          </a:p>
        </p:txBody>
      </p:sp>
      <p:pic>
        <p:nvPicPr>
          <p:cNvPr id="1069062" name="Picture 6" descr="mug9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2971800"/>
            <a:ext cx="5303837" cy="377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690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Relevance to Course</a:t>
            </a:r>
          </a:p>
        </p:txBody>
      </p:sp>
      <p:sp>
        <p:nvSpPr>
          <p:cNvPr id="1091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97050"/>
            <a:ext cx="8160760" cy="4114800"/>
          </a:xfrm>
        </p:spPr>
        <p:txBody>
          <a:bodyPr/>
          <a:lstStyle/>
          <a:p>
            <a:r>
              <a:rPr lang="en-US" sz="2400" dirty="0"/>
              <a:t>In </a:t>
            </a:r>
            <a:r>
              <a:rPr lang="en-US" sz="2400" dirty="0" smtClean="0"/>
              <a:t>167, </a:t>
            </a:r>
            <a:r>
              <a:rPr lang="en-US" sz="2400" dirty="0" err="1"/>
              <a:t>didn</a:t>
            </a:r>
            <a:r>
              <a:rPr lang="ja-JP" altLang="en-US" sz="2400" dirty="0">
                <a:latin typeface="Arial"/>
              </a:rPr>
              <a:t>’</a:t>
            </a:r>
            <a:r>
              <a:rPr lang="en-US" sz="2400" dirty="0"/>
              <a:t>t </a:t>
            </a:r>
            <a:r>
              <a:rPr lang="en-US" sz="2400" dirty="0" smtClean="0"/>
              <a:t>focus on 2D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But </a:t>
            </a:r>
            <a:r>
              <a:rPr lang="en-US" sz="2400" dirty="0"/>
              <a:t>relevant broadly (not just for 2D), since ultimately 3D scene displayed as 2D image</a:t>
            </a:r>
          </a:p>
          <a:p>
            <a:endParaRPr lang="en-US" sz="2400" dirty="0" smtClean="0"/>
          </a:p>
          <a:p>
            <a:r>
              <a:rPr lang="en-US" sz="2400" dirty="0" smtClean="0"/>
              <a:t>In 163, </a:t>
            </a:r>
            <a:r>
              <a:rPr lang="en-US" sz="2400" dirty="0"/>
              <a:t>we cover image processing and many </a:t>
            </a:r>
            <a:r>
              <a:rPr lang="en-US" sz="2400" dirty="0" err="1"/>
              <a:t>photoshop</a:t>
            </a:r>
            <a:r>
              <a:rPr lang="en-US" sz="2400" dirty="0"/>
              <a:t> functions [</a:t>
            </a:r>
            <a:r>
              <a:rPr lang="en-US" sz="2400" dirty="0" smtClean="0"/>
              <a:t>assign. 1 to </a:t>
            </a:r>
            <a:r>
              <a:rPr lang="en-US" sz="2400" dirty="0"/>
              <a:t>write a mini-version]</a:t>
            </a:r>
          </a:p>
        </p:txBody>
      </p:sp>
    </p:spTree>
    <p:extLst>
      <p:ext uri="{BB962C8B-B14F-4D97-AF65-F5344CB8AC3E}">
        <p14:creationId xmlns:p14="http://schemas.microsoft.com/office/powerpoint/2010/main" val="2791350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Goals</a:t>
            </a:r>
          </a:p>
        </p:txBody>
      </p:sp>
      <p:sp>
        <p:nvSpPr>
          <p:cNvPr id="1046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527175"/>
            <a:ext cx="8686800" cy="5029200"/>
          </a:xfrm>
        </p:spPr>
        <p:txBody>
          <a:bodyPr/>
          <a:lstStyle/>
          <a:p>
            <a:r>
              <a:rPr lang="en-US" b="1" dirty="0"/>
              <a:t>Systems:</a:t>
            </a:r>
            <a:r>
              <a:rPr lang="en-US" dirty="0"/>
              <a:t>  Write fairly complex programs for image processing, mesh algorithms, image synthesis</a:t>
            </a:r>
          </a:p>
          <a:p>
            <a:r>
              <a:rPr lang="en-US" b="1" dirty="0"/>
              <a:t>Theory:</a:t>
            </a:r>
            <a:r>
              <a:rPr lang="en-US" dirty="0"/>
              <a:t> Understand mathematical aspects and algorithms underlying modern 3D </a:t>
            </a:r>
            <a:r>
              <a:rPr lang="en-US" dirty="0" smtClean="0"/>
              <a:t>graphics</a:t>
            </a:r>
          </a:p>
          <a:p>
            <a:endParaRPr lang="en-US" dirty="0"/>
          </a:p>
          <a:p>
            <a:r>
              <a:rPr lang="en-US" dirty="0"/>
              <a:t>This course is a continuation of </a:t>
            </a:r>
            <a:r>
              <a:rPr lang="en-US" dirty="0" smtClean="0"/>
              <a:t>CSE 167, Introduction to Computer Graphics</a:t>
            </a:r>
            <a:r>
              <a:rPr lang="en-US" dirty="0"/>
              <a:t>.  It fills </a:t>
            </a:r>
            <a:r>
              <a:rPr lang="en-US" dirty="0" smtClean="0"/>
              <a:t>some gaps, provides </a:t>
            </a:r>
            <a:r>
              <a:rPr lang="en-US" dirty="0"/>
              <a:t>a more advanced thorough overview</a:t>
            </a:r>
            <a:endParaRPr lang="en-US" b="1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1150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5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Geometry</a:t>
            </a:r>
          </a:p>
        </p:txBody>
      </p:sp>
      <p:sp>
        <p:nvSpPr>
          <p:cNvPr id="178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7650" y="1527175"/>
            <a:ext cx="8229600" cy="5029200"/>
          </a:xfrm>
        </p:spPr>
        <p:txBody>
          <a:bodyPr/>
          <a:lstStyle/>
          <a:p>
            <a:r>
              <a:rPr lang="en-US"/>
              <a:t>Spline curves, surfaces: 70</a:t>
            </a:r>
            <a:r>
              <a:rPr lang="en-US" baseline="30000"/>
              <a:t>s</a:t>
            </a:r>
            <a:r>
              <a:rPr lang="en-US"/>
              <a:t> – 80</a:t>
            </a:r>
            <a:r>
              <a:rPr lang="en-US" baseline="30000"/>
              <a:t>s</a:t>
            </a:r>
          </a:p>
          <a:p>
            <a:r>
              <a:rPr lang="en-US"/>
              <a:t>Utah teapot: Famous 3D model</a:t>
            </a:r>
          </a:p>
          <a:p>
            <a:endParaRPr lang="en-US"/>
          </a:p>
          <a:p>
            <a:r>
              <a:rPr lang="en-US"/>
              <a:t>More recently: Triangle meshes often acquired from real objects</a:t>
            </a:r>
          </a:p>
        </p:txBody>
      </p:sp>
      <p:pic>
        <p:nvPicPr>
          <p:cNvPr id="1785860" name="Picture 4" descr="teap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0" y="1500188"/>
            <a:ext cx="296545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5861" name="Picture 5" descr="cathidden-c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8" y="4100513"/>
            <a:ext cx="22225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5862" name="Picture 6" descr="david-classic-leftlight-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350" y="4083050"/>
            <a:ext cx="2311400" cy="253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7554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Progressive Mesh Simplification</a:t>
            </a:r>
          </a:p>
        </p:txBody>
      </p:sp>
      <p:pic>
        <p:nvPicPr>
          <p:cNvPr id="3" name="pm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1527175"/>
            <a:ext cx="6705600" cy="5029200"/>
          </a:xfrm>
        </p:spPr>
      </p:pic>
    </p:spTree>
    <p:extLst>
      <p:ext uri="{BB962C8B-B14F-4D97-AF65-F5344CB8AC3E}">
        <p14:creationId xmlns:p14="http://schemas.microsoft.com/office/powerpoint/2010/main" val="25568851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7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Subdivision Surfaces</a:t>
            </a:r>
          </a:p>
        </p:txBody>
      </p:sp>
      <p:sp>
        <p:nvSpPr>
          <p:cNvPr id="1787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Coarse mesh + subdivision rule</a:t>
            </a:r>
          </a:p>
          <a:p>
            <a:pPr lvl="1"/>
            <a:r>
              <a:rPr lang="en-US" dirty="0"/>
              <a:t>Smooth surface = limit of sequence of refinements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hlinkClick r:id="rId2"/>
              </a:rPr>
              <a:t>Video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787908" name="Rectangle 4"/>
          <p:cNvSpPr>
            <a:spLocks noChangeArrowheads="1"/>
          </p:cNvSpPr>
          <p:nvPr/>
        </p:nvSpPr>
        <p:spPr bwMode="auto">
          <a:xfrm>
            <a:off x="152400" y="2667000"/>
            <a:ext cx="8839200" cy="21336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787909" name="Picture 5" descr="tetr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9" t="-903" r="-1611" b="55583"/>
          <a:stretch>
            <a:fillRect/>
          </a:stretch>
        </p:blipFill>
        <p:spPr bwMode="auto">
          <a:xfrm>
            <a:off x="457200" y="2667000"/>
            <a:ext cx="39624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87910" name="Picture 6" descr="tetra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73" r="3572" b="11382"/>
          <a:stretch>
            <a:fillRect/>
          </a:stretch>
        </p:blipFill>
        <p:spPr bwMode="auto">
          <a:xfrm>
            <a:off x="4648200" y="2933700"/>
            <a:ext cx="4114800" cy="16002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43535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Relevance to Course</a:t>
            </a:r>
          </a:p>
        </p:txBody>
      </p:sp>
      <p:sp>
        <p:nvSpPr>
          <p:cNvPr id="1093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97050"/>
            <a:ext cx="7772400" cy="4114800"/>
          </a:xfrm>
        </p:spPr>
        <p:txBody>
          <a:bodyPr/>
          <a:lstStyle/>
          <a:p>
            <a:r>
              <a:rPr lang="en-US" dirty="0" smtClean="0"/>
              <a:t>Unit 2 is about </a:t>
            </a:r>
            <a:r>
              <a:rPr lang="en-US" dirty="0"/>
              <a:t>mesh processing </a:t>
            </a:r>
            <a:r>
              <a:rPr lang="en-US" dirty="0" err="1"/>
              <a:t>algs</a:t>
            </a:r>
            <a:r>
              <a:rPr lang="en-US" dirty="0"/>
              <a:t>.</a:t>
            </a:r>
          </a:p>
          <a:p>
            <a:r>
              <a:rPr lang="en-US" dirty="0"/>
              <a:t>Will learn to represent, work with meshes</a:t>
            </a:r>
          </a:p>
          <a:p>
            <a:r>
              <a:rPr lang="en-US" dirty="0"/>
              <a:t>Do mesh simplification, progressive </a:t>
            </a:r>
            <a:r>
              <a:rPr lang="en-US" dirty="0" smtClean="0"/>
              <a:t>meshes for assignment 2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603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Rendering and Appearance</a:t>
            </a:r>
          </a:p>
        </p:txBody>
      </p:sp>
      <p:sp>
        <p:nvSpPr>
          <p:cNvPr id="1741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78992"/>
            <a:ext cx="8229600" cy="5029200"/>
          </a:xfrm>
        </p:spPr>
        <p:txBody>
          <a:bodyPr/>
          <a:lstStyle/>
          <a:p>
            <a:r>
              <a:rPr lang="en-US" dirty="0"/>
              <a:t>Core area in computer graphics</a:t>
            </a:r>
          </a:p>
          <a:p>
            <a:r>
              <a:rPr lang="en-US" dirty="0"/>
              <a:t>Efficiently and easily create visual appearance</a:t>
            </a:r>
          </a:p>
          <a:p>
            <a:r>
              <a:rPr lang="en-US" dirty="0"/>
              <a:t>Long history (1960s to current time): Variety of old and new topics</a:t>
            </a:r>
          </a:p>
          <a:p>
            <a:r>
              <a:rPr lang="en-US" dirty="0"/>
              <a:t>From basic visibility and shading, to global illumination, to image-based rendering, to data-driven appearance and light fields</a:t>
            </a:r>
          </a:p>
          <a:p>
            <a:r>
              <a:rPr lang="en-US" dirty="0"/>
              <a:t>Many links to physics, math, computer </a:t>
            </a:r>
            <a:r>
              <a:rPr lang="en-US" dirty="0" smtClean="0"/>
              <a:t>science</a:t>
            </a:r>
          </a:p>
          <a:p>
            <a:r>
              <a:rPr lang="en-US" dirty="0" smtClean="0"/>
              <a:t>We focus on real-time, image-based (no overlap with 168 that focuses on basic offline rendering)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9893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Rendering: 1960s (visibility)</a:t>
            </a:r>
          </a:p>
        </p:txBody>
      </p:sp>
      <p:sp>
        <p:nvSpPr>
          <p:cNvPr id="1742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57300"/>
            <a:ext cx="8229600" cy="5029200"/>
          </a:xfrm>
        </p:spPr>
        <p:txBody>
          <a:bodyPr/>
          <a:lstStyle/>
          <a:p>
            <a:pPr lvl="1"/>
            <a:r>
              <a:rPr lang="en-US" sz="2000"/>
              <a:t>Roberts (1963), Appel (1967) - hidden-line algorithms</a:t>
            </a:r>
          </a:p>
          <a:p>
            <a:pPr lvl="1"/>
            <a:r>
              <a:rPr lang="en-US" sz="2000"/>
              <a:t>Warnock (1969), Watkins (1970) - hidden-surface </a:t>
            </a:r>
          </a:p>
          <a:p>
            <a:pPr lvl="1"/>
            <a:r>
              <a:rPr lang="en-US" sz="2000"/>
              <a:t>Sutherland (1974) - visibility = sorting</a:t>
            </a:r>
          </a:p>
        </p:txBody>
      </p:sp>
      <p:pic>
        <p:nvPicPr>
          <p:cNvPr id="1742852" name="Picture 4" descr="foley-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38" y="2327275"/>
            <a:ext cx="5718175" cy="3797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853" name="Picture 5" descr="foley-hidden-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525" y="2332038"/>
            <a:ext cx="5780088" cy="3740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854" name="Text Box 6"/>
          <p:cNvSpPr txBox="1">
            <a:spLocks noChangeArrowheads="1"/>
          </p:cNvSpPr>
          <p:nvPr/>
        </p:nvSpPr>
        <p:spPr bwMode="auto">
          <a:xfrm>
            <a:off x="5257800" y="6175375"/>
            <a:ext cx="3751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200"/>
              <a:t>Images from FvDFH, Pixar</a:t>
            </a:r>
            <a:r>
              <a:rPr lang="ja-JP" altLang="en-US" sz="1200">
                <a:latin typeface="Arial"/>
              </a:rPr>
              <a:t>’</a:t>
            </a:r>
            <a:r>
              <a:rPr lang="en-US" sz="1200"/>
              <a:t>s Shutterbug</a:t>
            </a:r>
          </a:p>
          <a:p>
            <a:pPr algn="l" eaLnBrk="1" hangingPunct="1"/>
            <a:r>
              <a:rPr lang="en-US" sz="1200"/>
              <a:t>Slide ideas for history of Rendering  courtesy Marc Levoy</a:t>
            </a:r>
          </a:p>
        </p:txBody>
      </p:sp>
      <p:pic>
        <p:nvPicPr>
          <p:cNvPr id="1742855" name="Picture 7" descr="foley-fla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38" y="2330450"/>
            <a:ext cx="5773737" cy="382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465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48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298575"/>
            <a:ext cx="8686800" cy="50292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sz="2000"/>
              <a:t>1970s - raster graphics</a:t>
            </a:r>
          </a:p>
          <a:p>
            <a:pPr lvl="1"/>
            <a:r>
              <a:rPr lang="en-US" sz="2000"/>
              <a:t>Gouraud (1971) - diffuse lighting, Phong (1974) - specular lighting</a:t>
            </a:r>
          </a:p>
          <a:p>
            <a:pPr lvl="1"/>
            <a:r>
              <a:rPr lang="en-US" sz="2000"/>
              <a:t>Blinn (1974) - curved surfaces, texture</a:t>
            </a:r>
          </a:p>
          <a:p>
            <a:pPr lvl="1"/>
            <a:r>
              <a:rPr lang="en-US" sz="2000"/>
              <a:t>Catmull (1974) - Z-buffer hidden-surface algorithm</a:t>
            </a:r>
          </a:p>
        </p:txBody>
      </p:sp>
      <p:sp>
        <p:nvSpPr>
          <p:cNvPr id="17448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Rendering: 1970s (lighting)</a:t>
            </a:r>
          </a:p>
        </p:txBody>
      </p:sp>
      <p:pic>
        <p:nvPicPr>
          <p:cNvPr id="1744900" name="Picture 4" descr="foley-fl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2705100"/>
            <a:ext cx="6032500" cy="3995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4901" name="Picture 5" descr="foley-gouraudnospe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676525"/>
            <a:ext cx="5695950" cy="4011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4902" name="Picture 6" descr="foley-pho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2716213"/>
            <a:ext cx="5868988" cy="4052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444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Rendering (1980s, 90s: Global Illumination)</a:t>
            </a:r>
            <a:r>
              <a:rPr lang="en-US"/>
              <a:t> </a:t>
            </a:r>
          </a:p>
        </p:txBody>
      </p:sp>
      <p:sp>
        <p:nvSpPr>
          <p:cNvPr id="1746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 dirty="0"/>
              <a:t>early 1980s - global illumination </a:t>
            </a:r>
          </a:p>
          <a:p>
            <a:pPr lvl="1"/>
            <a:r>
              <a:rPr lang="en-US" dirty="0" err="1"/>
              <a:t>Whitted</a:t>
            </a:r>
            <a:r>
              <a:rPr lang="en-US" dirty="0"/>
              <a:t> (1980) - ray tracing</a:t>
            </a:r>
          </a:p>
          <a:p>
            <a:pPr lvl="1"/>
            <a:r>
              <a:rPr lang="en-US" dirty="0"/>
              <a:t>Goral, Torrance et al. (1984) </a:t>
            </a:r>
            <a:r>
              <a:rPr lang="en-US" dirty="0" err="1"/>
              <a:t>radiosity</a:t>
            </a:r>
            <a:endParaRPr lang="en-US" dirty="0"/>
          </a:p>
          <a:p>
            <a:pPr lvl="1"/>
            <a:r>
              <a:rPr lang="en-US" dirty="0" err="1"/>
              <a:t>Kajiya</a:t>
            </a:r>
            <a:r>
              <a:rPr lang="en-US" dirty="0"/>
              <a:t> (1986) - the rendering </a:t>
            </a:r>
            <a:r>
              <a:rPr lang="en-US" dirty="0" smtClean="0"/>
              <a:t>equation</a:t>
            </a:r>
          </a:p>
          <a:p>
            <a:pPr lvl="1"/>
            <a:r>
              <a:rPr lang="en-US" dirty="0" smtClean="0"/>
              <a:t>This is basically what 168 covers</a:t>
            </a:r>
            <a:endParaRPr lang="en-US" dirty="0"/>
          </a:p>
        </p:txBody>
      </p:sp>
      <p:pic>
        <p:nvPicPr>
          <p:cNvPr id="1746948" name="Picture 4" descr="whitted-checkerboard-sig80-w5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962400"/>
            <a:ext cx="2886075" cy="2119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6949" name="Picture 5" descr="cornell-box-hemic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3" y="3962400"/>
            <a:ext cx="2000250" cy="2111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6950" name="Picture 6" descr="kajiya-chess-sig8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063" y="3968750"/>
            <a:ext cx="2527300" cy="2105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505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0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Image-Based Rendering</a:t>
            </a:r>
          </a:p>
        </p:txBody>
      </p:sp>
      <p:pic>
        <p:nvPicPr>
          <p:cNvPr id="1760260" name="Picture 4" descr="hanraha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1473200"/>
            <a:ext cx="7956550" cy="525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8663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282" name="Picture 2" descr="slide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2900"/>
            <a:ext cx="82296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435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Outline</a:t>
            </a:r>
          </a:p>
        </p:txBody>
      </p:sp>
      <p:sp>
        <p:nvSpPr>
          <p:cNvPr id="1048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3D Graphics Pipeline</a:t>
            </a:r>
          </a:p>
        </p:txBody>
      </p:sp>
      <p:grpSp>
        <p:nvGrpSpPr>
          <p:cNvPr id="1048595" name="Group 19"/>
          <p:cNvGrpSpPr>
            <a:grpSpLocks/>
          </p:cNvGrpSpPr>
          <p:nvPr/>
        </p:nvGrpSpPr>
        <p:grpSpPr bwMode="auto">
          <a:xfrm>
            <a:off x="3825875" y="2111375"/>
            <a:ext cx="5192713" cy="3700463"/>
            <a:chOff x="2410" y="1330"/>
            <a:chExt cx="3271" cy="2331"/>
          </a:xfrm>
        </p:grpSpPr>
        <p:sp>
          <p:nvSpPr>
            <p:cNvPr id="1048586" name="Line 10"/>
            <p:cNvSpPr>
              <a:spLocks noChangeShapeType="1"/>
            </p:cNvSpPr>
            <p:nvPr/>
          </p:nvSpPr>
          <p:spPr bwMode="auto">
            <a:xfrm>
              <a:off x="2410" y="1757"/>
              <a:ext cx="412" cy="9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8585" name="Text Box 9"/>
            <p:cNvSpPr txBox="1">
              <a:spLocks noChangeArrowheads="1"/>
            </p:cNvSpPr>
            <p:nvPr/>
          </p:nvSpPr>
          <p:spPr bwMode="auto">
            <a:xfrm>
              <a:off x="2829" y="1330"/>
              <a:ext cx="2852" cy="855"/>
            </a:xfrm>
            <a:prstGeom prst="rect">
              <a:avLst/>
            </a:prstGeom>
            <a:noFill/>
            <a:ln w="476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sz="3200" b="1"/>
                <a:t>        Rendering</a:t>
              </a:r>
            </a:p>
            <a:p>
              <a:pPr algn="l"/>
              <a:r>
                <a:rPr lang="en-US" sz="2400" b="1"/>
                <a:t>(Creating, shading images from  geometry, lighting, materials)</a:t>
              </a:r>
              <a:endParaRPr lang="en-US" sz="2400"/>
            </a:p>
          </p:txBody>
        </p:sp>
        <p:pic>
          <p:nvPicPr>
            <p:cNvPr id="1048588" name="Picture 12" descr="plan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3" y="2365"/>
              <a:ext cx="1296" cy="1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587" name="Picture 11" descr="allfreq_vto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9" y="2488"/>
              <a:ext cx="1466" cy="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8593" name="Group 17"/>
          <p:cNvGrpSpPr>
            <a:grpSpLocks/>
          </p:cNvGrpSpPr>
          <p:nvPr/>
        </p:nvGrpSpPr>
        <p:grpSpPr bwMode="auto">
          <a:xfrm>
            <a:off x="250825" y="2324100"/>
            <a:ext cx="3770313" cy="4173538"/>
            <a:chOff x="158" y="1464"/>
            <a:chExt cx="2375" cy="2629"/>
          </a:xfrm>
        </p:grpSpPr>
        <p:sp>
          <p:nvSpPr>
            <p:cNvPr id="1048582" name="Text Box 6"/>
            <p:cNvSpPr txBox="1">
              <a:spLocks noChangeArrowheads="1"/>
            </p:cNvSpPr>
            <p:nvPr/>
          </p:nvSpPr>
          <p:spPr bwMode="auto">
            <a:xfrm>
              <a:off x="169" y="1464"/>
              <a:ext cx="2218" cy="625"/>
            </a:xfrm>
            <a:prstGeom prst="rect">
              <a:avLst/>
            </a:prstGeom>
            <a:noFill/>
            <a:ln w="476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sz="3200" b="1" dirty="0"/>
                <a:t>         Modeling</a:t>
              </a:r>
            </a:p>
            <a:p>
              <a:pPr algn="l"/>
              <a:r>
                <a:rPr lang="en-US" sz="2400" b="1" dirty="0"/>
                <a:t>(Creating  3D Geometry)</a:t>
              </a:r>
              <a:endParaRPr lang="en-US" sz="2400" dirty="0"/>
            </a:p>
          </p:txBody>
        </p:sp>
        <p:pic>
          <p:nvPicPr>
            <p:cNvPr id="1048583" name="Picture 7" descr="teapo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" y="2211"/>
              <a:ext cx="1067" cy="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591" name="Picture 15" descr="cathidden-crop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" y="2439"/>
              <a:ext cx="1266" cy="1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8592" name="Picture 16" descr="david-classic-leftlight-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2908"/>
              <a:ext cx="1082" cy="1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970320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2306" name="Picture 2" descr="gantry-w-bu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65" y="0"/>
            <a:ext cx="4171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lytro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97087" y="704970"/>
            <a:ext cx="5951883" cy="45419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35826" y="5952435"/>
            <a:ext cx="38453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 err="1" smtClean="0">
                <a:latin typeface="+mn-lt"/>
              </a:rPr>
              <a:t>Lytro</a:t>
            </a:r>
            <a:r>
              <a:rPr lang="en-US" sz="2400" dirty="0" smtClean="0">
                <a:latin typeface="+mn-lt"/>
              </a:rPr>
              <a:t> Light Field Camera</a:t>
            </a:r>
          </a:p>
          <a:p>
            <a:pPr algn="l"/>
            <a:r>
              <a:rPr lang="en-US" sz="2400" dirty="0" smtClean="0">
                <a:latin typeface="+mn-lt"/>
                <a:hlinkClick r:id="rId4"/>
              </a:rPr>
              <a:t>Demo refocus, perspective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41282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Acquiring Reflectance Field of Human Face [Debevec et al. SIGGRAPH 00]</a:t>
            </a:r>
          </a:p>
        </p:txBody>
      </p:sp>
      <p:pic>
        <p:nvPicPr>
          <p:cNvPr id="1763331" name="Picture 3" descr="lightstag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1512888"/>
            <a:ext cx="6645275" cy="496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333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412875"/>
            <a:ext cx="8229600" cy="50292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/>
              <a:t>Illuminate subject from many incident directions</a:t>
            </a:r>
          </a:p>
        </p:txBody>
      </p:sp>
      <p:pic>
        <p:nvPicPr>
          <p:cNvPr id="1763333" name="Picture 5" descr="lstag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388" y="2162175"/>
            <a:ext cx="2435225" cy="37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426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4354" name="Picture 2" descr="debfig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1328738"/>
            <a:ext cx="7997825" cy="267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4355" name="Picture 3" descr="debfig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3959225"/>
            <a:ext cx="7997825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43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Images</a:t>
            </a:r>
          </a:p>
        </p:txBody>
      </p:sp>
      <p:sp>
        <p:nvSpPr>
          <p:cNvPr id="1764357" name="Text Box 5"/>
          <p:cNvSpPr txBox="1">
            <a:spLocks noChangeArrowheads="1"/>
          </p:cNvSpPr>
          <p:nvPr/>
        </p:nvSpPr>
        <p:spPr bwMode="auto">
          <a:xfrm>
            <a:off x="5070475" y="6294438"/>
            <a:ext cx="3921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/>
              <a:t>Images from Debevec et al. 00</a:t>
            </a:r>
          </a:p>
        </p:txBody>
      </p:sp>
    </p:spTree>
    <p:extLst>
      <p:ext uri="{BB962C8B-B14F-4D97-AF65-F5344CB8AC3E}">
        <p14:creationId xmlns:p14="http://schemas.microsoft.com/office/powerpoint/2010/main" val="35799164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Precomputed Radiance Transfer</a:t>
            </a:r>
          </a:p>
        </p:txBody>
      </p:sp>
      <p:sp>
        <p:nvSpPr>
          <p:cNvPr id="1765379" name="Rectangle 3"/>
          <p:cNvSpPr>
            <a:spLocks noChangeArrowheads="1"/>
          </p:cNvSpPr>
          <p:nvPr/>
        </p:nvSpPr>
        <p:spPr bwMode="auto">
          <a:xfrm>
            <a:off x="320675" y="1662113"/>
            <a:ext cx="4173538" cy="512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 eaLnBrk="1" hangingPunct="1"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  <a:buClr>
                <a:srgbClr val="2AABA8"/>
              </a:buClr>
              <a:buFont typeface="Wingdings" charset="0"/>
              <a:buChar char="§"/>
            </a:pPr>
            <a:r>
              <a:rPr lang="en-US" sz="2100">
                <a:solidFill>
                  <a:srgbClr val="FFFFFF"/>
                </a:solidFill>
                <a:latin typeface="Arial" charset="0"/>
                <a:cs typeface="Arial" charset="0"/>
              </a:rPr>
              <a:t>Better light integration and transport</a:t>
            </a:r>
            <a:r>
              <a:rPr lang="en-US" sz="240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</a:p>
          <a:p>
            <a:pPr marL="742950" lvl="1" indent="-285750" algn="l" eaLnBrk="1" hangingPunct="1">
              <a:lnSpc>
                <a:spcPct val="45000"/>
              </a:lnSpc>
              <a:spcAft>
                <a:spcPct val="50000"/>
              </a:spcAft>
              <a:buClr>
                <a:srgbClr val="2AABA8"/>
              </a:buClr>
              <a:buFont typeface="Wingdings" charset="0"/>
              <a:buChar char="§"/>
            </a:pPr>
            <a:r>
              <a:rPr lang="en-US" sz="2200">
                <a:latin typeface="Arial" charset="0"/>
                <a:ea typeface="Arial" charset="0"/>
                <a:cs typeface="Arial" charset="0"/>
              </a:rPr>
              <a:t>dynamic, area lights </a:t>
            </a:r>
          </a:p>
          <a:p>
            <a:pPr marL="742950" lvl="1" indent="-285750" algn="l" eaLnBrk="1" hangingPunct="1">
              <a:lnSpc>
                <a:spcPct val="45000"/>
              </a:lnSpc>
              <a:spcAft>
                <a:spcPct val="50000"/>
              </a:spcAft>
              <a:buClr>
                <a:srgbClr val="2AABA8"/>
              </a:buClr>
              <a:buFont typeface="Wingdings" charset="0"/>
              <a:buChar char="§"/>
            </a:pPr>
            <a:r>
              <a:rPr lang="en-US" sz="2200">
                <a:latin typeface="Arial" charset="0"/>
                <a:ea typeface="Arial" charset="0"/>
                <a:cs typeface="Arial" charset="0"/>
              </a:rPr>
              <a:t>self-shadowing </a:t>
            </a:r>
          </a:p>
          <a:p>
            <a:pPr marL="742950" lvl="1" indent="-285750" algn="l" eaLnBrk="1" hangingPunct="1">
              <a:lnSpc>
                <a:spcPct val="45000"/>
              </a:lnSpc>
              <a:spcAft>
                <a:spcPct val="50000"/>
              </a:spcAft>
              <a:buClr>
                <a:srgbClr val="2AABA8"/>
              </a:buClr>
              <a:buFont typeface="Wingdings" charset="0"/>
              <a:buChar char="§"/>
            </a:pPr>
            <a:r>
              <a:rPr lang="en-US" sz="2200">
                <a:latin typeface="Arial" charset="0"/>
                <a:ea typeface="Arial" charset="0"/>
                <a:cs typeface="Arial" charset="0"/>
              </a:rPr>
              <a:t>interreflections</a:t>
            </a:r>
            <a:r>
              <a:rPr lang="en-US" sz="1900">
                <a:latin typeface="Arial" charset="0"/>
                <a:ea typeface="Arial" charset="0"/>
                <a:cs typeface="Arial" charset="0"/>
              </a:rPr>
              <a:t> </a:t>
            </a:r>
            <a:br>
              <a:rPr lang="en-US" sz="1900">
                <a:latin typeface="Arial" charset="0"/>
                <a:ea typeface="Arial" charset="0"/>
                <a:cs typeface="Arial" charset="0"/>
              </a:rPr>
            </a:br>
            <a:endParaRPr lang="en-US" sz="1900">
              <a:latin typeface="Arial" charset="0"/>
              <a:ea typeface="Arial" charset="0"/>
              <a:cs typeface="Arial" charset="0"/>
            </a:endParaRPr>
          </a:p>
          <a:p>
            <a:pPr marL="342900" indent="-342900" algn="l" eaLnBrk="1" hangingPunct="1"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  <a:buClr>
                <a:srgbClr val="2AABA8"/>
              </a:buClr>
              <a:buFont typeface="Wingdings" charset="0"/>
              <a:buChar char="§"/>
            </a:pPr>
            <a:r>
              <a:rPr lang="en-US" sz="2100">
                <a:solidFill>
                  <a:srgbClr val="FFFFFF"/>
                </a:solidFill>
                <a:latin typeface="Arial" charset="0"/>
                <a:cs typeface="Arial" charset="0"/>
              </a:rPr>
              <a:t>For diffuse and </a:t>
            </a:r>
            <a:br>
              <a:rPr lang="en-US" sz="2100">
                <a:solidFill>
                  <a:srgbClr val="FFFFFF"/>
                </a:solidFill>
                <a:latin typeface="Arial" charset="0"/>
                <a:cs typeface="Arial" charset="0"/>
              </a:rPr>
            </a:br>
            <a:r>
              <a:rPr lang="en-US" sz="2100">
                <a:solidFill>
                  <a:srgbClr val="FFFFFF"/>
                </a:solidFill>
                <a:latin typeface="Arial" charset="0"/>
                <a:cs typeface="Arial" charset="0"/>
              </a:rPr>
              <a:t>glossy surfaces</a:t>
            </a:r>
          </a:p>
          <a:p>
            <a:pPr marL="342900" indent="-342900" algn="l" eaLnBrk="1" hangingPunct="1">
              <a:lnSpc>
                <a:spcPct val="95000"/>
              </a:lnSpc>
              <a:spcBef>
                <a:spcPct val="50000"/>
              </a:spcBef>
              <a:buClr>
                <a:srgbClr val="2AABA8"/>
              </a:buClr>
              <a:buFont typeface="Wingdings" charset="0"/>
              <a:buChar char="§"/>
            </a:pPr>
            <a:r>
              <a:rPr lang="en-US" sz="2100">
                <a:solidFill>
                  <a:srgbClr val="FFFFFF"/>
                </a:solidFill>
                <a:latin typeface="Arial" charset="0"/>
                <a:cs typeface="Arial" charset="0"/>
              </a:rPr>
              <a:t>At real-time rates</a:t>
            </a:r>
          </a:p>
          <a:p>
            <a:pPr marL="342900" indent="-342900" algn="l" eaLnBrk="1" hangingPunct="1">
              <a:lnSpc>
                <a:spcPct val="95000"/>
              </a:lnSpc>
              <a:spcBef>
                <a:spcPct val="50000"/>
              </a:spcBef>
              <a:buClr>
                <a:srgbClr val="2AABA8"/>
              </a:buClr>
              <a:buFont typeface="Wingdings" charset="0"/>
              <a:buChar char="§"/>
            </a:pPr>
            <a:r>
              <a:rPr lang="en-US" sz="2100">
                <a:solidFill>
                  <a:srgbClr val="FFFFFF"/>
                </a:solidFill>
                <a:latin typeface="Arial" charset="0"/>
                <a:cs typeface="Arial" charset="0"/>
              </a:rPr>
              <a:t>Sloan et al. 02</a:t>
            </a:r>
          </a:p>
        </p:txBody>
      </p:sp>
      <p:pic>
        <p:nvPicPr>
          <p:cNvPr id="1765380" name="Picture 4" descr="max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413" y="3946525"/>
            <a:ext cx="2286000" cy="2286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5381" name="Picture 5" descr="max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8" y="3946525"/>
            <a:ext cx="2286000" cy="22875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5382" name="Picture 6" descr="compare2_hard"/>
          <p:cNvPicPr>
            <a:picLocks noChangeArrowheads="1"/>
          </p:cNvPicPr>
          <p:nvPr/>
        </p:nvPicPr>
        <p:blipFill>
          <a:blip r:embed="rId5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8" t="9845" r="16878" b="9845"/>
          <a:stretch>
            <a:fillRect/>
          </a:stretch>
        </p:blipFill>
        <p:spPr bwMode="auto">
          <a:xfrm>
            <a:off x="4298950" y="1547813"/>
            <a:ext cx="2097088" cy="1900237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80808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5383" name="Picture 7" descr="compare2_soft"/>
          <p:cNvPicPr>
            <a:picLocks noChangeAspect="1" noChangeArrowheads="1"/>
          </p:cNvPicPr>
          <p:nvPr/>
        </p:nvPicPr>
        <p:blipFill>
          <a:blip r:embed="rId6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8" t="9845" r="16878" b="9845"/>
          <a:stretch>
            <a:fillRect/>
          </a:stretch>
        </p:blipFill>
        <p:spPr bwMode="auto">
          <a:xfrm>
            <a:off x="6745288" y="1462088"/>
            <a:ext cx="2049462" cy="198755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80808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5384" name="Text Box 8"/>
          <p:cNvSpPr txBox="1">
            <a:spLocks noChangeArrowheads="1"/>
          </p:cNvSpPr>
          <p:nvPr/>
        </p:nvSpPr>
        <p:spPr bwMode="auto">
          <a:xfrm>
            <a:off x="4657725" y="3400425"/>
            <a:ext cx="1130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80808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point light</a:t>
            </a:r>
          </a:p>
        </p:txBody>
      </p:sp>
      <p:sp>
        <p:nvSpPr>
          <p:cNvPr id="1765385" name="Text Box 9"/>
          <p:cNvSpPr txBox="1">
            <a:spLocks noChangeArrowheads="1"/>
          </p:cNvSpPr>
          <p:nvPr/>
        </p:nvSpPr>
        <p:spPr bwMode="auto">
          <a:xfrm>
            <a:off x="7091363" y="3398838"/>
            <a:ext cx="104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80808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area light</a:t>
            </a:r>
          </a:p>
        </p:txBody>
      </p:sp>
      <p:sp>
        <p:nvSpPr>
          <p:cNvPr id="1765386" name="Text Box 10"/>
          <p:cNvSpPr txBox="1">
            <a:spLocks noChangeArrowheads="1"/>
          </p:cNvSpPr>
          <p:nvPr/>
        </p:nvSpPr>
        <p:spPr bwMode="auto">
          <a:xfrm>
            <a:off x="4724400" y="6307138"/>
            <a:ext cx="139065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80808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area lighting,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no shadows</a:t>
            </a:r>
          </a:p>
        </p:txBody>
      </p:sp>
      <p:sp>
        <p:nvSpPr>
          <p:cNvPr id="1765387" name="Text Box 11"/>
          <p:cNvSpPr txBox="1">
            <a:spLocks noChangeArrowheads="1"/>
          </p:cNvSpPr>
          <p:nvPr/>
        </p:nvSpPr>
        <p:spPr bwMode="auto">
          <a:xfrm>
            <a:off x="7018338" y="6323013"/>
            <a:ext cx="139065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80808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area lighting,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shadows</a:t>
            </a:r>
          </a:p>
        </p:txBody>
      </p:sp>
    </p:spTree>
    <p:extLst>
      <p:ext uri="{BB962C8B-B14F-4D97-AF65-F5344CB8AC3E}">
        <p14:creationId xmlns:p14="http://schemas.microsoft.com/office/powerpoint/2010/main" val="744056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426" name="Rectangle 2"/>
          <p:cNvSpPr>
            <a:spLocks noChangeArrowheads="1"/>
          </p:cNvSpPr>
          <p:nvPr/>
        </p:nvSpPr>
        <p:spPr bwMode="auto">
          <a:xfrm>
            <a:off x="546100" y="1676400"/>
            <a:ext cx="8074025" cy="4538663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spcBef>
                <a:spcPct val="50000"/>
              </a:spcBef>
            </a:pPr>
            <a:endParaRPr lang="en-US" sz="2400" b="1"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</a:endParaRPr>
          </a:p>
        </p:txBody>
      </p:sp>
      <p:pic>
        <p:nvPicPr>
          <p:cNvPr id="1767427" name="Picture 3" descr="summe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334DE5"/>
              </a:clrFrom>
              <a:clrTo>
                <a:srgbClr val="334D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8" r="23608" b="5087"/>
          <a:stretch>
            <a:fillRect/>
          </a:stretch>
        </p:blipFill>
        <p:spPr bwMode="auto">
          <a:xfrm>
            <a:off x="4737100" y="2389188"/>
            <a:ext cx="1658938" cy="282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67428" name="Group 4"/>
          <p:cNvGrpSpPr>
            <a:grpSpLocks/>
          </p:cNvGrpSpPr>
          <p:nvPr/>
        </p:nvGrpSpPr>
        <p:grpSpPr bwMode="auto">
          <a:xfrm>
            <a:off x="7267575" y="1708150"/>
            <a:ext cx="1490663" cy="4470400"/>
            <a:chOff x="4440" y="1166"/>
            <a:chExt cx="939" cy="2816"/>
          </a:xfrm>
        </p:grpSpPr>
        <p:pic>
          <p:nvPicPr>
            <p:cNvPr id="1767429" name="Picture 5" descr="maxBasis17ou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0" y="1166"/>
              <a:ext cx="939" cy="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67430" name="Picture 6" descr="maxBasis16ou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0" y="2105"/>
              <a:ext cx="939" cy="9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67431" name="Picture 7" descr="maxBasis18ou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0" y="3043"/>
              <a:ext cx="939" cy="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67432" name="Group 8"/>
          <p:cNvGrpSpPr>
            <a:grpSpLocks/>
          </p:cNvGrpSpPr>
          <p:nvPr/>
        </p:nvGrpSpPr>
        <p:grpSpPr bwMode="auto">
          <a:xfrm>
            <a:off x="2219325" y="1708150"/>
            <a:ext cx="1387475" cy="4470400"/>
            <a:chOff x="1338" y="1250"/>
            <a:chExt cx="874" cy="2816"/>
          </a:xfrm>
        </p:grpSpPr>
        <p:pic>
          <p:nvPicPr>
            <p:cNvPr id="1767433" name="Picture 9" descr="basis1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8" y="3192"/>
              <a:ext cx="874" cy="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67434" name="Picture 10" descr="basis1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8" y="2222"/>
              <a:ext cx="874" cy="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67435" name="Picture 11" descr="basis1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8" y="1250"/>
              <a:ext cx="874" cy="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67436" name="Text Box 12"/>
          <p:cNvSpPr txBox="1">
            <a:spLocks noChangeArrowheads="1"/>
          </p:cNvSpPr>
          <p:nvPr/>
        </p:nvSpPr>
        <p:spPr bwMode="auto">
          <a:xfrm>
            <a:off x="449263" y="2173288"/>
            <a:ext cx="1665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Basis 16</a:t>
            </a:r>
          </a:p>
        </p:txBody>
      </p:sp>
      <p:sp>
        <p:nvSpPr>
          <p:cNvPr id="1767437" name="Text Box 13"/>
          <p:cNvSpPr txBox="1">
            <a:spLocks noChangeArrowheads="1"/>
          </p:cNvSpPr>
          <p:nvPr/>
        </p:nvSpPr>
        <p:spPr bwMode="auto">
          <a:xfrm>
            <a:off x="415925" y="3714750"/>
            <a:ext cx="1698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Basis 17</a:t>
            </a:r>
          </a:p>
        </p:txBody>
      </p:sp>
      <p:sp>
        <p:nvSpPr>
          <p:cNvPr id="1767438" name="Text Box 14"/>
          <p:cNvSpPr txBox="1">
            <a:spLocks noChangeArrowheads="1"/>
          </p:cNvSpPr>
          <p:nvPr/>
        </p:nvSpPr>
        <p:spPr bwMode="auto">
          <a:xfrm>
            <a:off x="423863" y="5256213"/>
            <a:ext cx="1690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Basis 18</a:t>
            </a:r>
          </a:p>
        </p:txBody>
      </p:sp>
      <p:grpSp>
        <p:nvGrpSpPr>
          <p:cNvPr id="1767439" name="Group 15"/>
          <p:cNvGrpSpPr>
            <a:grpSpLocks/>
          </p:cNvGrpSpPr>
          <p:nvPr/>
        </p:nvGrpSpPr>
        <p:grpSpPr bwMode="auto">
          <a:xfrm>
            <a:off x="3683000" y="2389188"/>
            <a:ext cx="1130300" cy="3108325"/>
            <a:chOff x="2260" y="1679"/>
            <a:chExt cx="712" cy="1958"/>
          </a:xfrm>
        </p:grpSpPr>
        <p:sp>
          <p:nvSpPr>
            <p:cNvPr id="1767440" name="Line 16"/>
            <p:cNvSpPr>
              <a:spLocks noChangeShapeType="1"/>
            </p:cNvSpPr>
            <p:nvPr/>
          </p:nvSpPr>
          <p:spPr bwMode="auto">
            <a:xfrm>
              <a:off x="2260" y="1679"/>
              <a:ext cx="712" cy="4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rgbClr val="080808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767441" name="Line 17"/>
            <p:cNvSpPr>
              <a:spLocks noChangeShapeType="1"/>
            </p:cNvSpPr>
            <p:nvPr/>
          </p:nvSpPr>
          <p:spPr bwMode="auto">
            <a:xfrm flipV="1">
              <a:off x="2260" y="3192"/>
              <a:ext cx="712" cy="4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rgbClr val="080808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767442" name="Line 18"/>
            <p:cNvSpPr>
              <a:spLocks noChangeShapeType="1"/>
            </p:cNvSpPr>
            <p:nvPr/>
          </p:nvSpPr>
          <p:spPr bwMode="auto">
            <a:xfrm>
              <a:off x="2260" y="2659"/>
              <a:ext cx="71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rgbClr val="080808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767443" name="Line 19"/>
          <p:cNvSpPr>
            <a:spLocks noChangeShapeType="1"/>
          </p:cNvSpPr>
          <p:nvPr/>
        </p:nvSpPr>
        <p:spPr bwMode="auto">
          <a:xfrm flipH="1">
            <a:off x="6396038" y="2390775"/>
            <a:ext cx="1130300" cy="7064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>
            <a:outerShdw blurRad="63500" dist="38099" dir="2700000" algn="ctr" rotWithShape="0">
              <a:srgbClr val="080808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67444" name="Line 20"/>
          <p:cNvSpPr>
            <a:spLocks noChangeShapeType="1"/>
          </p:cNvSpPr>
          <p:nvPr/>
        </p:nvSpPr>
        <p:spPr bwMode="auto">
          <a:xfrm flipH="1" flipV="1">
            <a:off x="6396038" y="4792663"/>
            <a:ext cx="1130300" cy="7064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>
            <a:outerShdw blurRad="63500" dist="38099" dir="2700000" algn="ctr" rotWithShape="0">
              <a:srgbClr val="080808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67445" name="Line 21"/>
          <p:cNvSpPr>
            <a:spLocks noChangeShapeType="1"/>
          </p:cNvSpPr>
          <p:nvPr/>
        </p:nvSpPr>
        <p:spPr bwMode="auto">
          <a:xfrm flipH="1">
            <a:off x="6396038" y="3946525"/>
            <a:ext cx="11303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>
            <a:outerShdw blurRad="63500" dist="38099" dir="2700000" algn="ctr" rotWithShape="0">
              <a:srgbClr val="080808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67446" name="Text Box 22"/>
          <p:cNvSpPr txBox="1">
            <a:spLocks noChangeArrowheads="1"/>
          </p:cNvSpPr>
          <p:nvPr/>
        </p:nvSpPr>
        <p:spPr bwMode="auto">
          <a:xfrm>
            <a:off x="3606800" y="3933825"/>
            <a:ext cx="1336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80808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effectLst>
                  <a:outerShdw blurRad="38100" dist="38100" dir="2700000" algn="tl">
                    <a:srgbClr val="000000"/>
                  </a:outerShdw>
                </a:effectLst>
              </a:rPr>
              <a:t>illuminate</a:t>
            </a:r>
          </a:p>
        </p:txBody>
      </p:sp>
      <p:sp>
        <p:nvSpPr>
          <p:cNvPr id="1767447" name="Text Box 23"/>
          <p:cNvSpPr txBox="1">
            <a:spLocks noChangeArrowheads="1"/>
          </p:cNvSpPr>
          <p:nvPr/>
        </p:nvSpPr>
        <p:spPr bwMode="auto">
          <a:xfrm>
            <a:off x="6396038" y="3933825"/>
            <a:ext cx="10429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80808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effectLst>
                  <a:outerShdw blurRad="38100" dist="38100" dir="2700000" algn="tl">
                    <a:srgbClr val="000000"/>
                  </a:outerShdw>
                </a:effectLst>
              </a:rPr>
              <a:t>result</a:t>
            </a:r>
          </a:p>
        </p:txBody>
      </p:sp>
      <p:grpSp>
        <p:nvGrpSpPr>
          <p:cNvPr id="1767448" name="Group 24"/>
          <p:cNvGrpSpPr>
            <a:grpSpLocks/>
          </p:cNvGrpSpPr>
          <p:nvPr/>
        </p:nvGrpSpPr>
        <p:grpSpPr bwMode="auto">
          <a:xfrm>
            <a:off x="1133475" y="1482725"/>
            <a:ext cx="393700" cy="4716463"/>
            <a:chOff x="640" y="1108"/>
            <a:chExt cx="248" cy="2971"/>
          </a:xfrm>
        </p:grpSpPr>
        <p:grpSp>
          <p:nvGrpSpPr>
            <p:cNvPr id="1767449" name="Group 25"/>
            <p:cNvGrpSpPr>
              <a:grpSpLocks/>
            </p:cNvGrpSpPr>
            <p:nvPr/>
          </p:nvGrpSpPr>
          <p:grpSpPr bwMode="auto">
            <a:xfrm>
              <a:off x="640" y="1108"/>
              <a:ext cx="248" cy="480"/>
              <a:chOff x="3549" y="301"/>
              <a:chExt cx="248" cy="480"/>
            </a:xfrm>
          </p:grpSpPr>
          <p:sp>
            <p:nvSpPr>
              <p:cNvPr id="1767450" name="Text Box 26"/>
              <p:cNvSpPr txBox="1">
                <a:spLocks noChangeArrowheads="1"/>
              </p:cNvSpPr>
              <p:nvPr/>
            </p:nvSpPr>
            <p:spPr bwMode="auto">
              <a:xfrm>
                <a:off x="3549" y="301"/>
                <a:ext cx="24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80808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Verdana" charset="0"/>
                  </a:rPr>
                  <a:t>.</a:t>
                </a:r>
              </a:p>
            </p:txBody>
          </p:sp>
          <p:sp>
            <p:nvSpPr>
              <p:cNvPr id="1767451" name="Text Box 27"/>
              <p:cNvSpPr txBox="1">
                <a:spLocks noChangeArrowheads="1"/>
              </p:cNvSpPr>
              <p:nvPr/>
            </p:nvSpPr>
            <p:spPr bwMode="auto">
              <a:xfrm>
                <a:off x="3549" y="397"/>
                <a:ext cx="24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80808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Verdana" charset="0"/>
                  </a:rPr>
                  <a:t>.</a:t>
                </a:r>
              </a:p>
            </p:txBody>
          </p:sp>
          <p:sp>
            <p:nvSpPr>
              <p:cNvPr id="1767452" name="Text Box 28"/>
              <p:cNvSpPr txBox="1">
                <a:spLocks noChangeArrowheads="1"/>
              </p:cNvSpPr>
              <p:nvPr/>
            </p:nvSpPr>
            <p:spPr bwMode="auto">
              <a:xfrm>
                <a:off x="3549" y="493"/>
                <a:ext cx="24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80808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Verdana" charset="0"/>
                  </a:rPr>
                  <a:t>.</a:t>
                </a:r>
              </a:p>
            </p:txBody>
          </p:sp>
        </p:grpSp>
        <p:grpSp>
          <p:nvGrpSpPr>
            <p:cNvPr id="1767453" name="Group 29"/>
            <p:cNvGrpSpPr>
              <a:grpSpLocks/>
            </p:cNvGrpSpPr>
            <p:nvPr/>
          </p:nvGrpSpPr>
          <p:grpSpPr bwMode="auto">
            <a:xfrm>
              <a:off x="640" y="3599"/>
              <a:ext cx="248" cy="480"/>
              <a:chOff x="3549" y="301"/>
              <a:chExt cx="248" cy="480"/>
            </a:xfrm>
          </p:grpSpPr>
          <p:sp>
            <p:nvSpPr>
              <p:cNvPr id="1767454" name="Text Box 30"/>
              <p:cNvSpPr txBox="1">
                <a:spLocks noChangeArrowheads="1"/>
              </p:cNvSpPr>
              <p:nvPr/>
            </p:nvSpPr>
            <p:spPr bwMode="auto">
              <a:xfrm>
                <a:off x="3549" y="301"/>
                <a:ext cx="24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80808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Verdana" charset="0"/>
                  </a:rPr>
                  <a:t>.</a:t>
                </a:r>
              </a:p>
            </p:txBody>
          </p:sp>
          <p:sp>
            <p:nvSpPr>
              <p:cNvPr id="1767455" name="Text Box 31"/>
              <p:cNvSpPr txBox="1">
                <a:spLocks noChangeArrowheads="1"/>
              </p:cNvSpPr>
              <p:nvPr/>
            </p:nvSpPr>
            <p:spPr bwMode="auto">
              <a:xfrm>
                <a:off x="3549" y="397"/>
                <a:ext cx="24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80808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Verdana" charset="0"/>
                  </a:rPr>
                  <a:t>.</a:t>
                </a:r>
              </a:p>
            </p:txBody>
          </p:sp>
          <p:sp>
            <p:nvSpPr>
              <p:cNvPr id="1767456" name="Text Box 32"/>
              <p:cNvSpPr txBox="1">
                <a:spLocks noChangeArrowheads="1"/>
              </p:cNvSpPr>
              <p:nvPr/>
            </p:nvSpPr>
            <p:spPr bwMode="auto">
              <a:xfrm>
                <a:off x="3549" y="493"/>
                <a:ext cx="24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80808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Verdana" charset="0"/>
                  </a:rPr>
                  <a:t>.</a:t>
                </a:r>
              </a:p>
            </p:txBody>
          </p:sp>
        </p:grpSp>
      </p:grpSp>
      <p:grpSp>
        <p:nvGrpSpPr>
          <p:cNvPr id="1767457" name="Group 33"/>
          <p:cNvGrpSpPr>
            <a:grpSpLocks/>
          </p:cNvGrpSpPr>
          <p:nvPr/>
        </p:nvGrpSpPr>
        <p:grpSpPr bwMode="auto">
          <a:xfrm>
            <a:off x="4038600" y="1708150"/>
            <a:ext cx="774700" cy="4429125"/>
            <a:chOff x="2484" y="1250"/>
            <a:chExt cx="488" cy="2790"/>
          </a:xfrm>
        </p:grpSpPr>
        <p:sp>
          <p:nvSpPr>
            <p:cNvPr id="1767458" name="Line 34"/>
            <p:cNvSpPr>
              <a:spLocks noChangeShapeType="1"/>
            </p:cNvSpPr>
            <p:nvPr/>
          </p:nvSpPr>
          <p:spPr bwMode="auto">
            <a:xfrm>
              <a:off x="2484" y="1250"/>
              <a:ext cx="488" cy="58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rgbClr val="080808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767459" name="Line 35"/>
            <p:cNvSpPr>
              <a:spLocks noChangeShapeType="1"/>
            </p:cNvSpPr>
            <p:nvPr/>
          </p:nvSpPr>
          <p:spPr bwMode="auto">
            <a:xfrm flipV="1">
              <a:off x="2484" y="3459"/>
              <a:ext cx="488" cy="58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rgbClr val="080808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1767460" name="Line 36"/>
          <p:cNvSpPr>
            <a:spLocks noChangeShapeType="1"/>
          </p:cNvSpPr>
          <p:nvPr/>
        </p:nvSpPr>
        <p:spPr bwMode="auto">
          <a:xfrm flipH="1">
            <a:off x="6396038" y="1719263"/>
            <a:ext cx="774700" cy="9223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>
            <a:outerShdw blurRad="63500" dist="38099" dir="2700000" algn="ctr" rotWithShape="0">
              <a:srgbClr val="080808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67461" name="Line 37"/>
          <p:cNvSpPr>
            <a:spLocks noChangeShapeType="1"/>
          </p:cNvSpPr>
          <p:nvPr/>
        </p:nvSpPr>
        <p:spPr bwMode="auto">
          <a:xfrm flipH="1" flipV="1">
            <a:off x="6396038" y="5226050"/>
            <a:ext cx="774700" cy="922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>
            <a:outerShdw blurRad="63500" dist="38099" dir="2700000" algn="ctr" rotWithShape="0">
              <a:srgbClr val="080808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67462" name="Rectangle 3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Precomputation: Spherical Harmonics</a:t>
            </a:r>
          </a:p>
        </p:txBody>
      </p:sp>
    </p:spTree>
    <p:extLst>
      <p:ext uri="{BB962C8B-B14F-4D97-AF65-F5344CB8AC3E}">
        <p14:creationId xmlns:p14="http://schemas.microsoft.com/office/powerpoint/2010/main" val="2241752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9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Diffuse Transfer Results</a:t>
            </a:r>
          </a:p>
        </p:txBody>
      </p:sp>
      <p:pic>
        <p:nvPicPr>
          <p:cNvPr id="1769475" name="Picture 3" descr="BuddhaCDiffIn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5" r="22501" b="751"/>
          <a:stretch>
            <a:fillRect/>
          </a:stretch>
        </p:blipFill>
        <p:spPr bwMode="auto">
          <a:xfrm>
            <a:off x="6232525" y="1179513"/>
            <a:ext cx="2778125" cy="48450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769476" name="Picture 4" descr="BuddhaCDiffNoIn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5" r="22501" b="751"/>
          <a:stretch>
            <a:fillRect/>
          </a:stretch>
        </p:blipFill>
        <p:spPr bwMode="auto">
          <a:xfrm>
            <a:off x="3230563" y="1179513"/>
            <a:ext cx="2778125" cy="48450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769477" name="Picture 5" descr="BuddhaCDiffNoShad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5" r="22501" b="751"/>
          <a:stretch>
            <a:fillRect/>
          </a:stretch>
        </p:blipFill>
        <p:spPr bwMode="auto">
          <a:xfrm>
            <a:off x="228600" y="1177925"/>
            <a:ext cx="2778125" cy="48450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69478" name="Text Box 6"/>
          <p:cNvSpPr txBox="1">
            <a:spLocks noChangeArrowheads="1"/>
          </p:cNvSpPr>
          <p:nvPr/>
        </p:nvSpPr>
        <p:spPr bwMode="auto">
          <a:xfrm>
            <a:off x="0" y="6121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Symbol" charset="0"/>
              </a:rPr>
              <a:t>     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No Shadows/Inter                   Shadows                     Shadows+Inter</a:t>
            </a:r>
          </a:p>
        </p:txBody>
      </p:sp>
    </p:spTree>
    <p:extLst>
      <p:ext uri="{BB962C8B-B14F-4D97-AF65-F5344CB8AC3E}">
        <p14:creationId xmlns:p14="http://schemas.microsoft.com/office/powerpoint/2010/main" val="3761361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Arbitrary BRDF Results</a:t>
            </a:r>
          </a:p>
        </p:txBody>
      </p:sp>
      <p:pic>
        <p:nvPicPr>
          <p:cNvPr id="1771523" name="Picture 3" descr="Fig6Anis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2" b="17615"/>
          <a:stretch>
            <a:fillRect/>
          </a:stretch>
        </p:blipFill>
        <p:spPr bwMode="auto">
          <a:xfrm>
            <a:off x="325438" y="1246188"/>
            <a:ext cx="2644775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71524" name="Object 4"/>
          <p:cNvGraphicFramePr>
            <a:graphicFrameLocks noChangeAspect="1"/>
          </p:cNvGraphicFramePr>
          <p:nvPr/>
        </p:nvGraphicFramePr>
        <p:xfrm>
          <a:off x="5734050" y="4564063"/>
          <a:ext cx="3082925" cy="174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3926" name="Picture" r:id="rId5" imgW="1822704" imgH="1937004" progId="Word.Picture.8">
                  <p:embed/>
                </p:oleObj>
              </mc:Choice>
              <mc:Fallback>
                <p:oleObj name="Picture" r:id="rId5" imgW="1822704" imgH="1937004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2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5491" b="18883"/>
                      <a:stretch>
                        <a:fillRect/>
                      </a:stretch>
                    </p:blipFill>
                    <p:spPr bwMode="auto">
                      <a:xfrm>
                        <a:off x="5734050" y="4564063"/>
                        <a:ext cx="3082925" cy="1743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71525" name="Picture 5" descr="Fig7TweetASA"/>
          <p:cNvPicPr>
            <a:picLocks noChangeAspect="1" noChangeArrowheads="1"/>
          </p:cNvPicPr>
          <p:nvPr/>
        </p:nvPicPr>
        <p:blipFill>
          <a:blip r:embed="rId7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7" t="11700" r="18666" b="9688"/>
          <a:stretch>
            <a:fillRect/>
          </a:stretch>
        </p:blipFill>
        <p:spPr bwMode="auto">
          <a:xfrm>
            <a:off x="325438" y="3008313"/>
            <a:ext cx="2638425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26" name="Picture 6" descr="StPtCPCfli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0" t="13184" r="12691" b="12187"/>
          <a:stretch>
            <a:fillRect/>
          </a:stretch>
        </p:blipFill>
        <p:spPr bwMode="auto">
          <a:xfrm>
            <a:off x="5732463" y="1246188"/>
            <a:ext cx="3084512" cy="312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71527" name="Text Box 7"/>
          <p:cNvSpPr txBox="1">
            <a:spLocks noChangeArrowheads="1"/>
          </p:cNvSpPr>
          <p:nvPr/>
        </p:nvSpPr>
        <p:spPr bwMode="auto">
          <a:xfrm>
            <a:off x="3492500" y="6350000"/>
            <a:ext cx="16875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Other BRDFs</a:t>
            </a:r>
          </a:p>
        </p:txBody>
      </p:sp>
      <p:pic>
        <p:nvPicPr>
          <p:cNvPr id="1771528" name="Picture 8" descr="Fig4Ufi"/>
          <p:cNvPicPr>
            <a:picLocks noChangeAspect="1" noChangeArrowheads="1"/>
          </p:cNvPicPr>
          <p:nvPr/>
        </p:nvPicPr>
        <p:blipFill>
          <a:blip r:embed="rId9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4" t="7800" r="9334" b="7800"/>
          <a:stretch>
            <a:fillRect/>
          </a:stretch>
        </p:blipFill>
        <p:spPr bwMode="auto">
          <a:xfrm>
            <a:off x="3406775" y="1246188"/>
            <a:ext cx="1928813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29" name="Picture 9" descr="budVinyl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9" t="13380" r="15265" b="4460"/>
          <a:stretch>
            <a:fillRect/>
          </a:stretch>
        </p:blipFill>
        <p:spPr bwMode="auto">
          <a:xfrm>
            <a:off x="3406775" y="3549650"/>
            <a:ext cx="192722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30" name="Text Box 10"/>
          <p:cNvSpPr txBox="1">
            <a:spLocks noChangeArrowheads="1"/>
          </p:cNvSpPr>
          <p:nvPr/>
        </p:nvSpPr>
        <p:spPr bwMode="auto">
          <a:xfrm>
            <a:off x="6261100" y="6350000"/>
            <a:ext cx="20939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Spatially Varying</a:t>
            </a:r>
          </a:p>
        </p:txBody>
      </p:sp>
      <p:sp>
        <p:nvSpPr>
          <p:cNvPr id="1771531" name="Text Box 11"/>
          <p:cNvSpPr txBox="1">
            <a:spLocks noChangeArrowheads="1"/>
          </p:cNvSpPr>
          <p:nvPr/>
        </p:nvSpPr>
        <p:spPr bwMode="auto">
          <a:xfrm>
            <a:off x="254000" y="6350000"/>
            <a:ext cx="23082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Anisotropic BRDFs</a:t>
            </a:r>
          </a:p>
        </p:txBody>
      </p:sp>
    </p:spTree>
    <p:extLst>
      <p:ext uri="{BB962C8B-B14F-4D97-AF65-F5344CB8AC3E}">
        <p14:creationId xmlns:p14="http://schemas.microsoft.com/office/powerpoint/2010/main" val="4216598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Imaging</a:t>
            </a:r>
          </a:p>
        </p:txBody>
      </p:sp>
      <p:sp>
        <p:nvSpPr>
          <p:cNvPr id="1789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Processing of images important part of graphics</a:t>
            </a:r>
          </a:p>
          <a:p>
            <a:r>
              <a:rPr lang="en-US" dirty="0"/>
              <a:t>Especially in context of photography: Combine photos, manipulate images</a:t>
            </a:r>
          </a:p>
          <a:p>
            <a:r>
              <a:rPr lang="en-US" dirty="0" smtClean="0"/>
              <a:t>Computational </a:t>
            </a:r>
            <a:r>
              <a:rPr lang="en-US" dirty="0"/>
              <a:t>photography.  Examples flash/no-flash, fluttered shutter, new </a:t>
            </a:r>
            <a:r>
              <a:rPr lang="en-US" dirty="0" smtClean="0"/>
              <a:t>light field cameras</a:t>
            </a:r>
            <a:endParaRPr lang="en-US" dirty="0"/>
          </a:p>
          <a:p>
            <a:r>
              <a:rPr lang="en-US" dirty="0"/>
              <a:t>Community and Internet photo collections</a:t>
            </a:r>
          </a:p>
          <a:p>
            <a:r>
              <a:rPr lang="en-US" dirty="0"/>
              <a:t>Basic ideas like HDR and Texture </a:t>
            </a:r>
            <a:r>
              <a:rPr lang="en-US" dirty="0" smtClean="0"/>
              <a:t>Synthesis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2373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0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 Dynamic Range</a:t>
            </a:r>
          </a:p>
        </p:txBody>
      </p:sp>
      <p:sp>
        <p:nvSpPr>
          <p:cNvPr id="1790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Photographs at multiple exposures</a:t>
            </a:r>
          </a:p>
          <a:p>
            <a:r>
              <a:rPr lang="en-US"/>
              <a:t>Combine and tonemap</a:t>
            </a:r>
          </a:p>
        </p:txBody>
      </p:sp>
      <p:sp>
        <p:nvSpPr>
          <p:cNvPr id="1790980" name="Text Box 4"/>
          <p:cNvSpPr txBox="1">
            <a:spLocks noChangeArrowheads="1"/>
          </p:cNvSpPr>
          <p:nvPr/>
        </p:nvSpPr>
        <p:spPr bwMode="auto">
          <a:xfrm>
            <a:off x="4978400" y="6423025"/>
            <a:ext cx="422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From Wikipedia.  Debevec and Malik 97</a:t>
            </a:r>
          </a:p>
        </p:txBody>
      </p:sp>
    </p:spTree>
    <p:extLst>
      <p:ext uri="{BB962C8B-B14F-4D97-AF65-F5344CB8AC3E}">
        <p14:creationId xmlns:p14="http://schemas.microsoft.com/office/powerpoint/2010/main" val="42004073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3032" name="Picture 8" descr="File:StLouisArchMultExpEV-4.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8" y="11430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93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Multiple Photographs</a:t>
            </a:r>
          </a:p>
        </p:txBody>
      </p:sp>
      <p:pic>
        <p:nvPicPr>
          <p:cNvPr id="1793034" name="Picture 10" descr="File:StLouisArchMultExpEV-1.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1430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3036" name="Picture 12" descr="File:StLouisArchMultExpEV+1.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141413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3038" name="Picture 14" descr="File:StLouisArchMultExpEV+4.0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141413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7591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Outline</a:t>
            </a:r>
          </a:p>
        </p:txBody>
      </p:sp>
      <p:sp>
        <p:nvSpPr>
          <p:cNvPr id="1050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3D Graphics Pipeline</a:t>
            </a:r>
          </a:p>
        </p:txBody>
      </p:sp>
      <p:sp>
        <p:nvSpPr>
          <p:cNvPr id="1050628" name="Line 4"/>
          <p:cNvSpPr>
            <a:spLocks noChangeShapeType="1"/>
          </p:cNvSpPr>
          <p:nvPr/>
        </p:nvSpPr>
        <p:spPr bwMode="auto">
          <a:xfrm>
            <a:off x="3825875" y="2789238"/>
            <a:ext cx="654050" cy="14287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0629" name="Text Box 5"/>
          <p:cNvSpPr txBox="1">
            <a:spLocks noChangeArrowheads="1"/>
          </p:cNvSpPr>
          <p:nvPr/>
        </p:nvSpPr>
        <p:spPr bwMode="auto">
          <a:xfrm>
            <a:off x="4491038" y="2111375"/>
            <a:ext cx="4527550" cy="1357313"/>
          </a:xfrm>
          <a:prstGeom prst="rect">
            <a:avLst/>
          </a:prstGeom>
          <a:noFill/>
          <a:ln w="476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3200" b="1"/>
              <a:t>        Rendering</a:t>
            </a:r>
          </a:p>
          <a:p>
            <a:pPr algn="l"/>
            <a:r>
              <a:rPr lang="en-US" sz="2400" b="1"/>
              <a:t>(Creating, shading images from  geometry, lighting, materials)</a:t>
            </a:r>
            <a:endParaRPr lang="en-US" sz="2400"/>
          </a:p>
        </p:txBody>
      </p:sp>
      <p:sp>
        <p:nvSpPr>
          <p:cNvPr id="1050630" name="Text Box 6"/>
          <p:cNvSpPr txBox="1">
            <a:spLocks noChangeArrowheads="1"/>
          </p:cNvSpPr>
          <p:nvPr/>
        </p:nvSpPr>
        <p:spPr bwMode="auto">
          <a:xfrm>
            <a:off x="268288" y="2324100"/>
            <a:ext cx="3521075" cy="992188"/>
          </a:xfrm>
          <a:prstGeom prst="rect">
            <a:avLst/>
          </a:prstGeom>
          <a:noFill/>
          <a:ln w="476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3200" b="1"/>
              <a:t>         Modeling</a:t>
            </a:r>
          </a:p>
          <a:p>
            <a:pPr algn="l"/>
            <a:r>
              <a:rPr lang="en-US" sz="2400" b="1"/>
              <a:t>(Creating  3D Geometry)</a:t>
            </a:r>
            <a:endParaRPr lang="en-US" sz="2400"/>
          </a:p>
        </p:txBody>
      </p:sp>
      <p:sp>
        <p:nvSpPr>
          <p:cNvPr id="1050631" name="Text Box 7"/>
          <p:cNvSpPr txBox="1">
            <a:spLocks noChangeArrowheads="1"/>
          </p:cNvSpPr>
          <p:nvPr/>
        </p:nvSpPr>
        <p:spPr bwMode="auto">
          <a:xfrm>
            <a:off x="277813" y="3648075"/>
            <a:ext cx="866150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latin typeface="+mn-lt"/>
              </a:rPr>
              <a:t>Unit 1: Foundations of Signal and Image Processing</a:t>
            </a:r>
          </a:p>
          <a:p>
            <a:pPr algn="l"/>
            <a:r>
              <a:rPr lang="en-US" dirty="0">
                <a:latin typeface="+mn-lt"/>
              </a:rPr>
              <a:t>Understanding the way 2D images are formed and displayed, the important concepts and algorithms, and to build an image processing utility like Photoshop</a:t>
            </a:r>
          </a:p>
          <a:p>
            <a:pPr algn="l"/>
            <a:r>
              <a:rPr lang="en-US" dirty="0">
                <a:latin typeface="+mn-lt"/>
              </a:rPr>
              <a:t>Weeks 1 – 3.  </a:t>
            </a:r>
            <a:r>
              <a:rPr lang="en-US" b="1" dirty="0">
                <a:latin typeface="+mn-lt"/>
              </a:rPr>
              <a:t>Assignment 1</a:t>
            </a:r>
          </a:p>
          <a:p>
            <a:pPr algn="l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114093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4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Combined and Tonemapped</a:t>
            </a:r>
          </a:p>
        </p:txBody>
      </p:sp>
      <p:pic>
        <p:nvPicPr>
          <p:cNvPr id="1794053" name="Picture 5" descr="File:StLouisArchMultExpToneMapp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8" y="11430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3090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5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Texture Synthesis</a:t>
            </a:r>
          </a:p>
        </p:txBody>
      </p:sp>
      <p:sp>
        <p:nvSpPr>
          <p:cNvPr id="1795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From small image to larger (keep texture)</a:t>
            </a:r>
          </a:p>
          <a:p>
            <a:r>
              <a:rPr lang="en-US"/>
              <a:t>Novel idea: Copy image patches (quilting)</a:t>
            </a:r>
          </a:p>
        </p:txBody>
      </p:sp>
      <p:pic>
        <p:nvPicPr>
          <p:cNvPr id="1795077" name="Picture 5" descr="An example of Efros and Freeman's Image Quilting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00" y="2873375"/>
            <a:ext cx="561975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95078" name="Text Box 6"/>
          <p:cNvSpPr txBox="1">
            <a:spLocks noChangeArrowheads="1"/>
          </p:cNvSpPr>
          <p:nvPr/>
        </p:nvSpPr>
        <p:spPr bwMode="auto">
          <a:xfrm>
            <a:off x="1458913" y="6456363"/>
            <a:ext cx="7702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Efros and Leung 99, Efros and Freeman 01.  This example from Wikipedia</a:t>
            </a:r>
          </a:p>
        </p:txBody>
      </p:sp>
    </p:spTree>
    <p:extLst>
      <p:ext uri="{BB962C8B-B14F-4D97-AF65-F5344CB8AC3E}">
        <p14:creationId xmlns:p14="http://schemas.microsoft.com/office/powerpoint/2010/main" val="1178403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Computer Animation</a:t>
            </a:r>
          </a:p>
        </p:txBody>
      </p:sp>
      <p:sp>
        <p:nvSpPr>
          <p:cNvPr id="109363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r>
              <a:rPr lang="en-US" dirty="0"/>
              <a:t>10 min clip from video on history of </a:t>
            </a:r>
            <a:r>
              <a:rPr lang="en-US" dirty="0" smtClean="0"/>
              <a:t>animation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  <a:hlinkClick r:id="rId2"/>
              </a:rPr>
              <a:t>http://</a:t>
            </a:r>
            <a:r>
              <a:rPr lang="en-US" sz="2000" dirty="0" err="1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  <a:hlinkClick r:id="rId2"/>
              </a:rPr>
              <a:t>www.youtube.com</a:t>
            </a:r>
            <a:r>
              <a:rPr lang="en-US" sz="2000" dirty="0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  <a:hlinkClick r:id="rId2"/>
              </a:rPr>
              <a:t>/</a:t>
            </a:r>
            <a:r>
              <a:rPr lang="en-US" sz="2000" dirty="0" err="1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  <a:hlinkClick r:id="rId2"/>
              </a:rPr>
              <a:t>watch?v</a:t>
            </a:r>
            <a:r>
              <a:rPr lang="en-US" sz="2000" dirty="0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  <a:hlinkClick r:id="rId2"/>
              </a:rPr>
              <a:t>=</a:t>
            </a:r>
            <a:r>
              <a:rPr lang="en-US" sz="2000" dirty="0" err="1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  <a:hlinkClick r:id="rId2"/>
              </a:rPr>
              <a:t>LzZwiLUVaKg</a:t>
            </a:r>
            <a:endParaRPr lang="en-US" sz="2000" dirty="0" smtClean="0">
              <a:solidFill>
                <a:schemeClr val="tx1"/>
              </a:solidFill>
            </a:endParaRPr>
          </a:p>
          <a:p>
            <a:endParaRPr lang="en-US" dirty="0"/>
          </a:p>
          <a:p>
            <a:r>
              <a:rPr lang="en-US" dirty="0"/>
              <a:t>Covers sketchpad, animation, basic modeling, rendering</a:t>
            </a:r>
          </a:p>
          <a:p>
            <a:r>
              <a:rPr lang="en-US" dirty="0"/>
              <a:t>A synopsis of what this course is </a:t>
            </a:r>
            <a:r>
              <a:rPr lang="en-US" dirty="0" smtClean="0"/>
              <a:t>about</a:t>
            </a:r>
          </a:p>
          <a:p>
            <a:r>
              <a:rPr lang="en-US" dirty="0" smtClean="0"/>
              <a:t>(watch offline if short on time)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7090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1797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Graphics is Modeling/Geometry, Rendering, Animation/Simulation, Imaging and much more</a:t>
            </a:r>
          </a:p>
          <a:p>
            <a:pPr>
              <a:lnSpc>
                <a:spcPct val="90000"/>
              </a:lnSpc>
            </a:pPr>
            <a:r>
              <a:rPr lang="en-US" dirty="0"/>
              <a:t>Course looks at all of </a:t>
            </a:r>
            <a:r>
              <a:rPr lang="en-US" dirty="0" smtClean="0"/>
              <a:t>these.  One stop follow on to CSE 167, no overlap with 165, 169 or 190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3 </a:t>
            </a:r>
            <a:r>
              <a:rPr lang="en-US" dirty="0"/>
              <a:t>programming assignments (groups of 2)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Image Processing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Progressive Meshes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 smtClean="0"/>
              <a:t>Project (</a:t>
            </a:r>
            <a:r>
              <a:rPr lang="en-US" dirty="0" err="1" smtClean="0"/>
              <a:t>eg</a:t>
            </a:r>
            <a:r>
              <a:rPr lang="en-US" dirty="0" smtClean="0"/>
              <a:t> Real</a:t>
            </a:r>
            <a:r>
              <a:rPr lang="en-US" dirty="0"/>
              <a:t>-Time / Image-Based </a:t>
            </a:r>
            <a:r>
              <a:rPr lang="en-US" dirty="0" smtClean="0"/>
              <a:t>Rendering)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4835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Outline</a:t>
            </a:r>
          </a:p>
        </p:txBody>
      </p:sp>
      <p:sp>
        <p:nvSpPr>
          <p:cNvPr id="1084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3D Graphics Pipeline</a:t>
            </a:r>
          </a:p>
        </p:txBody>
      </p:sp>
      <p:sp>
        <p:nvSpPr>
          <p:cNvPr id="1084420" name="Line 4"/>
          <p:cNvSpPr>
            <a:spLocks noChangeShapeType="1"/>
          </p:cNvSpPr>
          <p:nvPr/>
        </p:nvSpPr>
        <p:spPr bwMode="auto">
          <a:xfrm>
            <a:off x="3825875" y="2789238"/>
            <a:ext cx="654050" cy="14287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4421" name="Text Box 5"/>
          <p:cNvSpPr txBox="1">
            <a:spLocks noChangeArrowheads="1"/>
          </p:cNvSpPr>
          <p:nvPr/>
        </p:nvSpPr>
        <p:spPr bwMode="auto">
          <a:xfrm>
            <a:off x="4491038" y="2111375"/>
            <a:ext cx="4527550" cy="1357313"/>
          </a:xfrm>
          <a:prstGeom prst="rect">
            <a:avLst/>
          </a:prstGeom>
          <a:noFill/>
          <a:ln w="476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3200" b="1"/>
              <a:t>        Rendering</a:t>
            </a:r>
          </a:p>
          <a:p>
            <a:pPr algn="l"/>
            <a:r>
              <a:rPr lang="en-US" sz="2400" b="1"/>
              <a:t>(Creating, shading images from  geometry, lighting, materials)</a:t>
            </a:r>
            <a:endParaRPr lang="en-US" sz="2400"/>
          </a:p>
        </p:txBody>
      </p:sp>
      <p:sp>
        <p:nvSpPr>
          <p:cNvPr id="1084422" name="Text Box 6"/>
          <p:cNvSpPr txBox="1">
            <a:spLocks noChangeArrowheads="1"/>
          </p:cNvSpPr>
          <p:nvPr/>
        </p:nvSpPr>
        <p:spPr bwMode="auto">
          <a:xfrm>
            <a:off x="268288" y="2324100"/>
            <a:ext cx="3521075" cy="992188"/>
          </a:xfrm>
          <a:prstGeom prst="rect">
            <a:avLst/>
          </a:prstGeom>
          <a:noFill/>
          <a:ln w="476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3200" b="1"/>
              <a:t>         Modeling</a:t>
            </a:r>
          </a:p>
          <a:p>
            <a:pPr algn="l"/>
            <a:r>
              <a:rPr lang="en-US" sz="2400" b="1"/>
              <a:t>(Creating  3D Geometry)</a:t>
            </a:r>
            <a:endParaRPr lang="en-US" sz="2400"/>
          </a:p>
        </p:txBody>
      </p:sp>
      <p:sp>
        <p:nvSpPr>
          <p:cNvPr id="1084424" name="Text Box 8"/>
          <p:cNvSpPr txBox="1">
            <a:spLocks noChangeArrowheads="1"/>
          </p:cNvSpPr>
          <p:nvPr/>
        </p:nvSpPr>
        <p:spPr bwMode="auto">
          <a:xfrm>
            <a:off x="315913" y="5010150"/>
            <a:ext cx="37115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400" dirty="0">
                <a:latin typeface="+mn-lt"/>
              </a:rPr>
              <a:t>Unit 2: Meshes, Modeling</a:t>
            </a:r>
          </a:p>
          <a:p>
            <a:pPr algn="l"/>
            <a:r>
              <a:rPr lang="en-US" dirty="0">
                <a:latin typeface="+mn-lt"/>
              </a:rPr>
              <a:t>Weeks </a:t>
            </a:r>
            <a:r>
              <a:rPr lang="en-US" dirty="0" smtClean="0">
                <a:latin typeface="+mn-lt"/>
              </a:rPr>
              <a:t>3 </a:t>
            </a:r>
            <a:r>
              <a:rPr lang="en-US" dirty="0">
                <a:latin typeface="+mn-lt"/>
              </a:rPr>
              <a:t>– </a:t>
            </a:r>
            <a:r>
              <a:rPr lang="en-US" dirty="0" smtClean="0">
                <a:latin typeface="+mn-lt"/>
              </a:rPr>
              <a:t>5.  </a:t>
            </a:r>
            <a:r>
              <a:rPr lang="en-US" b="1" dirty="0" smtClean="0">
                <a:latin typeface="+mn-lt"/>
              </a:rPr>
              <a:t>Assignment </a:t>
            </a:r>
            <a:r>
              <a:rPr lang="en-US" b="1" dirty="0">
                <a:latin typeface="+mn-lt"/>
              </a:rPr>
              <a:t>2</a:t>
            </a:r>
          </a:p>
          <a:p>
            <a:pPr algn="l"/>
            <a:endParaRPr lang="en-US" b="1" dirty="0">
              <a:latin typeface="+mn-lt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77813" y="3648075"/>
            <a:ext cx="866150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latin typeface="+mn-lt"/>
              </a:rPr>
              <a:t>Unit 1: Foundations of Signal and Image Processing</a:t>
            </a:r>
          </a:p>
          <a:p>
            <a:pPr algn="l"/>
            <a:r>
              <a:rPr lang="en-US" dirty="0">
                <a:latin typeface="+mn-lt"/>
              </a:rPr>
              <a:t>Understanding the way 2D images are formed and displayed, the important concepts and algorithms, and to build an image processing utility like Photoshop</a:t>
            </a:r>
          </a:p>
          <a:p>
            <a:pPr algn="l"/>
            <a:r>
              <a:rPr lang="en-US" dirty="0">
                <a:latin typeface="+mn-lt"/>
              </a:rPr>
              <a:t>Weeks 1 – 3.  </a:t>
            </a:r>
            <a:r>
              <a:rPr lang="en-US" b="1" dirty="0">
                <a:latin typeface="+mn-lt"/>
              </a:rPr>
              <a:t>Assignment 1</a:t>
            </a:r>
          </a:p>
          <a:p>
            <a:pPr algn="l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235429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Outline</a:t>
            </a:r>
          </a:p>
        </p:txBody>
      </p:sp>
      <p:sp>
        <p:nvSpPr>
          <p:cNvPr id="1086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3D Graphics Pipeline</a:t>
            </a:r>
          </a:p>
        </p:txBody>
      </p:sp>
      <p:sp>
        <p:nvSpPr>
          <p:cNvPr id="1086468" name="Line 4"/>
          <p:cNvSpPr>
            <a:spLocks noChangeShapeType="1"/>
          </p:cNvSpPr>
          <p:nvPr/>
        </p:nvSpPr>
        <p:spPr bwMode="auto">
          <a:xfrm>
            <a:off x="3825875" y="2789238"/>
            <a:ext cx="654050" cy="14287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6469" name="Text Box 5"/>
          <p:cNvSpPr txBox="1">
            <a:spLocks noChangeArrowheads="1"/>
          </p:cNvSpPr>
          <p:nvPr/>
        </p:nvSpPr>
        <p:spPr bwMode="auto">
          <a:xfrm>
            <a:off x="4491038" y="2111375"/>
            <a:ext cx="4527550" cy="1357313"/>
          </a:xfrm>
          <a:prstGeom prst="rect">
            <a:avLst/>
          </a:prstGeom>
          <a:noFill/>
          <a:ln w="476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3200" b="1"/>
              <a:t>        Rendering</a:t>
            </a:r>
          </a:p>
          <a:p>
            <a:pPr algn="l"/>
            <a:r>
              <a:rPr lang="en-US" sz="2400" b="1"/>
              <a:t>(Creating, shading images from  geometry, lighting, materials)</a:t>
            </a:r>
            <a:endParaRPr lang="en-US" sz="2400"/>
          </a:p>
        </p:txBody>
      </p:sp>
      <p:sp>
        <p:nvSpPr>
          <p:cNvPr id="1086470" name="Text Box 6"/>
          <p:cNvSpPr txBox="1">
            <a:spLocks noChangeArrowheads="1"/>
          </p:cNvSpPr>
          <p:nvPr/>
        </p:nvSpPr>
        <p:spPr bwMode="auto">
          <a:xfrm>
            <a:off x="268288" y="2324100"/>
            <a:ext cx="3521075" cy="992188"/>
          </a:xfrm>
          <a:prstGeom prst="rect">
            <a:avLst/>
          </a:prstGeom>
          <a:noFill/>
          <a:ln w="476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3200" b="1"/>
              <a:t>         Modeling</a:t>
            </a:r>
          </a:p>
          <a:p>
            <a:pPr algn="l"/>
            <a:r>
              <a:rPr lang="en-US" sz="2400" b="1"/>
              <a:t>(Creating  3D Geometry)</a:t>
            </a:r>
            <a:endParaRPr lang="en-US" sz="2400"/>
          </a:p>
        </p:txBody>
      </p:sp>
      <p:sp>
        <p:nvSpPr>
          <p:cNvPr id="1086473" name="Text Box 9"/>
          <p:cNvSpPr txBox="1">
            <a:spLocks noChangeArrowheads="1"/>
          </p:cNvSpPr>
          <p:nvPr/>
        </p:nvSpPr>
        <p:spPr bwMode="auto">
          <a:xfrm>
            <a:off x="4864100" y="4838296"/>
            <a:ext cx="412534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latin typeface="+mn-lt"/>
              </a:rPr>
              <a:t>Unit 3: </a:t>
            </a:r>
            <a:r>
              <a:rPr lang="en-US" sz="2400" dirty="0" smtClean="0">
                <a:latin typeface="+mn-lt"/>
              </a:rPr>
              <a:t>Advanced Rendering</a:t>
            </a:r>
            <a:endParaRPr lang="en-US" sz="2400" dirty="0">
              <a:latin typeface="+mn-lt"/>
            </a:endParaRPr>
          </a:p>
          <a:p>
            <a:pPr algn="l"/>
            <a:r>
              <a:rPr lang="en-US" dirty="0">
                <a:latin typeface="+mn-lt"/>
              </a:rPr>
              <a:t>Weeks </a:t>
            </a:r>
            <a:r>
              <a:rPr lang="en-US" dirty="0" smtClean="0">
                <a:latin typeface="+mn-lt"/>
              </a:rPr>
              <a:t>6 </a:t>
            </a:r>
            <a:r>
              <a:rPr lang="en-US" dirty="0">
                <a:latin typeface="+mn-lt"/>
              </a:rPr>
              <a:t>– </a:t>
            </a:r>
            <a:r>
              <a:rPr lang="en-US" dirty="0" smtClean="0">
                <a:latin typeface="+mn-lt"/>
              </a:rPr>
              <a:t>7, 8-9.  </a:t>
            </a:r>
            <a:r>
              <a:rPr lang="en-US" b="1" dirty="0" smtClean="0">
                <a:latin typeface="+mn-lt"/>
              </a:rPr>
              <a:t>(Final Project)</a:t>
            </a:r>
            <a:endParaRPr lang="en-US" b="1" dirty="0">
              <a:latin typeface="+mn-lt"/>
            </a:endParaRPr>
          </a:p>
          <a:p>
            <a:pPr algn="l"/>
            <a:endParaRPr lang="en-US" b="1" dirty="0"/>
          </a:p>
        </p:txBody>
      </p:sp>
      <p:sp>
        <p:nvSpPr>
          <p:cNvPr id="1086474" name="Text Box 10"/>
          <p:cNvSpPr txBox="1">
            <a:spLocks noChangeArrowheads="1"/>
          </p:cNvSpPr>
          <p:nvPr/>
        </p:nvSpPr>
        <p:spPr bwMode="auto">
          <a:xfrm>
            <a:off x="4864100" y="5659438"/>
            <a:ext cx="415876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latin typeface="+mn-lt"/>
              </a:rPr>
              <a:t>Unit 4: </a:t>
            </a:r>
            <a:r>
              <a:rPr lang="en-US" sz="2400" dirty="0" smtClean="0">
                <a:latin typeface="+mn-lt"/>
              </a:rPr>
              <a:t>Animation, Imaging</a:t>
            </a:r>
            <a:endParaRPr lang="en-US" sz="2400" dirty="0">
              <a:latin typeface="+mn-lt"/>
            </a:endParaRPr>
          </a:p>
          <a:p>
            <a:pPr algn="l"/>
            <a:r>
              <a:rPr lang="en-US" dirty="0">
                <a:latin typeface="+mn-lt"/>
              </a:rPr>
              <a:t>Weeks </a:t>
            </a:r>
            <a:r>
              <a:rPr lang="en-US" dirty="0" smtClean="0">
                <a:latin typeface="+mn-lt"/>
              </a:rPr>
              <a:t>7-8, 10.      </a:t>
            </a:r>
            <a:r>
              <a:rPr lang="en-US" b="1" dirty="0" smtClean="0">
                <a:latin typeface="+mn-lt"/>
              </a:rPr>
              <a:t>(Final Project</a:t>
            </a:r>
            <a:r>
              <a:rPr lang="en-US" b="1" dirty="0">
                <a:latin typeface="+mn-lt"/>
              </a:rPr>
              <a:t>)</a:t>
            </a:r>
          </a:p>
          <a:p>
            <a:pPr algn="l"/>
            <a:endParaRPr lang="en-US" b="1" dirty="0"/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15913" y="5010150"/>
            <a:ext cx="37115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400" dirty="0">
                <a:latin typeface="+mn-lt"/>
              </a:rPr>
              <a:t>Unit 2: Meshes, Modeling</a:t>
            </a:r>
          </a:p>
          <a:p>
            <a:pPr algn="l"/>
            <a:r>
              <a:rPr lang="en-US" dirty="0">
                <a:latin typeface="+mn-lt"/>
              </a:rPr>
              <a:t>Weeks </a:t>
            </a:r>
            <a:r>
              <a:rPr lang="en-US" dirty="0" smtClean="0">
                <a:latin typeface="+mn-lt"/>
              </a:rPr>
              <a:t>3 </a:t>
            </a:r>
            <a:r>
              <a:rPr lang="en-US" dirty="0">
                <a:latin typeface="+mn-lt"/>
              </a:rPr>
              <a:t>– </a:t>
            </a:r>
            <a:r>
              <a:rPr lang="en-US" dirty="0" smtClean="0">
                <a:latin typeface="+mn-lt"/>
              </a:rPr>
              <a:t>5.  </a:t>
            </a:r>
            <a:r>
              <a:rPr lang="en-US" b="1" dirty="0" smtClean="0">
                <a:latin typeface="+mn-lt"/>
              </a:rPr>
              <a:t>Assignment </a:t>
            </a:r>
            <a:r>
              <a:rPr lang="en-US" b="1" dirty="0">
                <a:latin typeface="+mn-lt"/>
              </a:rPr>
              <a:t>2</a:t>
            </a:r>
          </a:p>
          <a:p>
            <a:pPr algn="l"/>
            <a:endParaRPr lang="en-US" b="1" dirty="0">
              <a:latin typeface="+mn-lt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77813" y="3648075"/>
            <a:ext cx="866150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latin typeface="+mn-lt"/>
              </a:rPr>
              <a:t>Unit 1: Foundations of Signal and Image Processing</a:t>
            </a:r>
          </a:p>
          <a:p>
            <a:pPr algn="l"/>
            <a:r>
              <a:rPr lang="en-US" dirty="0">
                <a:latin typeface="+mn-lt"/>
              </a:rPr>
              <a:t>Understanding the way 2D images are formed and displayed, the important concepts and algorithms, and to build an image processing utility like Photoshop</a:t>
            </a:r>
          </a:p>
          <a:p>
            <a:pPr algn="l"/>
            <a:r>
              <a:rPr lang="en-US" dirty="0">
                <a:latin typeface="+mn-lt"/>
              </a:rPr>
              <a:t>Weeks 1 – 3.  </a:t>
            </a:r>
            <a:r>
              <a:rPr lang="en-US" b="1" dirty="0">
                <a:latin typeface="+mn-lt"/>
              </a:rPr>
              <a:t>Assignment 1</a:t>
            </a:r>
          </a:p>
          <a:p>
            <a:pPr algn="l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746667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</a:p>
        </p:txBody>
      </p:sp>
      <p:sp>
        <p:nvSpPr>
          <p:cNvPr id="1061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571" y="1166211"/>
            <a:ext cx="9256713" cy="5029200"/>
          </a:xfrm>
        </p:spPr>
        <p:txBody>
          <a:bodyPr/>
          <a:lstStyle/>
          <a:p>
            <a:r>
              <a:rPr lang="en-US" dirty="0" smtClean="0"/>
              <a:t>CSE 163, </a:t>
            </a:r>
            <a:r>
              <a:rPr lang="en-US" dirty="0"/>
              <a:t>Advanced Computer Graphics</a:t>
            </a:r>
          </a:p>
          <a:p>
            <a:pPr lvl="1"/>
            <a:r>
              <a:rPr lang="en-US" dirty="0"/>
              <a:t>Prerequisite: Done well in </a:t>
            </a:r>
            <a:r>
              <a:rPr lang="en-US" dirty="0" smtClean="0"/>
              <a:t>CSE 167 </a:t>
            </a:r>
            <a:r>
              <a:rPr lang="en-US" dirty="0"/>
              <a:t>or equivalent elsewhere</a:t>
            </a:r>
          </a:p>
          <a:p>
            <a:pPr lvl="2"/>
            <a:r>
              <a:rPr lang="en-US" dirty="0"/>
              <a:t>Strong interest in computer </a:t>
            </a:r>
            <a:r>
              <a:rPr lang="en-US" dirty="0" smtClean="0"/>
              <a:t>graphics</a:t>
            </a:r>
          </a:p>
          <a:p>
            <a:pPr lvl="1"/>
            <a:r>
              <a:rPr lang="en-US" dirty="0" smtClean="0"/>
              <a:t>Advanced undergraduates, MS, PhD all welcome</a:t>
            </a:r>
          </a:p>
          <a:p>
            <a:pPr lvl="1"/>
            <a:r>
              <a:rPr lang="en-US" dirty="0" smtClean="0"/>
              <a:t>Should count for relevant graphics/vision concentrations </a:t>
            </a:r>
            <a:endParaRPr lang="en-US" dirty="0"/>
          </a:p>
          <a:p>
            <a:r>
              <a:rPr lang="en-US" dirty="0"/>
              <a:t>Advanced topics in </a:t>
            </a:r>
            <a:r>
              <a:rPr lang="en-US" dirty="0" smtClean="0"/>
              <a:t>image processing, geometry, rendering, animation following on from CSE 167</a:t>
            </a:r>
          </a:p>
          <a:p>
            <a:r>
              <a:rPr lang="en-US" dirty="0" smtClean="0"/>
              <a:t>Intended as a one quarter self-contained follow on</a:t>
            </a:r>
          </a:p>
          <a:p>
            <a:pPr lvl="1"/>
            <a:r>
              <a:rPr lang="en-US" dirty="0" smtClean="0"/>
              <a:t>If you take only one advanced graphics course, full coverage</a:t>
            </a:r>
          </a:p>
          <a:p>
            <a:pPr lvl="1"/>
            <a:r>
              <a:rPr lang="en-US" dirty="0" smtClean="0"/>
              <a:t>But can (encouraged) to take 163,190(VR) together</a:t>
            </a:r>
            <a:endParaRPr lang="en-US" dirty="0"/>
          </a:p>
          <a:p>
            <a:r>
              <a:rPr lang="en-US" dirty="0" smtClean="0"/>
              <a:t>No significant overlap with CSE 165,168,169,190 VR</a:t>
            </a:r>
          </a:p>
          <a:p>
            <a:pPr lvl="1"/>
            <a:r>
              <a:rPr lang="en-US" dirty="0" smtClean="0"/>
              <a:t>Image processing, meshes new material </a:t>
            </a:r>
          </a:p>
          <a:p>
            <a:pPr lvl="1"/>
            <a:r>
              <a:rPr lang="en-US" dirty="0" smtClean="0"/>
              <a:t>Rendering coverage is real-time, image-based, not in 168</a:t>
            </a:r>
          </a:p>
          <a:p>
            <a:endParaRPr lang="en-US" dirty="0"/>
          </a:p>
          <a:p>
            <a:pPr>
              <a:buFont typeface="Wingdings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7048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</a:p>
        </p:txBody>
      </p:sp>
      <p:sp>
        <p:nvSpPr>
          <p:cNvPr id="1061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571" y="562779"/>
            <a:ext cx="9256713" cy="50292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Regular lecture class but less rigid than </a:t>
            </a:r>
            <a:r>
              <a:rPr lang="en-US" dirty="0" smtClean="0"/>
              <a:t>CSE 167</a:t>
            </a:r>
          </a:p>
          <a:p>
            <a:pPr lvl="1"/>
            <a:r>
              <a:rPr lang="en-US" dirty="0" smtClean="0"/>
              <a:t>Advanced course, encourage class participation</a:t>
            </a:r>
          </a:p>
          <a:p>
            <a:r>
              <a:rPr lang="en-US" dirty="0" smtClean="0"/>
              <a:t>But also need more independence, self discipline </a:t>
            </a:r>
          </a:p>
          <a:p>
            <a:pPr lvl="1"/>
            <a:r>
              <a:rPr lang="en-US" dirty="0" smtClean="0"/>
              <a:t>Grading entirely based on 3 large programming projects</a:t>
            </a:r>
          </a:p>
          <a:p>
            <a:pPr lvl="1"/>
            <a:r>
              <a:rPr lang="en-US" dirty="0" smtClean="0"/>
              <a:t>Can be done individually (same requirements) or group of 2 </a:t>
            </a:r>
          </a:p>
          <a:p>
            <a:pPr lvl="1"/>
            <a:r>
              <a:rPr lang="en-US" dirty="0" smtClean="0"/>
              <a:t>Given 3-4 weeks, no extensions/late days.  Turn in what you have.  Need to START EARLY and work steadily.</a:t>
            </a:r>
          </a:p>
          <a:p>
            <a:pPr lvl="1"/>
            <a:r>
              <a:rPr lang="en-US" dirty="0" smtClean="0"/>
              <a:t>Minimal handholding, skeleton code</a:t>
            </a:r>
          </a:p>
          <a:p>
            <a:r>
              <a:rPr lang="en-US" dirty="0" err="1" smtClean="0"/>
              <a:t>Homeworks</a:t>
            </a:r>
            <a:r>
              <a:rPr lang="en-US" dirty="0" smtClean="0"/>
              <a:t> usually turned in by creating website</a:t>
            </a:r>
          </a:p>
          <a:p>
            <a:pPr lvl="1"/>
            <a:r>
              <a:rPr lang="en-US" dirty="0" smtClean="0"/>
              <a:t>Link to URL to submit + zip of code (new: upload </a:t>
            </a:r>
            <a:r>
              <a:rPr lang="en-US" dirty="0" err="1" smtClean="0"/>
              <a:t>TritonEd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/>
              <a:t>Do not modify website after due date</a:t>
            </a:r>
          </a:p>
          <a:p>
            <a:pPr lvl="1"/>
            <a:r>
              <a:rPr lang="en-US" dirty="0" smtClean="0"/>
              <a:t>May schedule demos</a:t>
            </a:r>
            <a:endParaRPr lang="en-US" dirty="0"/>
          </a:p>
          <a:p>
            <a:r>
              <a:rPr lang="en-US" dirty="0"/>
              <a:t>Encourage you to take other CS </a:t>
            </a:r>
            <a:r>
              <a:rPr lang="en-US" dirty="0" smtClean="0"/>
              <a:t>16x</a:t>
            </a:r>
            <a:r>
              <a:rPr lang="en-US" dirty="0"/>
              <a:t>, </a:t>
            </a:r>
            <a:r>
              <a:rPr lang="en-US" dirty="0" smtClean="0"/>
              <a:t>2xx </a:t>
            </a:r>
            <a:r>
              <a:rPr lang="en-US" dirty="0"/>
              <a:t>in graphics</a:t>
            </a:r>
          </a:p>
          <a:p>
            <a:pPr>
              <a:buFont typeface="Wingdings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0783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645" y="1527175"/>
            <a:ext cx="8794535" cy="5029200"/>
          </a:xfrm>
        </p:spPr>
        <p:txBody>
          <a:bodyPr/>
          <a:lstStyle/>
          <a:p>
            <a:r>
              <a:rPr lang="en-US" dirty="0" smtClean="0"/>
              <a:t>Workload: </a:t>
            </a:r>
            <a:r>
              <a:rPr lang="en-US" dirty="0"/>
              <a:t>Challenging course: Lots of fun, rewarding but may involve significant </a:t>
            </a:r>
            <a:r>
              <a:rPr lang="en-US" dirty="0" smtClean="0"/>
              <a:t>work However, given 3-4 weeks/project; work steadily</a:t>
            </a:r>
          </a:p>
          <a:p>
            <a:r>
              <a:rPr lang="en-US" dirty="0" smtClean="0"/>
              <a:t>Most will get high grades.  Assume did well in 167, here to have fun learn more graphics</a:t>
            </a:r>
          </a:p>
          <a:p>
            <a:r>
              <a:rPr lang="en-US" dirty="0" smtClean="0"/>
              <a:t>Final project open ended (some detailed options)</a:t>
            </a:r>
          </a:p>
          <a:p>
            <a:r>
              <a:rPr lang="en-US" dirty="0" smtClean="0"/>
              <a:t>More flexibility on pass-fail (graduate students)</a:t>
            </a:r>
          </a:p>
          <a:p>
            <a:pPr lvl="1"/>
            <a:r>
              <a:rPr lang="en-US" dirty="0" smtClean="0"/>
              <a:t>Must still do one (of two) regular assignment, 50% overall</a:t>
            </a:r>
          </a:p>
          <a:p>
            <a:pPr lvl="1"/>
            <a:r>
              <a:rPr lang="en-US" dirty="0" smtClean="0"/>
              <a:t>Final project can be waived given research etc.</a:t>
            </a:r>
          </a:p>
          <a:p>
            <a:r>
              <a:rPr lang="en-US" dirty="0" smtClean="0"/>
              <a:t>Please see website for more details, assignments</a:t>
            </a:r>
          </a:p>
        </p:txBody>
      </p:sp>
    </p:spTree>
    <p:extLst>
      <p:ext uri="{BB962C8B-B14F-4D97-AF65-F5344CB8AC3E}">
        <p14:creationId xmlns:p14="http://schemas.microsoft.com/office/powerpoint/2010/main" val="20657394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24345</TotalTime>
  <Words>2208</Words>
  <Application>Microsoft Macintosh PowerPoint</Application>
  <PresentationFormat>Letter Paper (8.5x11 in)</PresentationFormat>
  <Paragraphs>295</Paragraphs>
  <Slides>43</Slides>
  <Notes>7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Default Design</vt:lpstr>
      <vt:lpstr>Picture</vt:lpstr>
      <vt:lpstr>Advanced Computer Graphics</vt:lpstr>
      <vt:lpstr>Goals</vt:lpstr>
      <vt:lpstr>Course Outline</vt:lpstr>
      <vt:lpstr>Course Outline</vt:lpstr>
      <vt:lpstr>Course Outline</vt:lpstr>
      <vt:lpstr>Course Outline</vt:lpstr>
      <vt:lpstr>Overview</vt:lpstr>
      <vt:lpstr>Overview</vt:lpstr>
      <vt:lpstr>Overview</vt:lpstr>
      <vt:lpstr>Administrivia</vt:lpstr>
      <vt:lpstr>To Do</vt:lpstr>
      <vt:lpstr>History</vt:lpstr>
      <vt:lpstr>2D Graphics</vt:lpstr>
      <vt:lpstr>How far we’ve come: TEXT</vt:lpstr>
      <vt:lpstr>From Text to GUIs</vt:lpstr>
      <vt:lpstr>Drawing: Sketchpad (1963)</vt:lpstr>
      <vt:lpstr>Paint Systems</vt:lpstr>
      <vt:lpstr>Image Processing </vt:lpstr>
      <vt:lpstr>Relevance to Course</vt:lpstr>
      <vt:lpstr>Geometry</vt:lpstr>
      <vt:lpstr>Progressive Mesh Simplification</vt:lpstr>
      <vt:lpstr>Subdivision Surfaces</vt:lpstr>
      <vt:lpstr>Relevance to Course</vt:lpstr>
      <vt:lpstr>Rendering and Appearance</vt:lpstr>
      <vt:lpstr>Rendering: 1960s (visibility)</vt:lpstr>
      <vt:lpstr>Rendering: 1970s (lighting)</vt:lpstr>
      <vt:lpstr>Rendering (1980s, 90s: Global Illumination) </vt:lpstr>
      <vt:lpstr>Image-Based Rendering</vt:lpstr>
      <vt:lpstr>PowerPoint Presentation</vt:lpstr>
      <vt:lpstr>PowerPoint Presentation</vt:lpstr>
      <vt:lpstr>Acquiring Reflectance Field of Human Face [Debevec et al. SIGGRAPH 00]</vt:lpstr>
      <vt:lpstr>Example Images</vt:lpstr>
      <vt:lpstr>Precomputed Radiance Transfer</vt:lpstr>
      <vt:lpstr>Precomputation: Spherical Harmonics</vt:lpstr>
      <vt:lpstr>Diffuse Transfer Results</vt:lpstr>
      <vt:lpstr>Arbitrary BRDF Results</vt:lpstr>
      <vt:lpstr>Imaging</vt:lpstr>
      <vt:lpstr>High Dynamic Range</vt:lpstr>
      <vt:lpstr>Multiple Photographs</vt:lpstr>
      <vt:lpstr>Combined and Tonemapped</vt:lpstr>
      <vt:lpstr>Texture Synthesis</vt:lpstr>
      <vt:lpstr>History of Computer Animation</vt:lpstr>
      <vt:lpstr>Summary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Signal-Theoretic Representations of Appearance</dc:title>
  <dc:creator>Ravi Ramamoorthi</dc:creator>
  <cp:lastModifiedBy>Ravi Ramamoorthi</cp:lastModifiedBy>
  <cp:revision>622</cp:revision>
  <cp:lastPrinted>2018-03-24T18:31:20Z</cp:lastPrinted>
  <dcterms:created xsi:type="dcterms:W3CDTF">1999-02-11T00:43:51Z</dcterms:created>
  <dcterms:modified xsi:type="dcterms:W3CDTF">2018-03-24T18:45:23Z</dcterms:modified>
</cp:coreProperties>
</file>