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90" r:id="rId23"/>
    <p:sldId id="791" r:id="rId24"/>
    <p:sldId id="772" r:id="rId25"/>
    <p:sldId id="773" r:id="rId26"/>
    <p:sldId id="774" r:id="rId27"/>
    <p:sldId id="775" r:id="rId28"/>
    <p:sldId id="776" r:id="rId29"/>
    <p:sldId id="777" r:id="rId30"/>
    <p:sldId id="778" r:id="rId31"/>
    <p:sldId id="779" r:id="rId32"/>
    <p:sldId id="780" r:id="rId33"/>
    <p:sldId id="781" r:id="rId34"/>
    <p:sldId id="782" r:id="rId35"/>
    <p:sldId id="783" r:id="rId36"/>
    <p:sldId id="784" r:id="rId37"/>
    <p:sldId id="785" r:id="rId38"/>
    <p:sldId id="786" r:id="rId39"/>
    <p:sldId id="787" r:id="rId40"/>
    <p:sldId id="788" r:id="rId41"/>
    <p:sldId id="789" r:id="rId42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1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82650-418A-1944-9A0C-146D8A6B8CFD}" type="slidenum">
              <a:rPr lang="en-US"/>
              <a:pPr/>
              <a:t>25</a:t>
            </a:fld>
            <a:endParaRPr lang="en-US"/>
          </a:p>
        </p:txBody>
      </p:sp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92A2-5BDD-454B-8228-C6592995FEE7}" type="slidenum">
              <a:rPr lang="en-US"/>
              <a:pPr/>
              <a:t>36</a:t>
            </a:fld>
            <a:endParaRPr 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AF4C-445B-0D45-8C54-5B6AE2735CFB}" type="slidenum">
              <a:rPr lang="en-US"/>
              <a:pPr/>
              <a:t>37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53540-35DC-E048-A76C-956A3497DD25}" type="slidenum">
              <a:rPr lang="en-US"/>
              <a:pPr/>
              <a:t>40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EDC77-F46A-294D-A689-CB1568D1A8FD}" type="slidenum">
              <a:rPr lang="en-US"/>
              <a:pPr/>
              <a:t>27</a:t>
            </a:fld>
            <a:endParaRPr lang="en-US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A0360-0475-9B41-94FA-917D2114D312}" type="slidenum">
              <a:rPr lang="en-US"/>
              <a:pPr/>
              <a:t>28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7013B-821D-8F41-9411-299B06A46399}" type="slidenum">
              <a:rPr lang="en-US"/>
              <a:pPr/>
              <a:t>29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AF421-0398-C44E-9A59-7B5479982632}" type="slidenum">
              <a:rPr lang="en-US"/>
              <a:pPr/>
              <a:t>30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noFill/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r>
              <a:rPr lang="en-US" sz="1700"/>
              <a:t>Mention what we need to compute - vertex position and </a:t>
            </a:r>
          </a:p>
          <a:p>
            <a:r>
              <a:rPr lang="en-US" sz="1700"/>
              <a:t>attributes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EB54C-DD4A-BB4D-94C9-89F81502D2EA}" type="slidenum">
              <a:rPr lang="en-US"/>
              <a:pPr/>
              <a:t>31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F3C0C-3E91-EA40-91A6-622069500A57}" type="slidenum">
              <a:rPr lang="en-US"/>
              <a:pPr/>
              <a:t>33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F1FB3-0E9F-2049-9B60-259575F4DE5C}" type="slidenum">
              <a:rPr lang="en-US"/>
              <a:pPr/>
              <a:t>34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pPr defTabSz="894645">
              <a:spcBef>
                <a:spcPct val="0"/>
              </a:spcBef>
            </a:pPr>
            <a:endParaRPr lang="en-US" sz="27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9A16C-50BC-0546-A8F5-B5B110A93BB6}" type="slidenum">
              <a:rPr lang="en-US"/>
              <a:pPr/>
              <a:t>35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gpdec/cours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gpdec/cours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2018]</a:t>
            </a:r>
            <a:r>
              <a:rPr lang="en-US" dirty="0">
                <a:latin typeface="+mj-lt"/>
              </a:rPr>
              <a:t>, Lecture 7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Algorithm Design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652" y="1527175"/>
            <a:ext cx="8521148" cy="5029200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i="1" dirty="0"/>
              <a:t>sometimes</a:t>
            </a:r>
            <a:r>
              <a:rPr lang="en-US" dirty="0"/>
              <a:t> design algorithms to compensate for operations not supported by data structures</a:t>
            </a:r>
          </a:p>
          <a:p>
            <a:r>
              <a:rPr lang="en-US" dirty="0">
                <a:solidFill>
                  <a:schemeClr val="tx2"/>
                </a:solidFill>
              </a:rPr>
              <a:t>Example:</a:t>
            </a:r>
            <a:r>
              <a:rPr lang="en-US" dirty="0"/>
              <a:t> per-vertex </a:t>
            </a:r>
            <a:r>
              <a:rPr lang="en-US" dirty="0" err="1"/>
              <a:t>normals</a:t>
            </a:r>
            <a:endParaRPr lang="en-US" dirty="0"/>
          </a:p>
          <a:p>
            <a:pPr lvl="1"/>
            <a:r>
              <a:rPr lang="en-US" dirty="0"/>
              <a:t>Average normal of faces touching each vertex</a:t>
            </a:r>
          </a:p>
          <a:p>
            <a:pPr lvl="1"/>
            <a:r>
              <a:rPr lang="en-US" dirty="0"/>
              <a:t>With indexed face set, </a:t>
            </a:r>
            <a:r>
              <a:rPr lang="en-US" dirty="0" smtClean="0"/>
              <a:t>vertex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face is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Naive algorithm for all vertices: O(</a:t>
            </a:r>
            <a:r>
              <a:rPr lang="en-US" i="1" dirty="0">
                <a:sym typeface="Symbol" charset="0"/>
              </a:rPr>
              <a:t>n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Can you think of an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 algorithm?</a:t>
            </a:r>
          </a:p>
        </p:txBody>
      </p:sp>
    </p:spTree>
    <p:extLst>
      <p:ext uri="{BB962C8B-B14F-4D97-AF65-F5344CB8AC3E}">
        <p14:creationId xmlns:p14="http://schemas.microsoft.com/office/powerpoint/2010/main" val="238799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Algorithm Design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652" y="1527175"/>
            <a:ext cx="8521148" cy="5029200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i="1" dirty="0"/>
              <a:t>sometimes</a:t>
            </a:r>
            <a:r>
              <a:rPr lang="en-US" dirty="0"/>
              <a:t> design algorithms to compensate for operations not supported by data structures</a:t>
            </a:r>
          </a:p>
          <a:p>
            <a:r>
              <a:rPr lang="en-US" dirty="0">
                <a:solidFill>
                  <a:schemeClr val="tx2"/>
                </a:solidFill>
              </a:rPr>
              <a:t>Example:</a:t>
            </a:r>
            <a:r>
              <a:rPr lang="en-US" dirty="0"/>
              <a:t> per-vertex </a:t>
            </a:r>
            <a:r>
              <a:rPr lang="en-US" dirty="0" err="1"/>
              <a:t>normals</a:t>
            </a:r>
            <a:endParaRPr lang="en-US" dirty="0"/>
          </a:p>
          <a:p>
            <a:pPr lvl="1"/>
            <a:r>
              <a:rPr lang="en-US" dirty="0"/>
              <a:t>Average normal of faces touching each vertex</a:t>
            </a:r>
          </a:p>
          <a:p>
            <a:pPr lvl="1"/>
            <a:r>
              <a:rPr lang="en-US" dirty="0"/>
              <a:t>With indexed face set, </a:t>
            </a:r>
            <a:r>
              <a:rPr lang="en-US" dirty="0" smtClean="0"/>
              <a:t>vertex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face is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Naive algorithm for all vertices: O(</a:t>
            </a:r>
            <a:r>
              <a:rPr lang="en-US" i="1" dirty="0">
                <a:sym typeface="Symbol" charset="0"/>
              </a:rPr>
              <a:t>n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Can you think of an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 algorithm</a:t>
            </a:r>
            <a:r>
              <a:rPr lang="en-US" dirty="0" smtClean="0">
                <a:sym typeface="Symbol" charset="0"/>
              </a:rPr>
              <a:t>?</a:t>
            </a:r>
          </a:p>
          <a:p>
            <a:r>
              <a:rPr lang="en-US" dirty="0" smtClean="0">
                <a:sym typeface="Symbol" charset="0"/>
              </a:rPr>
              <a:t>Useful to augment with vertex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face adjacency</a:t>
            </a:r>
          </a:p>
          <a:p>
            <a:pPr lvl="1"/>
            <a:r>
              <a:rPr lang="en-US" dirty="0" smtClean="0">
                <a:sym typeface="Symbol" charset="0"/>
              </a:rPr>
              <a:t>For all vertices, find adjacent faces as well</a:t>
            </a:r>
          </a:p>
          <a:p>
            <a:pPr lvl="1"/>
            <a:r>
              <a:rPr lang="en-US" dirty="0" smtClean="0">
                <a:sym typeface="Symbol" charset="0"/>
              </a:rPr>
              <a:t>Can be implemented while simply looping over faces</a:t>
            </a:r>
          </a:p>
          <a:p>
            <a:pPr lvl="1"/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3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  <a:p>
            <a:r>
              <a:rPr lang="en-US"/>
              <a:t>Indexed face set</a:t>
            </a:r>
          </a:p>
          <a:p>
            <a:r>
              <a:rPr lang="en-US" i="1"/>
              <a:t>Adjacency lists</a:t>
            </a:r>
          </a:p>
          <a:p>
            <a:r>
              <a:rPr lang="en-US"/>
              <a:t>Winged-edge</a:t>
            </a:r>
          </a:p>
          <a:p>
            <a:r>
              <a:rPr lang="en-US"/>
              <a:t>Half-edge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13861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Adjacency Lists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 all vertex, face,</a:t>
            </a:r>
            <a:br>
              <a:rPr lang="en-US" dirty="0" smtClean="0"/>
            </a:br>
            <a:r>
              <a:rPr lang="en-US" dirty="0" smtClean="0"/>
              <a:t>and edge adjacencies</a:t>
            </a:r>
            <a:endParaRPr lang="en-US" dirty="0"/>
          </a:p>
        </p:txBody>
      </p:sp>
      <p:grpSp>
        <p:nvGrpSpPr>
          <p:cNvPr id="1318945" name="Group 33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18917" name="AutoShape 5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18" name="AutoShape 6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19" name="AutoShape 7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0" name="Oval 8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1" name="Oval 9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2" name="Oval 10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3" name="Oval 11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4" name="Oval 12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5" name="Text Box 13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6" name="Text Box 14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7" name="Text Box 15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8" name="Text Box 16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9" name="Text Box 17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0" name="Text Box 18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1" name="Text Box 19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2" name="Text Box 20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3" name="Text Box 21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4" name="Text Box 22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5" name="Text Box 23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6" name="Text Box 24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7" name="Text Box 25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8" name="Text Box 26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  <p:sp>
        <p:nvSpPr>
          <p:cNvPr id="1318939" name="Text Box 27"/>
          <p:cNvSpPr txBox="1">
            <a:spLocks noChangeArrowheads="1"/>
          </p:cNvSpPr>
          <p:nvPr/>
        </p:nvSpPr>
        <p:spPr bwMode="auto">
          <a:xfrm>
            <a:off x="5212527" y="1828800"/>
            <a:ext cx="32077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Edge Adjacency Table</a:t>
            </a:r>
          </a:p>
          <a:p>
            <a:pPr algn="l" eaLnBrk="1" hangingPunct="1"/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v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ø,e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</a:t>
            </a:r>
          </a:p>
          <a:p>
            <a:pPr algn="l" eaLnBrk="1" hangingPunct="1"/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318940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18941" name="Text Box 29"/>
          <p:cNvSpPr txBox="1">
            <a:spLocks noChangeArrowheads="1"/>
          </p:cNvSpPr>
          <p:nvPr/>
        </p:nvSpPr>
        <p:spPr bwMode="auto">
          <a:xfrm>
            <a:off x="5179398" y="3505200"/>
            <a:ext cx="3377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6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3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</p:txBody>
      </p:sp>
      <p:sp>
        <p:nvSpPr>
          <p:cNvPr id="1318942" name="Text Box 30"/>
          <p:cNvSpPr txBox="1">
            <a:spLocks noChangeArrowheads="1"/>
          </p:cNvSpPr>
          <p:nvPr/>
        </p:nvSpPr>
        <p:spPr bwMode="auto">
          <a:xfrm>
            <a:off x="5179398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Vertex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18943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353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adjacency: Issues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Garland and Heckbert claim they do this</a:t>
            </a:r>
          </a:p>
          <a:p>
            <a:r>
              <a:rPr lang="en-US"/>
              <a:t>Easy to find stuff</a:t>
            </a:r>
          </a:p>
          <a:p>
            <a:r>
              <a:rPr lang="en-US"/>
              <a:t>Issue is storage</a:t>
            </a:r>
          </a:p>
          <a:p>
            <a:r>
              <a:rPr lang="en-US"/>
              <a:t>And updating everything once you do something like an edge collapse for mesh simplification</a:t>
            </a:r>
          </a:p>
          <a:p>
            <a:r>
              <a:rPr lang="en-US"/>
              <a:t>I recommend you implement something simpler (like indexed face set plus vertex to face adjacency)</a:t>
            </a:r>
          </a:p>
        </p:txBody>
      </p:sp>
    </p:spTree>
    <p:extLst>
      <p:ext uri="{BB962C8B-B14F-4D97-AF65-F5344CB8AC3E}">
        <p14:creationId xmlns:p14="http://schemas.microsoft.com/office/powerpoint/2010/main" val="1805206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Adjacency Lists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Store some adjacencies,</a:t>
            </a:r>
            <a:br>
              <a:rPr lang="en-US"/>
            </a:br>
            <a:r>
              <a:rPr lang="en-US"/>
              <a:t>use to derive others</a:t>
            </a:r>
          </a:p>
          <a:p>
            <a:r>
              <a:rPr lang="en-US"/>
              <a:t>Many possibilities…</a:t>
            </a:r>
          </a:p>
        </p:txBody>
      </p:sp>
      <p:sp>
        <p:nvSpPr>
          <p:cNvPr id="1319963" name="Text Box 27"/>
          <p:cNvSpPr txBox="1">
            <a:spLocks noChangeArrowheads="1"/>
          </p:cNvSpPr>
          <p:nvPr/>
        </p:nvSpPr>
        <p:spPr bwMode="auto">
          <a:xfrm>
            <a:off x="5248275" y="1828800"/>
            <a:ext cx="32077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Edge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,ø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</a:p>
        </p:txBody>
      </p:sp>
      <p:sp>
        <p:nvSpPr>
          <p:cNvPr id="1319964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19965" name="Text Box 29"/>
          <p:cNvSpPr txBox="1">
            <a:spLocks noChangeArrowheads="1"/>
          </p:cNvSpPr>
          <p:nvPr/>
        </p:nvSpPr>
        <p:spPr bwMode="auto">
          <a:xfrm>
            <a:off x="5219700" y="3505200"/>
            <a:ext cx="3377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,ø;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;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6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5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,ø;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3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  <a:sym typeface="Symbol" charset="0"/>
            </a:endParaRPr>
          </a:p>
        </p:txBody>
      </p:sp>
      <p:sp>
        <p:nvSpPr>
          <p:cNvPr id="1319966" name="Text Box 30"/>
          <p:cNvSpPr txBox="1">
            <a:spLocks noChangeArrowheads="1"/>
          </p:cNvSpPr>
          <p:nvPr/>
        </p:nvSpPr>
        <p:spPr bwMode="auto">
          <a:xfrm>
            <a:off x="5210175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Vertex Adjacency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319967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grpSp>
        <p:nvGrpSpPr>
          <p:cNvPr id="1319968" name="Group 32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19969" name="AutoShape 33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70" name="AutoShape 34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1" name="AutoShape 35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2" name="Oval 36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3" name="Oval 37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4" name="Oval 38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5" name="Oval 39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6" name="Oval 40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7" name="Text Box 41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78" name="Text Box 42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79" name="Text Box 43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0" name="Text Box 44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1" name="Text Box 45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2" name="Text Box 46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3" name="Text Box 47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4" name="Text Box 48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5" name="Text Box 49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6" name="Text Box 50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7" name="Text Box 51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8" name="Text Box 52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9" name="Text Box 53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90" name="Text Box 54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0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Adjacency Lists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combinations only</a:t>
            </a:r>
            <a:br>
              <a:rPr lang="en-US"/>
            </a:br>
            <a:r>
              <a:rPr lang="en-US"/>
              <a:t>make sense for closed</a:t>
            </a:r>
            <a:br>
              <a:rPr lang="en-US"/>
            </a:br>
            <a:r>
              <a:rPr lang="en-US"/>
              <a:t>manifolds</a:t>
            </a:r>
          </a:p>
        </p:txBody>
      </p:sp>
      <p:sp>
        <p:nvSpPr>
          <p:cNvPr id="1320987" name="Text Box 27"/>
          <p:cNvSpPr txBox="1">
            <a:spLocks noChangeArrowheads="1"/>
          </p:cNvSpPr>
          <p:nvPr/>
        </p:nvSpPr>
        <p:spPr bwMode="auto">
          <a:xfrm>
            <a:off x="5181600" y="1828800"/>
            <a:ext cx="32077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Edge Adjacency Table</a:t>
            </a:r>
          </a:p>
          <a:p>
            <a:pPr algn="l" eaLnBrk="1" hangingPunct="1"/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ø,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320988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20989" name="Text Box 29"/>
          <p:cNvSpPr txBox="1">
            <a:spLocks noChangeArrowheads="1"/>
          </p:cNvSpPr>
          <p:nvPr/>
        </p:nvSpPr>
        <p:spPr bwMode="auto">
          <a:xfrm>
            <a:off x="5172075" y="3505200"/>
            <a:ext cx="3377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6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4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3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</p:txBody>
      </p:sp>
      <p:sp>
        <p:nvSpPr>
          <p:cNvPr id="1320990" name="Text Box 30"/>
          <p:cNvSpPr txBox="1">
            <a:spLocks noChangeArrowheads="1"/>
          </p:cNvSpPr>
          <p:nvPr/>
        </p:nvSpPr>
        <p:spPr bwMode="auto">
          <a:xfrm>
            <a:off x="5181600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Vertex Adjacency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20991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grpSp>
        <p:nvGrpSpPr>
          <p:cNvPr id="1320992" name="Group 32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20993" name="AutoShape 33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0994" name="AutoShape 34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5" name="AutoShape 35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6" name="Oval 36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7" name="Oval 37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8" name="Oval 38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9" name="Oval 39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00" name="Oval 40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01" name="Text Box 41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2" name="Text Box 42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3" name="Text Box 43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4" name="Text Box 44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5" name="Text Box 45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6" name="Text Box 46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7" name="Text Box 47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8" name="Text Box 48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9" name="Text Box 49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0" name="Text Box 50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1" name="Text Box 51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2" name="Text Box 52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3" name="Text Box 53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4" name="Text Box 54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  <a:p>
            <a:r>
              <a:rPr lang="en-US"/>
              <a:t>Indexed face set</a:t>
            </a:r>
          </a:p>
          <a:p>
            <a:r>
              <a:rPr lang="en-US"/>
              <a:t>Adjacency lists</a:t>
            </a:r>
          </a:p>
          <a:p>
            <a:r>
              <a:rPr lang="en-US" i="1"/>
              <a:t>Winged-edge</a:t>
            </a:r>
          </a:p>
          <a:p>
            <a:r>
              <a:rPr lang="en-US" i="1"/>
              <a:t>Half-edge</a:t>
            </a:r>
          </a:p>
          <a:p>
            <a:endParaRPr lang="en-US" i="1"/>
          </a:p>
          <a:p>
            <a:pPr>
              <a:buFont typeface="Wingdings" charset="0"/>
              <a:buNone/>
            </a:pPr>
            <a:r>
              <a:rPr lang="en-US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63385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Winged, Half Edge Representations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527175"/>
            <a:ext cx="9011478" cy="5029200"/>
          </a:xfrm>
        </p:spPr>
        <p:txBody>
          <a:bodyPr/>
          <a:lstStyle/>
          <a:p>
            <a:r>
              <a:rPr lang="en-US" dirty="0"/>
              <a:t>Idea is to associate information with edges</a:t>
            </a:r>
          </a:p>
          <a:p>
            <a:r>
              <a:rPr lang="en-US" dirty="0"/>
              <a:t>Compact Storage</a:t>
            </a:r>
          </a:p>
          <a:p>
            <a:r>
              <a:rPr lang="en-US" dirty="0"/>
              <a:t>Many operations efficient</a:t>
            </a:r>
          </a:p>
          <a:p>
            <a:r>
              <a:rPr lang="en-US" dirty="0"/>
              <a:t>Allow one to walk around mesh</a:t>
            </a:r>
          </a:p>
          <a:p>
            <a:r>
              <a:rPr lang="en-US" dirty="0"/>
              <a:t>Usually general for arbitrary polygons (not triangles)</a:t>
            </a:r>
          </a:p>
          <a:p>
            <a:r>
              <a:rPr lang="en-US" dirty="0"/>
              <a:t>But implementations can be complex with special cases relative to simple indexed face set++ or partial adjacency table</a:t>
            </a:r>
          </a:p>
        </p:txBody>
      </p:sp>
    </p:spTree>
    <p:extLst>
      <p:ext uri="{BB962C8B-B14F-4D97-AF65-F5344CB8AC3E}">
        <p14:creationId xmlns:p14="http://schemas.microsoft.com/office/powerpoint/2010/main" val="2294786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Winged Edge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data stored at edges</a:t>
            </a:r>
          </a:p>
          <a:p>
            <a:r>
              <a:rPr lang="en-US"/>
              <a:t>Vertices, faces point to</a:t>
            </a:r>
            <a:br>
              <a:rPr lang="en-US"/>
            </a:br>
            <a:r>
              <a:rPr lang="en-US"/>
              <a:t>one edge each</a:t>
            </a:r>
          </a:p>
        </p:txBody>
      </p:sp>
      <p:sp>
        <p:nvSpPr>
          <p:cNvPr id="1322011" name="Text Box 27"/>
          <p:cNvSpPr txBox="1">
            <a:spLocks noChangeArrowheads="1"/>
          </p:cNvSpPr>
          <p:nvPr/>
        </p:nvSpPr>
        <p:spPr bwMode="auto">
          <a:xfrm>
            <a:off x="5248275" y="1828800"/>
            <a:ext cx="33343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Edge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322012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22013" name="Text Box 29"/>
          <p:cNvSpPr txBox="1">
            <a:spLocks noChangeArrowheads="1"/>
          </p:cNvSpPr>
          <p:nvPr/>
        </p:nvSpPr>
        <p:spPr bwMode="auto">
          <a:xfrm>
            <a:off x="5210175" y="3505200"/>
            <a:ext cx="33823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6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3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</p:txBody>
      </p:sp>
      <p:sp>
        <p:nvSpPr>
          <p:cNvPr id="1322014" name="Text Box 30"/>
          <p:cNvSpPr txBox="1">
            <a:spLocks noChangeArrowheads="1"/>
          </p:cNvSpPr>
          <p:nvPr/>
        </p:nvSpPr>
        <p:spPr bwMode="auto">
          <a:xfrm>
            <a:off x="5191125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Vertex Adjacency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22015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grpSp>
        <p:nvGrpSpPr>
          <p:cNvPr id="1322016" name="Group 32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22017" name="AutoShape 33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18" name="AutoShape 34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19" name="AutoShape 35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0" name="Oval 36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1" name="Oval 37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2" name="Oval 38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3" name="Oval 39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4" name="Oval 40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5" name="Text Box 41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6" name="Text Box 42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7" name="Text Box 43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8" name="Text Box 44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9" name="Text Box 45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0" name="Text Box 46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1" name="Text Box 47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2" name="Text Box 48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3" name="Text Box 49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4" name="Text Box 50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5" name="Text Box 51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6" name="Text Box 52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7" name="Text Box 53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8" name="Text Box 54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02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1, Due </a:t>
            </a:r>
            <a:r>
              <a:rPr lang="en-US" dirty="0" smtClean="0"/>
              <a:t>Apr 27</a:t>
            </a:r>
          </a:p>
          <a:p>
            <a:pPr lvl="1"/>
            <a:r>
              <a:rPr lang="en-US" dirty="0" smtClean="0"/>
              <a:t>Any last minute issues or difficulties?</a:t>
            </a:r>
            <a:endParaRPr lang="en-US" dirty="0"/>
          </a:p>
          <a:p>
            <a:r>
              <a:rPr lang="en-US" dirty="0" smtClean="0"/>
              <a:t>Starting Geometry Processing</a:t>
            </a:r>
          </a:p>
          <a:p>
            <a:pPr lvl="1"/>
            <a:r>
              <a:rPr lang="en-US" dirty="0" smtClean="0"/>
              <a:t>Assignment 2 due May 18</a:t>
            </a:r>
          </a:p>
          <a:p>
            <a:pPr lvl="1"/>
            <a:r>
              <a:rPr lang="en-US" dirty="0" smtClean="0"/>
              <a:t>This lecture starts discussing relevant content</a:t>
            </a:r>
          </a:p>
          <a:p>
            <a:pPr lvl="1"/>
            <a:r>
              <a:rPr lang="en-US" dirty="0" smtClean="0"/>
              <a:t>Please START EARLY.  Can do most after this week</a:t>
            </a:r>
          </a:p>
          <a:p>
            <a:pPr lvl="1"/>
            <a:r>
              <a:rPr lang="en-US" dirty="0" smtClean="0"/>
              <a:t>Contact us for difficulties, help finding partners etc.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701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Winged Edge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5002213" cy="5029200"/>
          </a:xfrm>
        </p:spPr>
        <p:txBody>
          <a:bodyPr/>
          <a:lstStyle/>
          <a:p>
            <a:r>
              <a:rPr lang="en-US"/>
              <a:t>Each edge stores 2 vertices, 2 faces, 4 edges – </a:t>
            </a:r>
            <a:r>
              <a:rPr lang="en-US">
                <a:solidFill>
                  <a:schemeClr val="tx2"/>
                </a:solidFill>
              </a:rPr>
              <a:t>fixed size</a:t>
            </a:r>
          </a:p>
          <a:p>
            <a:r>
              <a:rPr lang="en-US"/>
              <a:t>Enough information to completely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walk around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faces or vertices</a:t>
            </a:r>
          </a:p>
          <a:p>
            <a:r>
              <a:rPr lang="en-US"/>
              <a:t>Think how to implement</a:t>
            </a:r>
          </a:p>
          <a:p>
            <a:pPr lvl="1"/>
            <a:r>
              <a:rPr lang="en-US"/>
              <a:t>Walking around vertex</a:t>
            </a:r>
          </a:p>
          <a:p>
            <a:pPr lvl="1"/>
            <a:r>
              <a:rPr lang="en-US"/>
              <a:t>Finding neighborhood of face</a:t>
            </a:r>
          </a:p>
          <a:p>
            <a:pPr lvl="1"/>
            <a:r>
              <a:rPr lang="en-US"/>
              <a:t>Other ops for simplification</a:t>
            </a:r>
          </a:p>
        </p:txBody>
      </p:sp>
      <p:sp>
        <p:nvSpPr>
          <p:cNvPr id="1323012" name="Line 4"/>
          <p:cNvSpPr>
            <a:spLocks noChangeShapeType="1"/>
          </p:cNvSpPr>
          <p:nvPr/>
        </p:nvSpPr>
        <p:spPr bwMode="auto">
          <a:xfrm>
            <a:off x="7162800" y="2667000"/>
            <a:ext cx="0" cy="297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3013" name="Group 5"/>
          <p:cNvGrpSpPr>
            <a:grpSpLocks/>
          </p:cNvGrpSpPr>
          <p:nvPr/>
        </p:nvGrpSpPr>
        <p:grpSpPr bwMode="auto">
          <a:xfrm>
            <a:off x="5867400" y="1752600"/>
            <a:ext cx="2590800" cy="914400"/>
            <a:chOff x="3552" y="1104"/>
            <a:chExt cx="1632" cy="576"/>
          </a:xfrm>
        </p:grpSpPr>
        <p:sp>
          <p:nvSpPr>
            <p:cNvPr id="1323014" name="Line 6"/>
            <p:cNvSpPr>
              <a:spLocks noChangeShapeType="1"/>
            </p:cNvSpPr>
            <p:nvPr/>
          </p:nvSpPr>
          <p:spPr bwMode="auto">
            <a:xfrm flipV="1">
              <a:off x="4368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15" name="Line 7"/>
            <p:cNvSpPr>
              <a:spLocks noChangeShapeType="1"/>
            </p:cNvSpPr>
            <p:nvPr/>
          </p:nvSpPr>
          <p:spPr bwMode="auto">
            <a:xfrm flipH="1" flipV="1">
              <a:off x="3552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3016" name="Group 8"/>
          <p:cNvGrpSpPr>
            <a:grpSpLocks/>
          </p:cNvGrpSpPr>
          <p:nvPr/>
        </p:nvGrpSpPr>
        <p:grpSpPr bwMode="auto">
          <a:xfrm flipV="1">
            <a:off x="5867400" y="5638800"/>
            <a:ext cx="2590800" cy="914400"/>
            <a:chOff x="3552" y="1104"/>
            <a:chExt cx="1632" cy="576"/>
          </a:xfrm>
        </p:grpSpPr>
        <p:sp>
          <p:nvSpPr>
            <p:cNvPr id="1323017" name="Line 9"/>
            <p:cNvSpPr>
              <a:spLocks noChangeShapeType="1"/>
            </p:cNvSpPr>
            <p:nvPr/>
          </p:nvSpPr>
          <p:spPr bwMode="auto">
            <a:xfrm flipV="1">
              <a:off x="4368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18" name="Line 10"/>
            <p:cNvSpPr>
              <a:spLocks noChangeShapeType="1"/>
            </p:cNvSpPr>
            <p:nvPr/>
          </p:nvSpPr>
          <p:spPr bwMode="auto">
            <a:xfrm flipH="1" flipV="1">
              <a:off x="3552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3019" name="Oval 11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3020" name="Oval 12"/>
          <p:cNvSpPr>
            <a:spLocks noChangeArrowheads="1"/>
          </p:cNvSpPr>
          <p:nvPr/>
        </p:nvSpPr>
        <p:spPr bwMode="auto">
          <a:xfrm>
            <a:off x="7086600" y="25908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7202488" y="51562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begin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7202488" y="2667000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end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5875338" y="3911600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left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7791450" y="3911600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right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7815263" y="2057400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forw,right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3026" name="Text Box 18"/>
          <p:cNvSpPr txBox="1">
            <a:spLocks noChangeArrowheads="1"/>
          </p:cNvSpPr>
          <p:nvPr/>
        </p:nvSpPr>
        <p:spPr bwMode="auto">
          <a:xfrm>
            <a:off x="5662613" y="20574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forw,left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3027" name="Text Box 19"/>
          <p:cNvSpPr txBox="1">
            <a:spLocks noChangeArrowheads="1"/>
          </p:cNvSpPr>
          <p:nvPr/>
        </p:nvSpPr>
        <p:spPr bwMode="auto">
          <a:xfrm>
            <a:off x="5416550" y="57150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back,left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3028" name="Text Box 20"/>
          <p:cNvSpPr txBox="1">
            <a:spLocks noChangeArrowheads="1"/>
          </p:cNvSpPr>
          <p:nvPr/>
        </p:nvSpPr>
        <p:spPr bwMode="auto">
          <a:xfrm>
            <a:off x="7815263" y="5715000"/>
            <a:ext cx="1176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back,right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 Edge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4356100" cy="5029200"/>
          </a:xfrm>
        </p:spPr>
        <p:txBody>
          <a:bodyPr/>
          <a:lstStyle/>
          <a:p>
            <a:r>
              <a:rPr lang="en-US"/>
              <a:t>Instead of single edge, 2 directed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half edges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Makes some operations more efficient</a:t>
            </a:r>
          </a:p>
          <a:p>
            <a:r>
              <a:rPr lang="en-US"/>
              <a:t>Walk around face very easily (each face need only store one pointer)</a:t>
            </a:r>
          </a:p>
        </p:txBody>
      </p:sp>
      <p:sp>
        <p:nvSpPr>
          <p:cNvPr id="1324036" name="Line 4"/>
          <p:cNvSpPr>
            <a:spLocks noChangeShapeType="1"/>
          </p:cNvSpPr>
          <p:nvPr/>
        </p:nvSpPr>
        <p:spPr bwMode="auto">
          <a:xfrm>
            <a:off x="7086600" y="2819400"/>
            <a:ext cx="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37" name="Oval 5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38" name="Oval 6"/>
          <p:cNvSpPr>
            <a:spLocks noChangeArrowheads="1"/>
          </p:cNvSpPr>
          <p:nvPr/>
        </p:nvSpPr>
        <p:spPr bwMode="auto">
          <a:xfrm>
            <a:off x="7086600" y="25908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39" name="Text Box 7"/>
          <p:cNvSpPr txBox="1">
            <a:spLocks noChangeArrowheads="1"/>
          </p:cNvSpPr>
          <p:nvPr/>
        </p:nvSpPr>
        <p:spPr bwMode="auto">
          <a:xfrm>
            <a:off x="7239000" y="51562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begin</a:t>
            </a:r>
          </a:p>
        </p:txBody>
      </p:sp>
      <p:sp>
        <p:nvSpPr>
          <p:cNvPr id="1324040" name="Text Box 8"/>
          <p:cNvSpPr txBox="1">
            <a:spLocks noChangeArrowheads="1"/>
          </p:cNvSpPr>
          <p:nvPr/>
        </p:nvSpPr>
        <p:spPr bwMode="auto">
          <a:xfrm>
            <a:off x="5662613" y="2057400"/>
            <a:ext cx="87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he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next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4041" name="Line 9"/>
          <p:cNvSpPr>
            <a:spLocks noChangeShapeType="1"/>
          </p:cNvSpPr>
          <p:nvPr/>
        </p:nvSpPr>
        <p:spPr bwMode="auto">
          <a:xfrm flipV="1">
            <a:off x="7239000" y="2819400"/>
            <a:ext cx="0" cy="2667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2" name="Text Box 10"/>
          <p:cNvSpPr txBox="1">
            <a:spLocks noChangeArrowheads="1"/>
          </p:cNvSpPr>
          <p:nvPr/>
        </p:nvSpPr>
        <p:spPr bwMode="auto">
          <a:xfrm>
            <a:off x="5875338" y="3911600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left</a:t>
            </a:r>
          </a:p>
        </p:txBody>
      </p:sp>
      <p:sp>
        <p:nvSpPr>
          <p:cNvPr id="1324043" name="Line 11"/>
          <p:cNvSpPr>
            <a:spLocks noChangeShapeType="1"/>
          </p:cNvSpPr>
          <p:nvPr/>
        </p:nvSpPr>
        <p:spPr bwMode="auto">
          <a:xfrm flipH="1" flipV="1">
            <a:off x="5791200" y="1752600"/>
            <a:ext cx="1143000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4" name="Line 12"/>
          <p:cNvSpPr>
            <a:spLocks noChangeShapeType="1"/>
          </p:cNvSpPr>
          <p:nvPr/>
        </p:nvSpPr>
        <p:spPr bwMode="auto">
          <a:xfrm flipH="1" flipV="1">
            <a:off x="5943600" y="1676400"/>
            <a:ext cx="1143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5" name="Line 13"/>
          <p:cNvSpPr>
            <a:spLocks noChangeShapeType="1"/>
          </p:cNvSpPr>
          <p:nvPr/>
        </p:nvSpPr>
        <p:spPr bwMode="auto">
          <a:xfrm flipV="1">
            <a:off x="7391400" y="1752600"/>
            <a:ext cx="1143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6" name="Line 14"/>
          <p:cNvSpPr>
            <a:spLocks noChangeShapeType="1"/>
          </p:cNvSpPr>
          <p:nvPr/>
        </p:nvSpPr>
        <p:spPr bwMode="auto">
          <a:xfrm flipV="1">
            <a:off x="7239000" y="1676400"/>
            <a:ext cx="1143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4047" name="Group 15"/>
          <p:cNvGrpSpPr>
            <a:grpSpLocks/>
          </p:cNvGrpSpPr>
          <p:nvPr/>
        </p:nvGrpSpPr>
        <p:grpSpPr bwMode="auto">
          <a:xfrm flipH="1" flipV="1">
            <a:off x="5791200" y="5715000"/>
            <a:ext cx="2743200" cy="914400"/>
            <a:chOff x="3648" y="1056"/>
            <a:chExt cx="1728" cy="576"/>
          </a:xfrm>
        </p:grpSpPr>
        <p:sp>
          <p:nvSpPr>
            <p:cNvPr id="1324048" name="Line 16"/>
            <p:cNvSpPr>
              <a:spLocks noChangeShapeType="1"/>
            </p:cNvSpPr>
            <p:nvPr/>
          </p:nvSpPr>
          <p:spPr bwMode="auto">
            <a:xfrm flipH="1" flipV="1">
              <a:off x="3648" y="1104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049" name="Line 17"/>
            <p:cNvSpPr>
              <a:spLocks noChangeShapeType="1"/>
            </p:cNvSpPr>
            <p:nvPr/>
          </p:nvSpPr>
          <p:spPr bwMode="auto">
            <a:xfrm flipH="1" flipV="1">
              <a:off x="3744" y="1056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050" name="Line 18"/>
            <p:cNvSpPr>
              <a:spLocks noChangeShapeType="1"/>
            </p:cNvSpPr>
            <p:nvPr/>
          </p:nvSpPr>
          <p:spPr bwMode="auto">
            <a:xfrm flipV="1">
              <a:off x="4656" y="1104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051" name="Line 19"/>
            <p:cNvSpPr>
              <a:spLocks noChangeShapeType="1"/>
            </p:cNvSpPr>
            <p:nvPr/>
          </p:nvSpPr>
          <p:spPr bwMode="auto">
            <a:xfrm flipV="1">
              <a:off x="4560" y="1056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4052" name="Text Box 20"/>
          <p:cNvSpPr txBox="1">
            <a:spLocks noChangeArrowheads="1"/>
          </p:cNvSpPr>
          <p:nvPr/>
        </p:nvSpPr>
        <p:spPr bwMode="auto">
          <a:xfrm>
            <a:off x="7315200" y="3962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he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inv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HalfEdge</a:t>
            </a:r>
            <a:r>
              <a:rPr lang="en-US" dirty="0" smtClean="0"/>
              <a:t> Data Structure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00026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class </a:t>
            </a:r>
            <a:r>
              <a:rPr lang="en-US" sz="1800" dirty="0" err="1" smtClean="0"/>
              <a:t>HalfEdge</a:t>
            </a:r>
            <a:r>
              <a:rPr lang="en-US" sz="1800" dirty="0" smtClean="0"/>
              <a:t> {  // Only one example, some critical functions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public: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err="1"/>
              <a:t>HalfEdgeIter</a:t>
            </a:r>
            <a:r>
              <a:rPr lang="en-US" sz="1800" dirty="0"/>
              <a:t> next</a:t>
            </a:r>
            <a:r>
              <a:rPr lang="en-US" sz="1800" dirty="0" smtClean="0"/>
              <a:t>;    /</a:t>
            </a:r>
            <a:r>
              <a:rPr lang="en-US" sz="1800" dirty="0"/>
              <a:t>/ points to the next </a:t>
            </a:r>
            <a:r>
              <a:rPr lang="en-US" sz="1800" dirty="0" err="1"/>
              <a:t>halfedge</a:t>
            </a:r>
            <a:r>
              <a:rPr lang="en-US" sz="1800" dirty="0"/>
              <a:t> around the current </a:t>
            </a:r>
            <a:r>
              <a:rPr lang="en-US" sz="1800" dirty="0" smtClean="0"/>
              <a:t>face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err="1"/>
              <a:t>HalfEdgeIter</a:t>
            </a:r>
            <a:r>
              <a:rPr lang="en-US" sz="1800" dirty="0"/>
              <a:t> flip</a:t>
            </a:r>
            <a:r>
              <a:rPr lang="en-US" sz="1800" dirty="0" smtClean="0"/>
              <a:t>;      </a:t>
            </a:r>
            <a:r>
              <a:rPr lang="en-US" sz="1800" dirty="0"/>
              <a:t>// points to the other </a:t>
            </a:r>
            <a:r>
              <a:rPr lang="en-US" sz="1800" dirty="0" err="1"/>
              <a:t>halfedge</a:t>
            </a:r>
            <a:r>
              <a:rPr lang="en-US" sz="1800" dirty="0"/>
              <a:t> associated with this </a:t>
            </a:r>
            <a:r>
              <a:rPr lang="en-US" sz="1800" dirty="0" smtClean="0"/>
              <a:t>edge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err="1"/>
              <a:t>VertexIter</a:t>
            </a:r>
            <a:r>
              <a:rPr lang="en-US" sz="1800" dirty="0"/>
              <a:t> vertex</a:t>
            </a:r>
            <a:r>
              <a:rPr lang="en-US" sz="1800" dirty="0" smtClean="0"/>
              <a:t>;     /</a:t>
            </a:r>
            <a:r>
              <a:rPr lang="en-US" sz="1800" dirty="0"/>
              <a:t>/ points to the vertex at the "tail" of this </a:t>
            </a:r>
            <a:r>
              <a:rPr lang="en-US" sz="1800" dirty="0" err="1" smtClean="0"/>
              <a:t>halfedge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err="1"/>
              <a:t>EdgeIter</a:t>
            </a:r>
            <a:r>
              <a:rPr lang="en-US" sz="1800" dirty="0"/>
              <a:t> edge</a:t>
            </a:r>
            <a:r>
              <a:rPr lang="en-US" sz="1800" dirty="0" smtClean="0"/>
              <a:t>;         /</a:t>
            </a:r>
            <a:r>
              <a:rPr lang="en-US" sz="1800" dirty="0"/>
              <a:t>/ points to the edge associated with this </a:t>
            </a:r>
            <a:r>
              <a:rPr lang="en-US" sz="1800" dirty="0" err="1" smtClean="0"/>
              <a:t>halfedge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err="1"/>
              <a:t>FaceIter</a:t>
            </a:r>
            <a:r>
              <a:rPr lang="en-US" sz="1800" dirty="0"/>
              <a:t> face</a:t>
            </a:r>
            <a:r>
              <a:rPr lang="en-US" sz="1800" dirty="0" smtClean="0"/>
              <a:t>;           /</a:t>
            </a:r>
            <a:r>
              <a:rPr lang="en-US" sz="1800" dirty="0"/>
              <a:t>/ points to the face containing this </a:t>
            </a:r>
            <a:r>
              <a:rPr lang="en-US" sz="1800" dirty="0" err="1" smtClean="0"/>
              <a:t>halfedge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err="1"/>
              <a:t>onBoundary</a:t>
            </a:r>
            <a:r>
              <a:rPr lang="en-US" sz="1800" dirty="0" smtClean="0"/>
              <a:t>;    /</a:t>
            </a:r>
            <a:r>
              <a:rPr lang="en-US" sz="1800" dirty="0"/>
              <a:t>/ true if this </a:t>
            </a:r>
            <a:r>
              <a:rPr lang="en-US" sz="1800" dirty="0" err="1"/>
              <a:t>halfedge</a:t>
            </a:r>
            <a:r>
              <a:rPr lang="en-US" sz="1800" dirty="0"/>
              <a:t> is contained in a boundary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                                /</a:t>
            </a:r>
            <a:r>
              <a:rPr lang="en-US" sz="1800" dirty="0"/>
              <a:t>/ loop; false </a:t>
            </a:r>
            <a:r>
              <a:rPr lang="en-US" sz="1800" dirty="0" smtClean="0"/>
              <a:t>otherwise</a:t>
            </a:r>
          </a:p>
          <a:p>
            <a:pPr marL="0" indent="0">
              <a:buNone/>
            </a:pPr>
            <a:r>
              <a:rPr lang="en-US" sz="1800" dirty="0" smtClean="0"/>
              <a:t>      } ; </a:t>
            </a:r>
          </a:p>
          <a:p>
            <a:pPr marL="0" indent="0">
              <a:buNone/>
            </a:pPr>
            <a:r>
              <a:rPr lang="en-US" sz="2400" dirty="0" smtClean="0"/>
              <a:t>From Keenan Crane Geometry Processing code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https://github.com/dgpdec/</a:t>
            </a:r>
            <a:r>
              <a:rPr lang="en-US" sz="2400" dirty="0" smtClean="0">
                <a:hlinkClick r:id="rId2"/>
              </a:rPr>
              <a:t>course</a:t>
            </a:r>
            <a:r>
              <a:rPr lang="en-US" sz="2400" dirty="0" smtClean="0"/>
              <a:t> but write your own version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2459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HalfEdge</a:t>
            </a:r>
            <a:r>
              <a:rPr lang="en-US" dirty="0" smtClean="0"/>
              <a:t> </a:t>
            </a:r>
            <a:r>
              <a:rPr lang="en-US" dirty="0" smtClean="0"/>
              <a:t>Walk Around 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997"/>
            <a:ext cx="8400026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 Vertex :: valence( void ) </a:t>
            </a:r>
            <a:r>
              <a:rPr lang="en-US" sz="1800" dirty="0" err="1" smtClean="0"/>
              <a:t>const</a:t>
            </a:r>
            <a:r>
              <a:rPr lang="en-US" sz="1800" dirty="0" smtClean="0"/>
              <a:t> {   /</a:t>
            </a:r>
            <a:r>
              <a:rPr lang="en-US" sz="1800" dirty="0"/>
              <a:t>/ returns the number of incident </a:t>
            </a:r>
            <a:r>
              <a:rPr lang="en-US" sz="1800" dirty="0" smtClean="0"/>
              <a:t>faces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err="1"/>
              <a:t>int</a:t>
            </a:r>
            <a:r>
              <a:rPr lang="en-US" sz="1800" dirty="0"/>
              <a:t> n = 0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err="1"/>
              <a:t>HalfEdgeCIter</a:t>
            </a:r>
            <a:r>
              <a:rPr lang="en-US" sz="1800" dirty="0"/>
              <a:t> h = he</a:t>
            </a:r>
            <a:r>
              <a:rPr lang="en-US" sz="1800" dirty="0" smtClean="0"/>
              <a:t>;    // Start loop with half-edge for that vertex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do {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n++</a:t>
            </a:r>
            <a:r>
              <a:rPr lang="en-US" sz="1800" dirty="0" smtClean="0"/>
              <a:t>;                            // Increment Valence.  Other operations similarly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// For area,  A += h -&gt; face -&gt; area() ;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h = h-&gt;flip-&gt;next</a:t>
            </a:r>
            <a:r>
              <a:rPr lang="en-US" sz="1800" dirty="0" smtClean="0"/>
              <a:t>;        // Next Face.  Why does this work?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 }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while( h != he )</a:t>
            </a:r>
            <a:r>
              <a:rPr lang="en-US" sz="1800" dirty="0" smtClean="0"/>
              <a:t>;             // Stop when loop is complete.  How does this work?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return n;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 smtClean="0"/>
              <a:t>}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From </a:t>
            </a:r>
            <a:r>
              <a:rPr lang="en-US" sz="2400" dirty="0" smtClean="0"/>
              <a:t>Keenan Crane Geometry Processing code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https://github.com/dgpdec/</a:t>
            </a:r>
            <a:r>
              <a:rPr lang="en-US" sz="2400" dirty="0" smtClean="0">
                <a:hlinkClick r:id="rId2"/>
              </a:rPr>
              <a:t>course</a:t>
            </a:r>
            <a:r>
              <a:rPr lang="en-US" sz="2400" dirty="0" smtClean="0"/>
              <a:t> but write your own version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372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  <a:p>
            <a:r>
              <a:rPr lang="en-US"/>
              <a:t>Indexed face set</a:t>
            </a:r>
          </a:p>
          <a:p>
            <a:r>
              <a:rPr lang="en-US"/>
              <a:t>Adjacency lists</a:t>
            </a:r>
          </a:p>
          <a:p>
            <a:r>
              <a:rPr lang="en-US"/>
              <a:t>Winged-edge</a:t>
            </a:r>
          </a:p>
          <a:p>
            <a:r>
              <a:rPr lang="en-US"/>
              <a:t>Half-edge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 i="1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317127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Decimation</a:t>
            </a:r>
          </a:p>
        </p:txBody>
      </p:sp>
      <p:pic>
        <p:nvPicPr>
          <p:cNvPr id="1326083" name="Picture 3" descr="bronco_composit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1A2A44"/>
              </a:clrFrom>
              <a:clrTo>
                <a:srgbClr val="1A2A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"/>
          <a:stretch>
            <a:fillRect/>
          </a:stretch>
        </p:blipFill>
        <p:spPr bwMode="auto">
          <a:xfrm>
            <a:off x="625475" y="1481138"/>
            <a:ext cx="7315200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6084" name="Text Box 4"/>
          <p:cNvSpPr txBox="1">
            <a:spLocks noChangeArrowheads="1"/>
          </p:cNvSpPr>
          <p:nvPr/>
        </p:nvSpPr>
        <p:spPr bwMode="auto">
          <a:xfrm>
            <a:off x="7562850" y="1852613"/>
            <a:ext cx="14541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Triangles: 41,855 27,970 20,922 12,939 8,385 4,766</a:t>
            </a:r>
          </a:p>
        </p:txBody>
      </p:sp>
      <p:sp>
        <p:nvSpPr>
          <p:cNvPr id="1326085" name="Text Box 5"/>
          <p:cNvSpPr txBox="1">
            <a:spLocks noChangeArrowheads="1"/>
          </p:cNvSpPr>
          <p:nvPr/>
        </p:nvSpPr>
        <p:spPr bwMode="auto">
          <a:xfrm>
            <a:off x="6597650" y="6521450"/>
            <a:ext cx="254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Division, Viewpoint, Cohen</a:t>
            </a:r>
          </a:p>
        </p:txBody>
      </p:sp>
    </p:spTree>
    <p:extLst>
      <p:ext uri="{BB962C8B-B14F-4D97-AF65-F5344CB8AC3E}">
        <p14:creationId xmlns:p14="http://schemas.microsoft.com/office/powerpoint/2010/main" val="225781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Decimation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Reduce number of polygons</a:t>
            </a:r>
          </a:p>
          <a:p>
            <a:pPr lvl="1"/>
            <a:r>
              <a:rPr lang="en-US"/>
              <a:t>Less storage</a:t>
            </a:r>
          </a:p>
          <a:p>
            <a:pPr lvl="1"/>
            <a:r>
              <a:rPr lang="en-US"/>
              <a:t>Faster rendering</a:t>
            </a:r>
          </a:p>
          <a:p>
            <a:pPr lvl="1"/>
            <a:r>
              <a:rPr lang="en-US"/>
              <a:t>Simpler manipulation</a:t>
            </a:r>
          </a:p>
          <a:p>
            <a:r>
              <a:rPr lang="en-US"/>
              <a:t>Desirable properties</a:t>
            </a:r>
          </a:p>
          <a:p>
            <a:pPr lvl="1"/>
            <a:r>
              <a:rPr lang="en-US"/>
              <a:t>Generality</a:t>
            </a:r>
          </a:p>
          <a:p>
            <a:pPr lvl="1"/>
            <a:r>
              <a:rPr lang="en-US"/>
              <a:t>Efficiency</a:t>
            </a:r>
          </a:p>
          <a:p>
            <a:pPr lvl="1"/>
            <a:r>
              <a:rPr lang="en-US"/>
              <a:t>Produces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good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approximation</a:t>
            </a:r>
          </a:p>
          <a:p>
            <a:pPr lvl="1"/>
            <a:endParaRPr lang="en-US"/>
          </a:p>
        </p:txBody>
      </p:sp>
      <p:pic>
        <p:nvPicPr>
          <p:cNvPr id="1328132" name="Picture 4" descr="st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600200"/>
            <a:ext cx="1576388" cy="4419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8133" name="Text Box 5"/>
          <p:cNvSpPr txBox="1">
            <a:spLocks noChangeArrowheads="1"/>
          </p:cNvSpPr>
          <p:nvPr/>
        </p:nvSpPr>
        <p:spPr bwMode="auto">
          <a:xfrm>
            <a:off x="5562600" y="6064250"/>
            <a:ext cx="3443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Michelangelo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s St. Matthew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Original model: ~400M polygons</a:t>
            </a:r>
          </a:p>
        </p:txBody>
      </p:sp>
    </p:spTree>
    <p:extLst>
      <p:ext uri="{BB962C8B-B14F-4D97-AF65-F5344CB8AC3E}">
        <p14:creationId xmlns:p14="http://schemas.microsoft.com/office/powerpoint/2010/main" val="177537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Operations</a:t>
            </a:r>
          </a:p>
        </p:txBody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652" y="1527175"/>
            <a:ext cx="8636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Simplify model a bit at a time by</a:t>
            </a:r>
            <a:br>
              <a:rPr lang="en-US" dirty="0"/>
            </a:br>
            <a:r>
              <a:rPr lang="en-US" dirty="0"/>
              <a:t>removing a few faces</a:t>
            </a:r>
          </a:p>
          <a:p>
            <a:pPr lvl="1"/>
            <a:r>
              <a:rPr lang="en-US" dirty="0"/>
              <a:t>Repeated to simplify whole mesh</a:t>
            </a:r>
          </a:p>
          <a:p>
            <a:pPr>
              <a:buFont typeface="Wingdings" charset="0"/>
              <a:buNone/>
            </a:pPr>
            <a:r>
              <a:rPr lang="en-US" dirty="0"/>
              <a:t>Types of operations</a:t>
            </a:r>
          </a:p>
          <a:p>
            <a:pPr lvl="1"/>
            <a:r>
              <a:rPr lang="en-US" dirty="0"/>
              <a:t>Vertex cluster</a:t>
            </a:r>
          </a:p>
          <a:p>
            <a:pPr lvl="1"/>
            <a:r>
              <a:rPr lang="en-US" dirty="0"/>
              <a:t>Vertex remove</a:t>
            </a:r>
          </a:p>
          <a:p>
            <a:pPr lvl="1"/>
            <a:r>
              <a:rPr lang="en-US" dirty="0"/>
              <a:t>Edge collapse (main operation used in assignment)</a:t>
            </a:r>
          </a:p>
        </p:txBody>
      </p:sp>
    </p:spTree>
    <p:extLst>
      <p:ext uri="{BB962C8B-B14F-4D97-AF65-F5344CB8AC3E}">
        <p14:creationId xmlns:p14="http://schemas.microsoft.com/office/powerpoint/2010/main" val="14240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Cluster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Method</a:t>
            </a:r>
          </a:p>
          <a:p>
            <a:pPr lvl="1"/>
            <a:r>
              <a:rPr lang="en-US" sz="2000"/>
              <a:t>Merge vertices based on proximity</a:t>
            </a:r>
          </a:p>
          <a:p>
            <a:pPr lvl="1"/>
            <a:r>
              <a:rPr lang="en-US" sz="2000"/>
              <a:t>Triangles with repeated vertices can collapse to edges or points</a:t>
            </a:r>
          </a:p>
          <a:p>
            <a:r>
              <a:rPr lang="en-US" sz="2400"/>
              <a:t>Properties</a:t>
            </a:r>
          </a:p>
          <a:p>
            <a:pPr lvl="1"/>
            <a:r>
              <a:rPr lang="en-US" sz="2000"/>
              <a:t>General and robust</a:t>
            </a:r>
          </a:p>
          <a:p>
            <a:pPr lvl="1"/>
            <a:r>
              <a:rPr lang="en-US" sz="2000"/>
              <a:t>Can be unattractive if results in topology change</a:t>
            </a:r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 rot="2059553">
            <a:off x="1219200" y="5029200"/>
            <a:ext cx="838200" cy="914400"/>
          </a:xfrm>
          <a:custGeom>
            <a:avLst/>
            <a:gdLst>
              <a:gd name="T0" fmla="*/ 0 w 528"/>
              <a:gd name="T1" fmla="*/ 384 h 576"/>
              <a:gd name="T2" fmla="*/ 528 w 528"/>
              <a:gd name="T3" fmla="*/ 0 h 576"/>
              <a:gd name="T4" fmla="*/ 480 w 528"/>
              <a:gd name="T5" fmla="*/ 576 h 576"/>
              <a:gd name="T6" fmla="*/ 0 w 528"/>
              <a:gd name="T7" fmla="*/ 38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576">
                <a:moveTo>
                  <a:pt x="0" y="384"/>
                </a:moveTo>
                <a:lnTo>
                  <a:pt x="528" y="0"/>
                </a:lnTo>
                <a:lnTo>
                  <a:pt x="480" y="576"/>
                </a:lnTo>
                <a:lnTo>
                  <a:pt x="0" y="38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 rot="8645235">
            <a:off x="2403475" y="5105400"/>
            <a:ext cx="187325" cy="350838"/>
          </a:xfrm>
          <a:custGeom>
            <a:avLst/>
            <a:gdLst>
              <a:gd name="T0" fmla="*/ 0 w 118"/>
              <a:gd name="T1" fmla="*/ 111 h 221"/>
              <a:gd name="T2" fmla="*/ 94 w 118"/>
              <a:gd name="T3" fmla="*/ 0 h 221"/>
              <a:gd name="T4" fmla="*/ 118 w 118"/>
              <a:gd name="T5" fmla="*/ 221 h 221"/>
              <a:gd name="T6" fmla="*/ 0 w 118"/>
              <a:gd name="T7" fmla="*/ 11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221">
                <a:moveTo>
                  <a:pt x="0" y="111"/>
                </a:moveTo>
                <a:lnTo>
                  <a:pt x="94" y="0"/>
                </a:lnTo>
                <a:lnTo>
                  <a:pt x="118" y="221"/>
                </a:lnTo>
                <a:lnTo>
                  <a:pt x="0" y="111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1657350" y="5348288"/>
            <a:ext cx="661988" cy="700087"/>
          </a:xfrm>
          <a:custGeom>
            <a:avLst/>
            <a:gdLst>
              <a:gd name="T0" fmla="*/ 0 w 417"/>
              <a:gd name="T1" fmla="*/ 441 h 441"/>
              <a:gd name="T2" fmla="*/ 368 w 417"/>
              <a:gd name="T3" fmla="*/ 0 h 441"/>
              <a:gd name="T4" fmla="*/ 417 w 417"/>
              <a:gd name="T5" fmla="*/ 120 h 441"/>
              <a:gd name="T6" fmla="*/ 0 w 417"/>
              <a:gd name="T7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7" h="441">
                <a:moveTo>
                  <a:pt x="0" y="441"/>
                </a:moveTo>
                <a:lnTo>
                  <a:pt x="368" y="0"/>
                </a:lnTo>
                <a:lnTo>
                  <a:pt x="417" y="120"/>
                </a:lnTo>
                <a:lnTo>
                  <a:pt x="0" y="441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Freeform 7"/>
          <p:cNvSpPr>
            <a:spLocks/>
          </p:cNvSpPr>
          <p:nvPr/>
        </p:nvSpPr>
        <p:spPr bwMode="auto">
          <a:xfrm rot="279288">
            <a:off x="2590800" y="4648200"/>
            <a:ext cx="838200" cy="914400"/>
          </a:xfrm>
          <a:custGeom>
            <a:avLst/>
            <a:gdLst>
              <a:gd name="T0" fmla="*/ 0 w 528"/>
              <a:gd name="T1" fmla="*/ 384 h 576"/>
              <a:gd name="T2" fmla="*/ 528 w 528"/>
              <a:gd name="T3" fmla="*/ 0 h 576"/>
              <a:gd name="T4" fmla="*/ 480 w 528"/>
              <a:gd name="T5" fmla="*/ 576 h 576"/>
              <a:gd name="T6" fmla="*/ 0 w 528"/>
              <a:gd name="T7" fmla="*/ 38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576">
                <a:moveTo>
                  <a:pt x="0" y="384"/>
                </a:moveTo>
                <a:lnTo>
                  <a:pt x="528" y="0"/>
                </a:lnTo>
                <a:lnTo>
                  <a:pt x="480" y="576"/>
                </a:lnTo>
                <a:lnTo>
                  <a:pt x="0" y="38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Oval 8"/>
          <p:cNvSpPr>
            <a:spLocks noChangeArrowheads="1"/>
          </p:cNvSpPr>
          <p:nvPr/>
        </p:nvSpPr>
        <p:spPr bwMode="auto">
          <a:xfrm>
            <a:off x="2057400" y="5029200"/>
            <a:ext cx="685800" cy="685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3886200" y="5257800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3258" name="Group 10"/>
          <p:cNvGrpSpPr>
            <a:grpSpLocks/>
          </p:cNvGrpSpPr>
          <p:nvPr/>
        </p:nvGrpSpPr>
        <p:grpSpPr bwMode="auto">
          <a:xfrm>
            <a:off x="5741988" y="4648200"/>
            <a:ext cx="2259012" cy="1373188"/>
            <a:chOff x="3495" y="3046"/>
            <a:chExt cx="1423" cy="865"/>
          </a:xfrm>
        </p:grpSpPr>
        <p:sp>
          <p:nvSpPr>
            <p:cNvPr id="1333259" name="Freeform 11"/>
            <p:cNvSpPr>
              <a:spLocks/>
            </p:cNvSpPr>
            <p:nvPr/>
          </p:nvSpPr>
          <p:spPr bwMode="auto">
            <a:xfrm>
              <a:off x="3495" y="3420"/>
              <a:ext cx="744" cy="491"/>
            </a:xfrm>
            <a:custGeom>
              <a:avLst/>
              <a:gdLst>
                <a:gd name="T0" fmla="*/ 0 w 744"/>
                <a:gd name="T1" fmla="*/ 62 h 491"/>
                <a:gd name="T2" fmla="*/ 744 w 744"/>
                <a:gd name="T3" fmla="*/ 0 h 491"/>
                <a:gd name="T4" fmla="*/ 288 w 744"/>
                <a:gd name="T5" fmla="*/ 491 h 491"/>
                <a:gd name="T6" fmla="*/ 0 w 744"/>
                <a:gd name="T7" fmla="*/ 62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4" h="491">
                  <a:moveTo>
                    <a:pt x="0" y="62"/>
                  </a:moveTo>
                  <a:lnTo>
                    <a:pt x="744" y="0"/>
                  </a:lnTo>
                  <a:lnTo>
                    <a:pt x="288" y="491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60" name="Freeform 12"/>
            <p:cNvSpPr>
              <a:spLocks/>
            </p:cNvSpPr>
            <p:nvPr/>
          </p:nvSpPr>
          <p:spPr bwMode="auto">
            <a:xfrm>
              <a:off x="4239" y="3046"/>
              <a:ext cx="679" cy="570"/>
            </a:xfrm>
            <a:custGeom>
              <a:avLst/>
              <a:gdLst>
                <a:gd name="T0" fmla="*/ 0 w 679"/>
                <a:gd name="T1" fmla="*/ 374 h 570"/>
                <a:gd name="T2" fmla="*/ 679 w 679"/>
                <a:gd name="T3" fmla="*/ 0 h 570"/>
                <a:gd name="T4" fmla="*/ 584 w 679"/>
                <a:gd name="T5" fmla="*/ 570 h 570"/>
                <a:gd name="T6" fmla="*/ 0 w 679"/>
                <a:gd name="T7" fmla="*/ 37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570">
                  <a:moveTo>
                    <a:pt x="0" y="374"/>
                  </a:moveTo>
                  <a:lnTo>
                    <a:pt x="679" y="0"/>
                  </a:lnTo>
                  <a:lnTo>
                    <a:pt x="584" y="57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295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Remove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Method</a:t>
            </a:r>
          </a:p>
          <a:p>
            <a:pPr lvl="1"/>
            <a:r>
              <a:rPr lang="en-US" sz="2000"/>
              <a:t>Remove vertex and adjacent faces</a:t>
            </a:r>
          </a:p>
          <a:p>
            <a:pPr lvl="1"/>
            <a:r>
              <a:rPr lang="en-US" sz="2000"/>
              <a:t>Fill hole with new triangles (reduction of 2)</a:t>
            </a:r>
          </a:p>
          <a:p>
            <a:r>
              <a:rPr lang="en-US" sz="2400"/>
              <a:t>Properties</a:t>
            </a:r>
          </a:p>
          <a:p>
            <a:pPr lvl="1"/>
            <a:r>
              <a:rPr lang="en-US" sz="2000"/>
              <a:t>Requires manifold surface, preserves topology</a:t>
            </a:r>
          </a:p>
          <a:p>
            <a:pPr lvl="1"/>
            <a:r>
              <a:rPr lang="en-US" sz="2000"/>
              <a:t>Typically more attractive</a:t>
            </a:r>
          </a:p>
          <a:p>
            <a:pPr lvl="1"/>
            <a:r>
              <a:rPr lang="en-US" sz="2000"/>
              <a:t>Filling hole well not always easy</a:t>
            </a:r>
          </a:p>
        </p:txBody>
      </p:sp>
      <p:sp>
        <p:nvSpPr>
          <p:cNvPr id="1335300" name="Freeform 4"/>
          <p:cNvSpPr>
            <a:spLocks/>
          </p:cNvSpPr>
          <p:nvPr/>
        </p:nvSpPr>
        <p:spPr bwMode="auto">
          <a:xfrm rot="8311794" flipH="1">
            <a:off x="1593850" y="5180013"/>
            <a:ext cx="923925" cy="962025"/>
          </a:xfrm>
          <a:custGeom>
            <a:avLst/>
            <a:gdLst>
              <a:gd name="T0" fmla="*/ 0 w 582"/>
              <a:gd name="T1" fmla="*/ 489 h 606"/>
              <a:gd name="T2" fmla="*/ 465 w 582"/>
              <a:gd name="T3" fmla="*/ 0 h 606"/>
              <a:gd name="T4" fmla="*/ 582 w 582"/>
              <a:gd name="T5" fmla="*/ 606 h 606"/>
              <a:gd name="T6" fmla="*/ 0 w 582"/>
              <a:gd name="T7" fmla="*/ 489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2" h="606">
                <a:moveTo>
                  <a:pt x="0" y="489"/>
                </a:moveTo>
                <a:lnTo>
                  <a:pt x="465" y="0"/>
                </a:lnTo>
                <a:lnTo>
                  <a:pt x="582" y="606"/>
                </a:lnTo>
                <a:lnTo>
                  <a:pt x="0" y="489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1" name="Freeform 5"/>
          <p:cNvSpPr>
            <a:spLocks/>
          </p:cNvSpPr>
          <p:nvPr/>
        </p:nvSpPr>
        <p:spPr bwMode="auto">
          <a:xfrm rot="8311794" flipH="1">
            <a:off x="2144713" y="4692650"/>
            <a:ext cx="904875" cy="957263"/>
          </a:xfrm>
          <a:custGeom>
            <a:avLst/>
            <a:gdLst>
              <a:gd name="T0" fmla="*/ 114 w 570"/>
              <a:gd name="T1" fmla="*/ 603 h 603"/>
              <a:gd name="T2" fmla="*/ 0 w 570"/>
              <a:gd name="T3" fmla="*/ 0 h 603"/>
              <a:gd name="T4" fmla="*/ 570 w 570"/>
              <a:gd name="T5" fmla="*/ 189 h 603"/>
              <a:gd name="T6" fmla="*/ 114 w 570"/>
              <a:gd name="T7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603">
                <a:moveTo>
                  <a:pt x="114" y="603"/>
                </a:moveTo>
                <a:lnTo>
                  <a:pt x="0" y="0"/>
                </a:lnTo>
                <a:lnTo>
                  <a:pt x="570" y="189"/>
                </a:lnTo>
                <a:lnTo>
                  <a:pt x="114" y="60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2" name="Freeform 6"/>
          <p:cNvSpPr>
            <a:spLocks/>
          </p:cNvSpPr>
          <p:nvPr/>
        </p:nvSpPr>
        <p:spPr bwMode="auto">
          <a:xfrm>
            <a:off x="2566988" y="4997450"/>
            <a:ext cx="1038225" cy="847725"/>
          </a:xfrm>
          <a:custGeom>
            <a:avLst/>
            <a:gdLst>
              <a:gd name="T0" fmla="*/ 0 w 654"/>
              <a:gd name="T1" fmla="*/ 534 h 534"/>
              <a:gd name="T2" fmla="*/ 654 w 654"/>
              <a:gd name="T3" fmla="*/ 378 h 534"/>
              <a:gd name="T4" fmla="*/ 308 w 654"/>
              <a:gd name="T5" fmla="*/ 0 h 534"/>
              <a:gd name="T6" fmla="*/ 0 w 654"/>
              <a:gd name="T7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4" h="534">
                <a:moveTo>
                  <a:pt x="0" y="534"/>
                </a:moveTo>
                <a:lnTo>
                  <a:pt x="654" y="378"/>
                </a:lnTo>
                <a:lnTo>
                  <a:pt x="308" y="0"/>
                </a:lnTo>
                <a:lnTo>
                  <a:pt x="0" y="53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3" name="Freeform 7"/>
          <p:cNvSpPr>
            <a:spLocks/>
          </p:cNvSpPr>
          <p:nvPr/>
        </p:nvSpPr>
        <p:spPr bwMode="auto">
          <a:xfrm rot="8311794" flipH="1">
            <a:off x="1281113" y="5553075"/>
            <a:ext cx="1181100" cy="779463"/>
          </a:xfrm>
          <a:custGeom>
            <a:avLst/>
            <a:gdLst>
              <a:gd name="T0" fmla="*/ 0 w 744"/>
              <a:gd name="T1" fmla="*/ 62 h 491"/>
              <a:gd name="T2" fmla="*/ 744 w 744"/>
              <a:gd name="T3" fmla="*/ 0 h 491"/>
              <a:gd name="T4" fmla="*/ 288 w 744"/>
              <a:gd name="T5" fmla="*/ 491 h 491"/>
              <a:gd name="T6" fmla="*/ 0 w 744"/>
              <a:gd name="T7" fmla="*/ 6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4" h="491">
                <a:moveTo>
                  <a:pt x="0" y="62"/>
                </a:moveTo>
                <a:lnTo>
                  <a:pt x="744" y="0"/>
                </a:lnTo>
                <a:lnTo>
                  <a:pt x="288" y="491"/>
                </a:lnTo>
                <a:lnTo>
                  <a:pt x="0" y="6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4" name="Freeform 8"/>
          <p:cNvSpPr>
            <a:spLocks/>
          </p:cNvSpPr>
          <p:nvPr/>
        </p:nvSpPr>
        <p:spPr bwMode="auto">
          <a:xfrm rot="8311794" flipH="1">
            <a:off x="1793875" y="6038850"/>
            <a:ext cx="1185863" cy="971550"/>
          </a:xfrm>
          <a:custGeom>
            <a:avLst/>
            <a:gdLst>
              <a:gd name="T0" fmla="*/ 672 w 747"/>
              <a:gd name="T1" fmla="*/ 0 h 612"/>
              <a:gd name="T2" fmla="*/ 747 w 747"/>
              <a:gd name="T3" fmla="*/ 546 h 612"/>
              <a:gd name="T4" fmla="*/ 0 w 747"/>
              <a:gd name="T5" fmla="*/ 612 h 612"/>
              <a:gd name="T6" fmla="*/ 672 w 747"/>
              <a:gd name="T7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612">
                <a:moveTo>
                  <a:pt x="672" y="0"/>
                </a:moveTo>
                <a:lnTo>
                  <a:pt x="747" y="546"/>
                </a:lnTo>
                <a:lnTo>
                  <a:pt x="0" y="612"/>
                </a:lnTo>
                <a:lnTo>
                  <a:pt x="672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5" name="Freeform 9"/>
          <p:cNvSpPr>
            <a:spLocks/>
          </p:cNvSpPr>
          <p:nvPr/>
        </p:nvSpPr>
        <p:spPr bwMode="auto">
          <a:xfrm>
            <a:off x="2576513" y="5597525"/>
            <a:ext cx="1019175" cy="979488"/>
          </a:xfrm>
          <a:custGeom>
            <a:avLst/>
            <a:gdLst>
              <a:gd name="T0" fmla="*/ 642 w 642"/>
              <a:gd name="T1" fmla="*/ 0 h 617"/>
              <a:gd name="T2" fmla="*/ 0 w 642"/>
              <a:gd name="T3" fmla="*/ 158 h 617"/>
              <a:gd name="T4" fmla="*/ 309 w 642"/>
              <a:gd name="T5" fmla="*/ 617 h 617"/>
              <a:gd name="T6" fmla="*/ 642 w 642"/>
              <a:gd name="T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2" h="617">
                <a:moveTo>
                  <a:pt x="642" y="0"/>
                </a:moveTo>
                <a:lnTo>
                  <a:pt x="0" y="158"/>
                </a:lnTo>
                <a:lnTo>
                  <a:pt x="309" y="617"/>
                </a:lnTo>
                <a:lnTo>
                  <a:pt x="642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5306" name="Group 10"/>
          <p:cNvGrpSpPr>
            <a:grpSpLocks/>
          </p:cNvGrpSpPr>
          <p:nvPr/>
        </p:nvGrpSpPr>
        <p:grpSpPr bwMode="auto">
          <a:xfrm>
            <a:off x="2228850" y="5492750"/>
            <a:ext cx="685800" cy="685800"/>
            <a:chOff x="2304" y="3168"/>
            <a:chExt cx="432" cy="432"/>
          </a:xfrm>
        </p:grpSpPr>
        <p:sp>
          <p:nvSpPr>
            <p:cNvPr id="1335307" name="Line 11"/>
            <p:cNvSpPr>
              <a:spLocks noChangeShapeType="1"/>
            </p:cNvSpPr>
            <p:nvPr/>
          </p:nvSpPr>
          <p:spPr bwMode="auto">
            <a:xfrm flipH="1">
              <a:off x="2373" y="3240"/>
              <a:ext cx="288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08" name="Line 12"/>
            <p:cNvSpPr>
              <a:spLocks noChangeShapeType="1"/>
            </p:cNvSpPr>
            <p:nvPr/>
          </p:nvSpPr>
          <p:spPr bwMode="auto">
            <a:xfrm>
              <a:off x="2373" y="3240"/>
              <a:ext cx="288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09" name="Oval 13"/>
            <p:cNvSpPr>
              <a:spLocks noChangeArrowheads="1"/>
            </p:cNvSpPr>
            <p:nvPr/>
          </p:nvSpPr>
          <p:spPr bwMode="auto">
            <a:xfrm>
              <a:off x="2304" y="3168"/>
              <a:ext cx="432" cy="43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5310" name="Line 14"/>
          <p:cNvSpPr>
            <a:spLocks noChangeShapeType="1"/>
          </p:cNvSpPr>
          <p:nvPr/>
        </p:nvSpPr>
        <p:spPr bwMode="auto">
          <a:xfrm>
            <a:off x="3886200" y="5715000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1" name="Freeform 15"/>
          <p:cNvSpPr>
            <a:spLocks/>
          </p:cNvSpPr>
          <p:nvPr/>
        </p:nvSpPr>
        <p:spPr bwMode="auto">
          <a:xfrm>
            <a:off x="6281738" y="4992688"/>
            <a:ext cx="1500187" cy="598487"/>
          </a:xfrm>
          <a:custGeom>
            <a:avLst/>
            <a:gdLst>
              <a:gd name="T0" fmla="*/ 0 w 945"/>
              <a:gd name="T1" fmla="*/ 0 h 377"/>
              <a:gd name="T2" fmla="*/ 945 w 945"/>
              <a:gd name="T3" fmla="*/ 377 h 377"/>
              <a:gd name="T4" fmla="*/ 616 w 945"/>
              <a:gd name="T5" fmla="*/ 8 h 377"/>
              <a:gd name="T6" fmla="*/ 0 w 945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5" h="377">
                <a:moveTo>
                  <a:pt x="0" y="0"/>
                </a:moveTo>
                <a:lnTo>
                  <a:pt x="945" y="377"/>
                </a:lnTo>
                <a:lnTo>
                  <a:pt x="616" y="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2" name="Freeform 16"/>
          <p:cNvSpPr>
            <a:spLocks/>
          </p:cNvSpPr>
          <p:nvPr/>
        </p:nvSpPr>
        <p:spPr bwMode="auto">
          <a:xfrm>
            <a:off x="5718175" y="4994275"/>
            <a:ext cx="2078038" cy="750888"/>
          </a:xfrm>
          <a:custGeom>
            <a:avLst/>
            <a:gdLst>
              <a:gd name="T0" fmla="*/ 0 w 1309"/>
              <a:gd name="T1" fmla="*/ 473 h 473"/>
              <a:gd name="T2" fmla="*/ 1309 w 1309"/>
              <a:gd name="T3" fmla="*/ 379 h 473"/>
              <a:gd name="T4" fmla="*/ 359 w 1309"/>
              <a:gd name="T5" fmla="*/ 0 h 473"/>
              <a:gd name="T6" fmla="*/ 0 w 1309"/>
              <a:gd name="T7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9" h="473">
                <a:moveTo>
                  <a:pt x="0" y="473"/>
                </a:moveTo>
                <a:lnTo>
                  <a:pt x="1309" y="379"/>
                </a:lnTo>
                <a:lnTo>
                  <a:pt x="359" y="0"/>
                </a:lnTo>
                <a:lnTo>
                  <a:pt x="0" y="47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3" name="Freeform 17"/>
          <p:cNvSpPr>
            <a:spLocks/>
          </p:cNvSpPr>
          <p:nvPr/>
        </p:nvSpPr>
        <p:spPr bwMode="auto">
          <a:xfrm>
            <a:off x="5724525" y="5597525"/>
            <a:ext cx="2076450" cy="979488"/>
          </a:xfrm>
          <a:custGeom>
            <a:avLst/>
            <a:gdLst>
              <a:gd name="T0" fmla="*/ 1308 w 1308"/>
              <a:gd name="T1" fmla="*/ 0 h 617"/>
              <a:gd name="T2" fmla="*/ 0 w 1308"/>
              <a:gd name="T3" fmla="*/ 98 h 617"/>
              <a:gd name="T4" fmla="*/ 975 w 1308"/>
              <a:gd name="T5" fmla="*/ 617 h 617"/>
              <a:gd name="T6" fmla="*/ 1308 w 1308"/>
              <a:gd name="T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8" h="617">
                <a:moveTo>
                  <a:pt x="1308" y="0"/>
                </a:moveTo>
                <a:lnTo>
                  <a:pt x="0" y="98"/>
                </a:lnTo>
                <a:lnTo>
                  <a:pt x="975" y="617"/>
                </a:lnTo>
                <a:lnTo>
                  <a:pt x="1308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4" name="Freeform 18"/>
          <p:cNvSpPr>
            <a:spLocks/>
          </p:cNvSpPr>
          <p:nvPr/>
        </p:nvSpPr>
        <p:spPr bwMode="auto">
          <a:xfrm>
            <a:off x="5718175" y="5749925"/>
            <a:ext cx="1539875" cy="817563"/>
          </a:xfrm>
          <a:custGeom>
            <a:avLst/>
            <a:gdLst>
              <a:gd name="T0" fmla="*/ 69 w 970"/>
              <a:gd name="T1" fmla="*/ 512 h 515"/>
              <a:gd name="T2" fmla="*/ 970 w 970"/>
              <a:gd name="T3" fmla="*/ 515 h 515"/>
              <a:gd name="T4" fmla="*/ 0 w 970"/>
              <a:gd name="T5" fmla="*/ 0 h 515"/>
              <a:gd name="T6" fmla="*/ 69 w 970"/>
              <a:gd name="T7" fmla="*/ 512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0" h="515">
                <a:moveTo>
                  <a:pt x="69" y="512"/>
                </a:moveTo>
                <a:lnTo>
                  <a:pt x="970" y="515"/>
                </a:lnTo>
                <a:lnTo>
                  <a:pt x="0" y="0"/>
                </a:lnTo>
                <a:lnTo>
                  <a:pt x="69" y="51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polygon mesh is a collection of triangles</a:t>
            </a:r>
          </a:p>
          <a:p>
            <a:r>
              <a:rPr lang="en-US"/>
              <a:t>We want to do operations on these triangles</a:t>
            </a:r>
          </a:p>
          <a:p>
            <a:pPr lvl="1"/>
            <a:r>
              <a:rPr lang="en-US"/>
              <a:t>E.g. walk across the mesh for simplification</a:t>
            </a:r>
          </a:p>
          <a:p>
            <a:pPr lvl="1"/>
            <a:r>
              <a:rPr lang="en-US"/>
              <a:t>Display for rendering</a:t>
            </a:r>
          </a:p>
          <a:p>
            <a:pPr lvl="1"/>
            <a:r>
              <a:rPr lang="en-US"/>
              <a:t>Computational geometry</a:t>
            </a:r>
          </a:p>
          <a:p>
            <a:r>
              <a:rPr lang="en-US"/>
              <a:t>Best representations (mesh data structures)?</a:t>
            </a:r>
          </a:p>
          <a:p>
            <a:pPr lvl="1"/>
            <a:r>
              <a:rPr lang="en-US"/>
              <a:t>Compactness</a:t>
            </a:r>
          </a:p>
          <a:p>
            <a:pPr lvl="1"/>
            <a:r>
              <a:rPr lang="en-US"/>
              <a:t>Generality</a:t>
            </a:r>
          </a:p>
          <a:p>
            <a:pPr lvl="1"/>
            <a:r>
              <a:rPr lang="en-US"/>
              <a:t>Simplicity for computations</a:t>
            </a:r>
          </a:p>
          <a:p>
            <a:pPr lvl="1"/>
            <a:r>
              <a:rPr lang="en-US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852426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Collapse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Method</a:t>
            </a:r>
          </a:p>
          <a:p>
            <a:pPr lvl="1"/>
            <a:r>
              <a:rPr lang="en-US" sz="2000"/>
              <a:t>Merge two edge vertices to one</a:t>
            </a:r>
          </a:p>
          <a:p>
            <a:pPr lvl="1"/>
            <a:r>
              <a:rPr lang="en-US" sz="2000"/>
              <a:t>Delete degenerate triangles</a:t>
            </a:r>
          </a:p>
          <a:p>
            <a:r>
              <a:rPr lang="en-US" sz="2400"/>
              <a:t>Properties</a:t>
            </a:r>
          </a:p>
          <a:p>
            <a:pPr lvl="1"/>
            <a:r>
              <a:rPr lang="en-US" sz="2000"/>
              <a:t>Special case of vertex cluster</a:t>
            </a:r>
          </a:p>
          <a:p>
            <a:pPr lvl="1"/>
            <a:r>
              <a:rPr lang="en-US" sz="2000"/>
              <a:t>Allows smooth transition</a:t>
            </a:r>
          </a:p>
          <a:p>
            <a:pPr lvl="1"/>
            <a:r>
              <a:rPr lang="en-US" sz="2000"/>
              <a:t>Can change topology</a:t>
            </a:r>
          </a:p>
        </p:txBody>
      </p:sp>
      <p:grpSp>
        <p:nvGrpSpPr>
          <p:cNvPr id="1337348" name="Group 4"/>
          <p:cNvGrpSpPr>
            <a:grpSpLocks/>
          </p:cNvGrpSpPr>
          <p:nvPr/>
        </p:nvGrpSpPr>
        <p:grpSpPr bwMode="auto">
          <a:xfrm>
            <a:off x="1295400" y="4800600"/>
            <a:ext cx="2209800" cy="1911350"/>
            <a:chOff x="3216" y="1824"/>
            <a:chExt cx="1997" cy="1728"/>
          </a:xfrm>
        </p:grpSpPr>
        <p:sp>
          <p:nvSpPr>
            <p:cNvPr id="1337349" name="AutoShape 5"/>
            <p:cNvSpPr>
              <a:spLocks noChangeArrowheads="1"/>
            </p:cNvSpPr>
            <p:nvPr/>
          </p:nvSpPr>
          <p:spPr bwMode="auto">
            <a:xfrm rot="16200000">
              <a:off x="3179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0" name="AutoShape 6"/>
            <p:cNvSpPr>
              <a:spLocks noChangeArrowheads="1"/>
            </p:cNvSpPr>
            <p:nvPr/>
          </p:nvSpPr>
          <p:spPr bwMode="auto">
            <a:xfrm rot="16200000" flipV="1">
              <a:off x="3688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1" name="AutoShape 7"/>
            <p:cNvSpPr>
              <a:spLocks noChangeArrowheads="1"/>
            </p:cNvSpPr>
            <p:nvPr/>
          </p:nvSpPr>
          <p:spPr bwMode="auto">
            <a:xfrm rot="16200000">
              <a:off x="3688" y="2437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2" name="Freeform 8"/>
            <p:cNvSpPr>
              <a:spLocks/>
            </p:cNvSpPr>
            <p:nvPr/>
          </p:nvSpPr>
          <p:spPr bwMode="auto">
            <a:xfrm>
              <a:off x="4221" y="2397"/>
              <a:ext cx="180" cy="573"/>
            </a:xfrm>
            <a:custGeom>
              <a:avLst/>
              <a:gdLst>
                <a:gd name="T0" fmla="*/ 6 w 180"/>
                <a:gd name="T1" fmla="*/ 0 h 573"/>
                <a:gd name="T2" fmla="*/ 0 w 180"/>
                <a:gd name="T3" fmla="*/ 573 h 573"/>
                <a:gd name="T4" fmla="*/ 180 w 180"/>
                <a:gd name="T5" fmla="*/ 288 h 573"/>
                <a:gd name="T6" fmla="*/ 6 w 180"/>
                <a:gd name="T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573">
                  <a:moveTo>
                    <a:pt x="6" y="0"/>
                  </a:moveTo>
                  <a:lnTo>
                    <a:pt x="0" y="573"/>
                  </a:lnTo>
                  <a:lnTo>
                    <a:pt x="180" y="28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3" name="AutoShape 9"/>
            <p:cNvSpPr>
              <a:spLocks noChangeArrowheads="1"/>
            </p:cNvSpPr>
            <p:nvPr/>
          </p:nvSpPr>
          <p:spPr bwMode="auto">
            <a:xfrm rot="16200000">
              <a:off x="3688" y="1861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4" name="AutoShape 10"/>
            <p:cNvSpPr>
              <a:spLocks noChangeArrowheads="1"/>
            </p:cNvSpPr>
            <p:nvPr/>
          </p:nvSpPr>
          <p:spPr bwMode="auto">
            <a:xfrm rot="16200000" flipV="1">
              <a:off x="4179" y="1861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5" name="AutoShape 11"/>
            <p:cNvSpPr>
              <a:spLocks noChangeArrowheads="1"/>
            </p:cNvSpPr>
            <p:nvPr/>
          </p:nvSpPr>
          <p:spPr bwMode="auto">
            <a:xfrm rot="16200000">
              <a:off x="4179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6" name="AutoShape 12"/>
            <p:cNvSpPr>
              <a:spLocks noChangeArrowheads="1"/>
            </p:cNvSpPr>
            <p:nvPr/>
          </p:nvSpPr>
          <p:spPr bwMode="auto">
            <a:xfrm rot="16200000" flipV="1">
              <a:off x="3179" y="2437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7" name="AutoShape 13"/>
            <p:cNvSpPr>
              <a:spLocks noChangeArrowheads="1"/>
            </p:cNvSpPr>
            <p:nvPr/>
          </p:nvSpPr>
          <p:spPr bwMode="auto">
            <a:xfrm rot="16200000">
              <a:off x="3179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8" name="AutoShape 14"/>
            <p:cNvSpPr>
              <a:spLocks noChangeArrowheads="1"/>
            </p:cNvSpPr>
            <p:nvPr/>
          </p:nvSpPr>
          <p:spPr bwMode="auto">
            <a:xfrm rot="16200000" flipV="1">
              <a:off x="3688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9" name="AutoShape 15"/>
            <p:cNvSpPr>
              <a:spLocks noChangeArrowheads="1"/>
            </p:cNvSpPr>
            <p:nvPr/>
          </p:nvSpPr>
          <p:spPr bwMode="auto">
            <a:xfrm rot="16200000" flipV="1">
              <a:off x="4675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0" name="AutoShape 16"/>
            <p:cNvSpPr>
              <a:spLocks noChangeArrowheads="1"/>
            </p:cNvSpPr>
            <p:nvPr/>
          </p:nvSpPr>
          <p:spPr bwMode="auto">
            <a:xfrm rot="16200000">
              <a:off x="4675" y="2437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1" name="AutoShape 17"/>
            <p:cNvSpPr>
              <a:spLocks noChangeArrowheads="1"/>
            </p:cNvSpPr>
            <p:nvPr/>
          </p:nvSpPr>
          <p:spPr bwMode="auto">
            <a:xfrm rot="16200000">
              <a:off x="3688" y="3013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2" name="AutoShape 18"/>
            <p:cNvSpPr>
              <a:spLocks noChangeArrowheads="1"/>
            </p:cNvSpPr>
            <p:nvPr/>
          </p:nvSpPr>
          <p:spPr bwMode="auto">
            <a:xfrm rot="16200000" flipV="1">
              <a:off x="4179" y="3013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3" name="Freeform 19"/>
            <p:cNvSpPr>
              <a:spLocks/>
            </p:cNvSpPr>
            <p:nvPr/>
          </p:nvSpPr>
          <p:spPr bwMode="auto">
            <a:xfrm>
              <a:off x="4236" y="2409"/>
              <a:ext cx="471" cy="279"/>
            </a:xfrm>
            <a:custGeom>
              <a:avLst/>
              <a:gdLst>
                <a:gd name="T0" fmla="*/ 0 w 471"/>
                <a:gd name="T1" fmla="*/ 0 h 279"/>
                <a:gd name="T2" fmla="*/ 165 w 471"/>
                <a:gd name="T3" fmla="*/ 276 h 279"/>
                <a:gd name="T4" fmla="*/ 471 w 471"/>
                <a:gd name="T5" fmla="*/ 279 h 279"/>
                <a:gd name="T6" fmla="*/ 0 w 471"/>
                <a:gd name="T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1" h="279">
                  <a:moveTo>
                    <a:pt x="0" y="0"/>
                  </a:moveTo>
                  <a:lnTo>
                    <a:pt x="165" y="276"/>
                  </a:lnTo>
                  <a:lnTo>
                    <a:pt x="471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4" name="Freeform 20"/>
            <p:cNvSpPr>
              <a:spLocks/>
            </p:cNvSpPr>
            <p:nvPr/>
          </p:nvSpPr>
          <p:spPr bwMode="auto">
            <a:xfrm>
              <a:off x="4221" y="2679"/>
              <a:ext cx="492" cy="288"/>
            </a:xfrm>
            <a:custGeom>
              <a:avLst/>
              <a:gdLst>
                <a:gd name="T0" fmla="*/ 0 w 492"/>
                <a:gd name="T1" fmla="*/ 288 h 288"/>
                <a:gd name="T2" fmla="*/ 492 w 492"/>
                <a:gd name="T3" fmla="*/ 0 h 288"/>
                <a:gd name="T4" fmla="*/ 177 w 492"/>
                <a:gd name="T5" fmla="*/ 6 h 288"/>
                <a:gd name="T6" fmla="*/ 0 w 49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288">
                  <a:moveTo>
                    <a:pt x="0" y="288"/>
                  </a:moveTo>
                  <a:lnTo>
                    <a:pt x="492" y="0"/>
                  </a:lnTo>
                  <a:lnTo>
                    <a:pt x="177" y="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5" name="AutoShape 21"/>
            <p:cNvSpPr>
              <a:spLocks noChangeArrowheads="1"/>
            </p:cNvSpPr>
            <p:nvPr/>
          </p:nvSpPr>
          <p:spPr bwMode="auto">
            <a:xfrm rot="16200000">
              <a:off x="4179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6" name="AutoShape 22"/>
            <p:cNvSpPr>
              <a:spLocks noChangeArrowheads="1"/>
            </p:cNvSpPr>
            <p:nvPr/>
          </p:nvSpPr>
          <p:spPr bwMode="auto">
            <a:xfrm rot="16200000" flipV="1">
              <a:off x="4675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7367" name="Group 23"/>
          <p:cNvGrpSpPr>
            <a:grpSpLocks/>
          </p:cNvGrpSpPr>
          <p:nvPr/>
        </p:nvGrpSpPr>
        <p:grpSpPr bwMode="auto">
          <a:xfrm>
            <a:off x="2241550" y="5607050"/>
            <a:ext cx="285750" cy="285750"/>
            <a:chOff x="2304" y="3168"/>
            <a:chExt cx="432" cy="432"/>
          </a:xfrm>
        </p:grpSpPr>
        <p:sp>
          <p:nvSpPr>
            <p:cNvPr id="1337368" name="Line 24"/>
            <p:cNvSpPr>
              <a:spLocks noChangeShapeType="1"/>
            </p:cNvSpPr>
            <p:nvPr/>
          </p:nvSpPr>
          <p:spPr bwMode="auto">
            <a:xfrm flipH="1">
              <a:off x="2373" y="3240"/>
              <a:ext cx="288" cy="2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9" name="Line 25"/>
            <p:cNvSpPr>
              <a:spLocks noChangeShapeType="1"/>
            </p:cNvSpPr>
            <p:nvPr/>
          </p:nvSpPr>
          <p:spPr bwMode="auto">
            <a:xfrm>
              <a:off x="2373" y="3240"/>
              <a:ext cx="288" cy="2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70" name="Oval 26"/>
            <p:cNvSpPr>
              <a:spLocks noChangeArrowheads="1"/>
            </p:cNvSpPr>
            <p:nvPr/>
          </p:nvSpPr>
          <p:spPr bwMode="auto">
            <a:xfrm>
              <a:off x="2304" y="3168"/>
              <a:ext cx="432" cy="43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7371" name="Line 27"/>
          <p:cNvSpPr>
            <a:spLocks noChangeShapeType="1"/>
          </p:cNvSpPr>
          <p:nvPr/>
        </p:nvSpPr>
        <p:spPr bwMode="auto">
          <a:xfrm>
            <a:off x="3886200" y="5715000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72" name="AutoShape 28"/>
          <p:cNvSpPr>
            <a:spLocks noChangeArrowheads="1"/>
          </p:cNvSpPr>
          <p:nvPr/>
        </p:nvSpPr>
        <p:spPr bwMode="auto">
          <a:xfrm rot="16200000">
            <a:off x="5749925" y="5160963"/>
            <a:ext cx="636587" cy="554038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73" name="AutoShape 29"/>
          <p:cNvSpPr>
            <a:spLocks noChangeArrowheads="1"/>
          </p:cNvSpPr>
          <p:nvPr/>
        </p:nvSpPr>
        <p:spPr bwMode="auto">
          <a:xfrm rot="16200000" flipV="1">
            <a:off x="5749131" y="5479257"/>
            <a:ext cx="638175" cy="554038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74" name="AutoShape 30"/>
          <p:cNvSpPr>
            <a:spLocks noChangeArrowheads="1"/>
          </p:cNvSpPr>
          <p:nvPr/>
        </p:nvSpPr>
        <p:spPr bwMode="auto">
          <a:xfrm rot="16200000">
            <a:off x="5749925" y="5797550"/>
            <a:ext cx="636588" cy="554038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7375" name="Group 31"/>
          <p:cNvGrpSpPr>
            <a:grpSpLocks/>
          </p:cNvGrpSpPr>
          <p:nvPr/>
        </p:nvGrpSpPr>
        <p:grpSpPr bwMode="auto">
          <a:xfrm>
            <a:off x="6348413" y="4800600"/>
            <a:ext cx="1092200" cy="952500"/>
            <a:chOff x="3999" y="3024"/>
            <a:chExt cx="688" cy="600"/>
          </a:xfrm>
        </p:grpSpPr>
        <p:grpSp>
          <p:nvGrpSpPr>
            <p:cNvPr id="1337376" name="Group 32"/>
            <p:cNvGrpSpPr>
              <a:grpSpLocks/>
            </p:cNvGrpSpPr>
            <p:nvPr/>
          </p:nvGrpSpPr>
          <p:grpSpPr bwMode="auto">
            <a:xfrm>
              <a:off x="3999" y="3024"/>
              <a:ext cx="345" cy="600"/>
              <a:chOff x="3999" y="3024"/>
              <a:chExt cx="345" cy="600"/>
            </a:xfrm>
          </p:grpSpPr>
          <p:sp>
            <p:nvSpPr>
              <p:cNvPr id="1337377" name="Freeform 33"/>
              <p:cNvSpPr>
                <a:spLocks/>
              </p:cNvSpPr>
              <p:nvPr/>
            </p:nvSpPr>
            <p:spPr bwMode="auto">
              <a:xfrm>
                <a:off x="3999" y="3024"/>
                <a:ext cx="345" cy="585"/>
              </a:xfrm>
              <a:custGeom>
                <a:avLst/>
                <a:gdLst>
                  <a:gd name="T0" fmla="*/ 0 w 345"/>
                  <a:gd name="T1" fmla="*/ 198 h 585"/>
                  <a:gd name="T2" fmla="*/ 336 w 345"/>
                  <a:gd name="T3" fmla="*/ 585 h 585"/>
                  <a:gd name="T4" fmla="*/ 345 w 345"/>
                  <a:gd name="T5" fmla="*/ 0 h 585"/>
                  <a:gd name="T6" fmla="*/ 0 w 345"/>
                  <a:gd name="T7" fmla="*/ 198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85">
                    <a:moveTo>
                      <a:pt x="0" y="198"/>
                    </a:moveTo>
                    <a:lnTo>
                      <a:pt x="336" y="585"/>
                    </a:lnTo>
                    <a:lnTo>
                      <a:pt x="345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63500"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78" name="Freeform 34"/>
              <p:cNvSpPr>
                <a:spLocks/>
              </p:cNvSpPr>
              <p:nvPr/>
            </p:nvSpPr>
            <p:spPr bwMode="auto">
              <a:xfrm>
                <a:off x="3999" y="3225"/>
                <a:ext cx="342" cy="399"/>
              </a:xfrm>
              <a:custGeom>
                <a:avLst/>
                <a:gdLst>
                  <a:gd name="T0" fmla="*/ 0 w 342"/>
                  <a:gd name="T1" fmla="*/ 0 h 399"/>
                  <a:gd name="T2" fmla="*/ 3 w 342"/>
                  <a:gd name="T3" fmla="*/ 399 h 399"/>
                  <a:gd name="T4" fmla="*/ 342 w 342"/>
                  <a:gd name="T5" fmla="*/ 387 h 399"/>
                  <a:gd name="T6" fmla="*/ 0 w 342"/>
                  <a:gd name="T7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399">
                    <a:moveTo>
                      <a:pt x="0" y="0"/>
                    </a:moveTo>
                    <a:lnTo>
                      <a:pt x="3" y="399"/>
                    </a:lnTo>
                    <a:lnTo>
                      <a:pt x="342" y="3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63500"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7379" name="Freeform 35"/>
            <p:cNvSpPr>
              <a:spLocks/>
            </p:cNvSpPr>
            <p:nvPr/>
          </p:nvSpPr>
          <p:spPr bwMode="auto">
            <a:xfrm>
              <a:off x="4335" y="3024"/>
              <a:ext cx="352" cy="585"/>
            </a:xfrm>
            <a:custGeom>
              <a:avLst/>
              <a:gdLst>
                <a:gd name="T0" fmla="*/ 352 w 352"/>
                <a:gd name="T1" fmla="*/ 198 h 585"/>
                <a:gd name="T2" fmla="*/ 0 w 352"/>
                <a:gd name="T3" fmla="*/ 585 h 585"/>
                <a:gd name="T4" fmla="*/ 7 w 352"/>
                <a:gd name="T5" fmla="*/ 0 h 585"/>
                <a:gd name="T6" fmla="*/ 352 w 352"/>
                <a:gd name="T7" fmla="*/ 19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585">
                  <a:moveTo>
                    <a:pt x="352" y="198"/>
                  </a:moveTo>
                  <a:lnTo>
                    <a:pt x="0" y="585"/>
                  </a:lnTo>
                  <a:lnTo>
                    <a:pt x="7" y="0"/>
                  </a:lnTo>
                  <a:lnTo>
                    <a:pt x="352" y="198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80" name="Freeform 36"/>
            <p:cNvSpPr>
              <a:spLocks/>
            </p:cNvSpPr>
            <p:nvPr/>
          </p:nvSpPr>
          <p:spPr bwMode="auto">
            <a:xfrm>
              <a:off x="4332" y="3225"/>
              <a:ext cx="354" cy="399"/>
            </a:xfrm>
            <a:custGeom>
              <a:avLst/>
              <a:gdLst>
                <a:gd name="T0" fmla="*/ 354 w 354"/>
                <a:gd name="T1" fmla="*/ 0 h 399"/>
                <a:gd name="T2" fmla="*/ 351 w 354"/>
                <a:gd name="T3" fmla="*/ 399 h 399"/>
                <a:gd name="T4" fmla="*/ 0 w 354"/>
                <a:gd name="T5" fmla="*/ 384 h 399"/>
                <a:gd name="T6" fmla="*/ 354 w 354"/>
                <a:gd name="T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399">
                  <a:moveTo>
                    <a:pt x="354" y="0"/>
                  </a:moveTo>
                  <a:lnTo>
                    <a:pt x="351" y="399"/>
                  </a:lnTo>
                  <a:lnTo>
                    <a:pt x="0" y="38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7381" name="AutoShape 37"/>
          <p:cNvSpPr>
            <a:spLocks noChangeArrowheads="1"/>
          </p:cNvSpPr>
          <p:nvPr/>
        </p:nvSpPr>
        <p:spPr bwMode="auto">
          <a:xfrm rot="16200000" flipV="1">
            <a:off x="7405688" y="5160963"/>
            <a:ext cx="636587" cy="55403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2" name="Freeform 38"/>
          <p:cNvSpPr>
            <a:spLocks/>
          </p:cNvSpPr>
          <p:nvPr/>
        </p:nvSpPr>
        <p:spPr bwMode="auto">
          <a:xfrm>
            <a:off x="6343650" y="5710238"/>
            <a:ext cx="538163" cy="676275"/>
          </a:xfrm>
          <a:custGeom>
            <a:avLst/>
            <a:gdLst>
              <a:gd name="T0" fmla="*/ 3 w 339"/>
              <a:gd name="T1" fmla="*/ 426 h 426"/>
              <a:gd name="T2" fmla="*/ 0 w 339"/>
              <a:gd name="T3" fmla="*/ 27 h 426"/>
              <a:gd name="T4" fmla="*/ 339 w 339"/>
              <a:gd name="T5" fmla="*/ 0 h 426"/>
              <a:gd name="T6" fmla="*/ 3 w 339"/>
              <a:gd name="T7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426">
                <a:moveTo>
                  <a:pt x="3" y="426"/>
                </a:moveTo>
                <a:lnTo>
                  <a:pt x="0" y="27"/>
                </a:lnTo>
                <a:lnTo>
                  <a:pt x="339" y="0"/>
                </a:lnTo>
                <a:lnTo>
                  <a:pt x="3" y="426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3" name="Freeform 39"/>
          <p:cNvSpPr>
            <a:spLocks/>
          </p:cNvSpPr>
          <p:nvPr/>
        </p:nvSpPr>
        <p:spPr bwMode="auto">
          <a:xfrm>
            <a:off x="6877050" y="5719763"/>
            <a:ext cx="561975" cy="671512"/>
          </a:xfrm>
          <a:custGeom>
            <a:avLst/>
            <a:gdLst>
              <a:gd name="T0" fmla="*/ 354 w 354"/>
              <a:gd name="T1" fmla="*/ 423 h 423"/>
              <a:gd name="T2" fmla="*/ 354 w 354"/>
              <a:gd name="T3" fmla="*/ 18 h 423"/>
              <a:gd name="T4" fmla="*/ 0 w 354"/>
              <a:gd name="T5" fmla="*/ 0 h 423"/>
              <a:gd name="T6" fmla="*/ 354 w 354"/>
              <a:gd name="T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4" h="423">
                <a:moveTo>
                  <a:pt x="354" y="423"/>
                </a:moveTo>
                <a:lnTo>
                  <a:pt x="354" y="18"/>
                </a:lnTo>
                <a:lnTo>
                  <a:pt x="0" y="0"/>
                </a:lnTo>
                <a:lnTo>
                  <a:pt x="354" y="42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4" name="Freeform 40"/>
          <p:cNvSpPr>
            <a:spLocks/>
          </p:cNvSpPr>
          <p:nvPr/>
        </p:nvSpPr>
        <p:spPr bwMode="auto">
          <a:xfrm>
            <a:off x="6348413" y="5710238"/>
            <a:ext cx="561975" cy="962025"/>
          </a:xfrm>
          <a:custGeom>
            <a:avLst/>
            <a:gdLst>
              <a:gd name="T0" fmla="*/ 0 w 354"/>
              <a:gd name="T1" fmla="*/ 429 h 606"/>
              <a:gd name="T2" fmla="*/ 333 w 354"/>
              <a:gd name="T3" fmla="*/ 0 h 606"/>
              <a:gd name="T4" fmla="*/ 354 w 354"/>
              <a:gd name="T5" fmla="*/ 606 h 606"/>
              <a:gd name="T6" fmla="*/ 0 w 354"/>
              <a:gd name="T7" fmla="*/ 429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4" h="606">
                <a:moveTo>
                  <a:pt x="0" y="429"/>
                </a:moveTo>
                <a:lnTo>
                  <a:pt x="333" y="0"/>
                </a:lnTo>
                <a:lnTo>
                  <a:pt x="354" y="606"/>
                </a:lnTo>
                <a:lnTo>
                  <a:pt x="0" y="429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5" name="Freeform 41"/>
          <p:cNvSpPr>
            <a:spLocks/>
          </p:cNvSpPr>
          <p:nvPr/>
        </p:nvSpPr>
        <p:spPr bwMode="auto">
          <a:xfrm>
            <a:off x="6881813" y="5715000"/>
            <a:ext cx="561975" cy="962025"/>
          </a:xfrm>
          <a:custGeom>
            <a:avLst/>
            <a:gdLst>
              <a:gd name="T0" fmla="*/ 354 w 354"/>
              <a:gd name="T1" fmla="*/ 423 h 606"/>
              <a:gd name="T2" fmla="*/ 0 w 354"/>
              <a:gd name="T3" fmla="*/ 0 h 606"/>
              <a:gd name="T4" fmla="*/ 21 w 354"/>
              <a:gd name="T5" fmla="*/ 606 h 606"/>
              <a:gd name="T6" fmla="*/ 354 w 354"/>
              <a:gd name="T7" fmla="*/ 42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4" h="606">
                <a:moveTo>
                  <a:pt x="354" y="423"/>
                </a:moveTo>
                <a:lnTo>
                  <a:pt x="0" y="0"/>
                </a:lnTo>
                <a:lnTo>
                  <a:pt x="21" y="606"/>
                </a:lnTo>
                <a:lnTo>
                  <a:pt x="354" y="42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6" name="AutoShape 42"/>
          <p:cNvSpPr>
            <a:spLocks noChangeArrowheads="1"/>
          </p:cNvSpPr>
          <p:nvPr/>
        </p:nvSpPr>
        <p:spPr bwMode="auto">
          <a:xfrm rot="16200000">
            <a:off x="7404894" y="5479257"/>
            <a:ext cx="638175" cy="55403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7" name="AutoShape 43"/>
          <p:cNvSpPr>
            <a:spLocks noChangeArrowheads="1"/>
          </p:cNvSpPr>
          <p:nvPr/>
        </p:nvSpPr>
        <p:spPr bwMode="auto">
          <a:xfrm rot="16200000" flipV="1">
            <a:off x="7405688" y="5797550"/>
            <a:ext cx="636588" cy="55403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Decimation/Simplification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Typical: greedy algorithm</a:t>
            </a:r>
          </a:p>
          <a:p>
            <a:pPr lvl="1"/>
            <a:r>
              <a:rPr lang="en-US"/>
              <a:t>Measure error of possible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simple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operations (primarily edge collapses)</a:t>
            </a:r>
          </a:p>
          <a:p>
            <a:pPr lvl="1"/>
            <a:r>
              <a:rPr lang="en-US"/>
              <a:t>Place operations in queue according to error</a:t>
            </a:r>
          </a:p>
          <a:p>
            <a:pPr lvl="1"/>
            <a:r>
              <a:rPr lang="en-US"/>
              <a:t>Perform operations in queue successively (depending on how much you want to simplify model)</a:t>
            </a:r>
          </a:p>
          <a:p>
            <a:pPr lvl="1"/>
            <a:r>
              <a:rPr lang="en-US"/>
              <a:t>After each operation, re-evaluate error metrics</a:t>
            </a:r>
          </a:p>
        </p:txBody>
      </p:sp>
    </p:spTree>
    <p:extLst>
      <p:ext uri="{BB962C8B-B14F-4D97-AF65-F5344CB8AC3E}">
        <p14:creationId xmlns:p14="http://schemas.microsoft.com/office/powerpoint/2010/main" val="247840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Error Metrics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pPr lvl="1"/>
            <a:r>
              <a:rPr lang="en-US"/>
              <a:t>Promote accurate 3D shape preservation</a:t>
            </a:r>
          </a:p>
          <a:p>
            <a:pPr lvl="1"/>
            <a:r>
              <a:rPr lang="en-US"/>
              <a:t>Preserve screen-space silhouettes and pixel coverage</a:t>
            </a:r>
          </a:p>
          <a:p>
            <a:r>
              <a:rPr lang="en-US"/>
              <a:t>Types</a:t>
            </a:r>
          </a:p>
          <a:p>
            <a:pPr lvl="1"/>
            <a:r>
              <a:rPr lang="en-US"/>
              <a:t>Vertex-Vertex Distance</a:t>
            </a:r>
          </a:p>
          <a:p>
            <a:pPr lvl="1"/>
            <a:r>
              <a:rPr lang="en-US"/>
              <a:t>Vertex-Plane Distance</a:t>
            </a:r>
          </a:p>
          <a:p>
            <a:pPr lvl="1"/>
            <a:r>
              <a:rPr lang="en-US"/>
              <a:t>Point-Surface Distance</a:t>
            </a:r>
          </a:p>
          <a:p>
            <a:pPr lvl="1"/>
            <a:r>
              <a:rPr lang="en-US"/>
              <a:t>Surface-Surface Distance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Vertex-Vertex Distance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= max(|</a:t>
            </a:r>
            <a:r>
              <a:rPr lang="en-US" dirty="0" smtClean="0"/>
              <a:t>v3−v1</a:t>
            </a:r>
            <a:r>
              <a:rPr lang="en-US" dirty="0"/>
              <a:t>|, |</a:t>
            </a:r>
            <a:r>
              <a:rPr lang="en-US" dirty="0" smtClean="0"/>
              <a:t>v3−v2</a:t>
            </a:r>
            <a:r>
              <a:rPr lang="en-US" dirty="0"/>
              <a:t>|)</a:t>
            </a:r>
          </a:p>
          <a:p>
            <a:r>
              <a:rPr lang="en-US" dirty="0"/>
              <a:t>Appropriate during topology changes</a:t>
            </a:r>
          </a:p>
          <a:p>
            <a:pPr lvl="1"/>
            <a:r>
              <a:rPr lang="en-US" dirty="0" err="1"/>
              <a:t>Rossignac</a:t>
            </a:r>
            <a:r>
              <a:rPr lang="en-US" dirty="0"/>
              <a:t> and </a:t>
            </a:r>
            <a:r>
              <a:rPr lang="en-US" dirty="0" err="1"/>
              <a:t>Borrel</a:t>
            </a:r>
            <a:r>
              <a:rPr lang="en-US" dirty="0"/>
              <a:t> 93</a:t>
            </a:r>
          </a:p>
          <a:p>
            <a:pPr lvl="1"/>
            <a:r>
              <a:rPr lang="en-US" dirty="0" err="1"/>
              <a:t>Luebke</a:t>
            </a:r>
            <a:r>
              <a:rPr lang="en-US" dirty="0"/>
              <a:t> and Erikson 97</a:t>
            </a:r>
          </a:p>
          <a:p>
            <a:r>
              <a:rPr lang="en-US" dirty="0"/>
              <a:t>Loose for topology-preserving collapses</a:t>
            </a:r>
          </a:p>
        </p:txBody>
      </p:sp>
      <p:sp>
        <p:nvSpPr>
          <p:cNvPr id="1342468" name="Oval 4"/>
          <p:cNvSpPr>
            <a:spLocks noChangeArrowheads="1"/>
          </p:cNvSpPr>
          <p:nvPr/>
        </p:nvSpPr>
        <p:spPr bwMode="auto">
          <a:xfrm>
            <a:off x="3759200" y="55768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5359400" y="550068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70" name="Oval 6"/>
          <p:cNvSpPr>
            <a:spLocks noChangeArrowheads="1"/>
          </p:cNvSpPr>
          <p:nvPr/>
        </p:nvSpPr>
        <p:spPr bwMode="auto">
          <a:xfrm>
            <a:off x="4368800" y="473868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</p:txBody>
      </p:sp>
      <p:sp>
        <p:nvSpPr>
          <p:cNvPr id="1342471" name="Line 7"/>
          <p:cNvSpPr>
            <a:spLocks noChangeShapeType="1"/>
          </p:cNvSpPr>
          <p:nvPr/>
        </p:nvSpPr>
        <p:spPr bwMode="auto">
          <a:xfrm flipV="1">
            <a:off x="3973513" y="4967288"/>
            <a:ext cx="407987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2" name="Line 8"/>
          <p:cNvSpPr>
            <a:spLocks noChangeShapeType="1"/>
          </p:cNvSpPr>
          <p:nvPr/>
        </p:nvSpPr>
        <p:spPr bwMode="auto">
          <a:xfrm flipH="1" flipV="1">
            <a:off x="4635500" y="4930775"/>
            <a:ext cx="722313" cy="569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3" name="Text Box 9"/>
          <p:cNvSpPr txBox="1">
            <a:spLocks noChangeArrowheads="1"/>
          </p:cNvSpPr>
          <p:nvPr/>
        </p:nvSpPr>
        <p:spPr bwMode="auto">
          <a:xfrm>
            <a:off x="3381375" y="5576888"/>
            <a:ext cx="477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74" name="Text Box 10"/>
          <p:cNvSpPr txBox="1">
            <a:spLocks noChangeArrowheads="1"/>
          </p:cNvSpPr>
          <p:nvPr/>
        </p:nvSpPr>
        <p:spPr bwMode="auto">
          <a:xfrm>
            <a:off x="5667375" y="5500688"/>
            <a:ext cx="477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4346575" y="4891088"/>
            <a:ext cx="477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3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Line 2"/>
          <p:cNvSpPr>
            <a:spLocks noChangeShapeType="1"/>
          </p:cNvSpPr>
          <p:nvPr/>
        </p:nvSpPr>
        <p:spPr bwMode="auto">
          <a:xfrm flipH="1" flipV="1">
            <a:off x="3581400" y="5334000"/>
            <a:ext cx="2667000" cy="121920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5" name="Line 3"/>
          <p:cNvSpPr>
            <a:spLocks noChangeShapeType="1"/>
          </p:cNvSpPr>
          <p:nvPr/>
        </p:nvSpPr>
        <p:spPr bwMode="auto">
          <a:xfrm flipV="1">
            <a:off x="2743200" y="5257800"/>
            <a:ext cx="2667000" cy="1447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Vertex-Plane Distance</a:t>
            </a:r>
          </a:p>
        </p:txBody>
      </p:sp>
      <p:sp>
        <p:nvSpPr>
          <p:cNvPr id="134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Store set of planes with each vertex</a:t>
            </a:r>
          </a:p>
          <a:p>
            <a:pPr lvl="1"/>
            <a:r>
              <a:rPr lang="en-US" sz="2000" dirty="0"/>
              <a:t>Error based on distance from vertex to planes</a:t>
            </a:r>
          </a:p>
          <a:p>
            <a:pPr lvl="1"/>
            <a:r>
              <a:rPr lang="en-US" sz="2000" dirty="0"/>
              <a:t>When vertices are merged, merge sets</a:t>
            </a:r>
          </a:p>
          <a:p>
            <a:r>
              <a:rPr lang="en-US" sz="2400" dirty="0" err="1"/>
              <a:t>Ronfard</a:t>
            </a:r>
            <a:r>
              <a:rPr lang="en-US" sz="2400" dirty="0"/>
              <a:t> and </a:t>
            </a:r>
            <a:r>
              <a:rPr lang="en-US" sz="2400" dirty="0" err="1"/>
              <a:t>Rossignac</a:t>
            </a:r>
            <a:r>
              <a:rPr lang="en-US" sz="2400" dirty="0"/>
              <a:t> 96</a:t>
            </a:r>
          </a:p>
          <a:p>
            <a:pPr lvl="1"/>
            <a:r>
              <a:rPr lang="en-US" sz="2000" dirty="0"/>
              <a:t>Store plane sets, compute max distance</a:t>
            </a:r>
          </a:p>
          <a:p>
            <a:r>
              <a:rPr lang="en-US" sz="2400" dirty="0"/>
              <a:t>Error Quadrics – Garland and </a:t>
            </a:r>
            <a:r>
              <a:rPr lang="en-US" sz="2400" dirty="0" err="1"/>
              <a:t>Heckbert</a:t>
            </a:r>
            <a:r>
              <a:rPr lang="en-US" sz="2400" dirty="0"/>
              <a:t> </a:t>
            </a:r>
            <a:r>
              <a:rPr lang="en-US" sz="2400" dirty="0" smtClean="0"/>
              <a:t>97</a:t>
            </a:r>
            <a:endParaRPr lang="en-US" sz="2400" dirty="0"/>
          </a:p>
          <a:p>
            <a:pPr lvl="1"/>
            <a:r>
              <a:rPr lang="en-US" sz="2000" dirty="0"/>
              <a:t>Store quadric form, compute sum of squared distances</a:t>
            </a:r>
          </a:p>
        </p:txBody>
      </p:sp>
      <p:sp>
        <p:nvSpPr>
          <p:cNvPr id="1344518" name="Freeform 6"/>
          <p:cNvSpPr>
            <a:spLocks/>
          </p:cNvSpPr>
          <p:nvPr/>
        </p:nvSpPr>
        <p:spPr bwMode="auto">
          <a:xfrm>
            <a:off x="2736850" y="6038850"/>
            <a:ext cx="1244600" cy="666750"/>
          </a:xfrm>
          <a:custGeom>
            <a:avLst/>
            <a:gdLst>
              <a:gd name="T0" fmla="*/ 0 w 784"/>
              <a:gd name="T1" fmla="*/ 420 h 420"/>
              <a:gd name="T2" fmla="*/ 784 w 784"/>
              <a:gd name="T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4" h="420">
                <a:moveTo>
                  <a:pt x="0" y="420"/>
                </a:moveTo>
                <a:lnTo>
                  <a:pt x="784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9" name="Line 7"/>
          <p:cNvSpPr>
            <a:spLocks noChangeShapeType="1"/>
          </p:cNvSpPr>
          <p:nvPr/>
        </p:nvSpPr>
        <p:spPr bwMode="auto">
          <a:xfrm flipH="1">
            <a:off x="4508500" y="5105400"/>
            <a:ext cx="6350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0" name="Line 8"/>
          <p:cNvSpPr>
            <a:spLocks noChangeShapeType="1"/>
          </p:cNvSpPr>
          <p:nvPr/>
        </p:nvSpPr>
        <p:spPr bwMode="auto">
          <a:xfrm flipH="1">
            <a:off x="4254500" y="5105400"/>
            <a:ext cx="3175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1" name="Line 9"/>
          <p:cNvSpPr>
            <a:spLocks noChangeShapeType="1"/>
          </p:cNvSpPr>
          <p:nvPr/>
        </p:nvSpPr>
        <p:spPr bwMode="auto">
          <a:xfrm>
            <a:off x="4572000" y="5105400"/>
            <a:ext cx="322263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2" name="Text Box 10"/>
          <p:cNvSpPr txBox="1">
            <a:spLocks noChangeArrowheads="1"/>
          </p:cNvSpPr>
          <p:nvPr/>
        </p:nvSpPr>
        <p:spPr bwMode="auto">
          <a:xfrm>
            <a:off x="3325813" y="6324600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3" name="Text Box 11"/>
          <p:cNvSpPr txBox="1">
            <a:spLocks noChangeArrowheads="1"/>
          </p:cNvSpPr>
          <p:nvPr/>
        </p:nvSpPr>
        <p:spPr bwMode="auto">
          <a:xfrm>
            <a:off x="4419600" y="6096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4" name="Text Box 12"/>
          <p:cNvSpPr txBox="1">
            <a:spLocks noChangeArrowheads="1"/>
          </p:cNvSpPr>
          <p:nvPr/>
        </p:nvSpPr>
        <p:spPr bwMode="auto">
          <a:xfrm>
            <a:off x="5465763" y="6246813"/>
            <a:ext cx="3254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5" name="Text Box 13"/>
          <p:cNvSpPr txBox="1">
            <a:spLocks noChangeArrowheads="1"/>
          </p:cNvSpPr>
          <p:nvPr/>
        </p:nvSpPr>
        <p:spPr bwMode="auto">
          <a:xfrm>
            <a:off x="4722813" y="4989513"/>
            <a:ext cx="4540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6" name="Text Box 14"/>
          <p:cNvSpPr txBox="1">
            <a:spLocks noChangeArrowheads="1"/>
          </p:cNvSpPr>
          <p:nvPr/>
        </p:nvSpPr>
        <p:spPr bwMode="auto">
          <a:xfrm>
            <a:off x="4519613" y="5543550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7" name="Text Box 15"/>
          <p:cNvSpPr txBox="1">
            <a:spLocks noChangeArrowheads="1"/>
          </p:cNvSpPr>
          <p:nvPr/>
        </p:nvSpPr>
        <p:spPr bwMode="auto">
          <a:xfrm>
            <a:off x="3986213" y="4976813"/>
            <a:ext cx="44926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8" name="Freeform 16"/>
          <p:cNvSpPr>
            <a:spLocks/>
          </p:cNvSpPr>
          <p:nvPr/>
        </p:nvSpPr>
        <p:spPr bwMode="auto">
          <a:xfrm>
            <a:off x="3978275" y="6038850"/>
            <a:ext cx="1431925" cy="120650"/>
          </a:xfrm>
          <a:custGeom>
            <a:avLst/>
            <a:gdLst>
              <a:gd name="T0" fmla="*/ 0 w 902"/>
              <a:gd name="T1" fmla="*/ 0 h 76"/>
              <a:gd name="T2" fmla="*/ 902 w 902"/>
              <a:gd name="T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2" h="76">
                <a:moveTo>
                  <a:pt x="0" y="0"/>
                </a:moveTo>
                <a:lnTo>
                  <a:pt x="902" y="76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9" name="Freeform 17"/>
          <p:cNvSpPr>
            <a:spLocks/>
          </p:cNvSpPr>
          <p:nvPr/>
        </p:nvSpPr>
        <p:spPr bwMode="auto">
          <a:xfrm>
            <a:off x="5397500" y="6159500"/>
            <a:ext cx="844550" cy="393700"/>
          </a:xfrm>
          <a:custGeom>
            <a:avLst/>
            <a:gdLst>
              <a:gd name="T0" fmla="*/ 0 w 532"/>
              <a:gd name="T1" fmla="*/ 0 h 248"/>
              <a:gd name="T2" fmla="*/ 532 w 532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248">
                <a:moveTo>
                  <a:pt x="0" y="0"/>
                </a:moveTo>
                <a:lnTo>
                  <a:pt x="532" y="248"/>
                </a:lnTo>
              </a:path>
            </a:pathLst>
          </a:custGeom>
          <a:noFill/>
          <a:ln w="38100" cap="flat" cmpd="sng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30" name="Oval 18"/>
          <p:cNvSpPr>
            <a:spLocks noChangeArrowheads="1"/>
          </p:cNvSpPr>
          <p:nvPr/>
        </p:nvSpPr>
        <p:spPr bwMode="auto">
          <a:xfrm>
            <a:off x="4483100" y="5013325"/>
            <a:ext cx="174625" cy="174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Point-Surface Distance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each original vertex,</a:t>
            </a:r>
            <a:br>
              <a:rPr lang="en-US"/>
            </a:br>
            <a:r>
              <a:rPr lang="en-US"/>
              <a:t>find closest point on simplified surface</a:t>
            </a:r>
          </a:p>
          <a:p>
            <a:r>
              <a:rPr lang="en-US"/>
              <a:t>Compute sum of squared distances</a:t>
            </a:r>
          </a:p>
        </p:txBody>
      </p:sp>
      <p:sp>
        <p:nvSpPr>
          <p:cNvPr id="1346564" name="Oval 4"/>
          <p:cNvSpPr>
            <a:spLocks noChangeArrowheads="1"/>
          </p:cNvSpPr>
          <p:nvPr/>
        </p:nvSpPr>
        <p:spPr bwMode="auto">
          <a:xfrm>
            <a:off x="3124200" y="47244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5" name="Oval 5"/>
          <p:cNvSpPr>
            <a:spLocks noChangeArrowheads="1"/>
          </p:cNvSpPr>
          <p:nvPr/>
        </p:nvSpPr>
        <p:spPr bwMode="auto">
          <a:xfrm>
            <a:off x="4187825" y="47069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6" name="Oval 6"/>
          <p:cNvSpPr>
            <a:spLocks noChangeArrowheads="1"/>
          </p:cNvSpPr>
          <p:nvPr/>
        </p:nvSpPr>
        <p:spPr bwMode="auto">
          <a:xfrm>
            <a:off x="4587875" y="368935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7" name="Oval 7"/>
          <p:cNvSpPr>
            <a:spLocks noChangeArrowheads="1"/>
          </p:cNvSpPr>
          <p:nvPr/>
        </p:nvSpPr>
        <p:spPr bwMode="auto">
          <a:xfrm>
            <a:off x="5808663" y="3878263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8" name="Oval 8"/>
          <p:cNvSpPr>
            <a:spLocks noChangeArrowheads="1"/>
          </p:cNvSpPr>
          <p:nvPr/>
        </p:nvSpPr>
        <p:spPr bwMode="auto">
          <a:xfrm>
            <a:off x="6326188" y="4595813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9" name="Oval 9"/>
          <p:cNvSpPr>
            <a:spLocks noChangeArrowheads="1"/>
          </p:cNvSpPr>
          <p:nvPr/>
        </p:nvSpPr>
        <p:spPr bwMode="auto">
          <a:xfrm>
            <a:off x="5195888" y="47196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70" name="Freeform 10"/>
          <p:cNvSpPr>
            <a:spLocks/>
          </p:cNvSpPr>
          <p:nvPr/>
        </p:nvSpPr>
        <p:spPr bwMode="auto">
          <a:xfrm>
            <a:off x="2971800" y="4114800"/>
            <a:ext cx="3581400" cy="381000"/>
          </a:xfrm>
          <a:custGeom>
            <a:avLst/>
            <a:gdLst>
              <a:gd name="T0" fmla="*/ 0 w 2256"/>
              <a:gd name="T1" fmla="*/ 0 h 240"/>
              <a:gd name="T2" fmla="*/ 672 w 2256"/>
              <a:gd name="T3" fmla="*/ 144 h 240"/>
              <a:gd name="T4" fmla="*/ 1008 w 2256"/>
              <a:gd name="T5" fmla="*/ 48 h 240"/>
              <a:gd name="T6" fmla="*/ 1680 w 2256"/>
              <a:gd name="T7" fmla="*/ 240 h 240"/>
              <a:gd name="T8" fmla="*/ 2256 w 2256"/>
              <a:gd name="T9" fmla="*/ 4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6" h="240">
                <a:moveTo>
                  <a:pt x="0" y="0"/>
                </a:moveTo>
                <a:lnTo>
                  <a:pt x="672" y="144"/>
                </a:lnTo>
                <a:lnTo>
                  <a:pt x="1008" y="48"/>
                </a:lnTo>
                <a:lnTo>
                  <a:pt x="1680" y="240"/>
                </a:lnTo>
                <a:lnTo>
                  <a:pt x="2256" y="48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1" name="Line 11"/>
          <p:cNvSpPr>
            <a:spLocks noChangeShapeType="1"/>
          </p:cNvSpPr>
          <p:nvPr/>
        </p:nvSpPr>
        <p:spPr bwMode="auto">
          <a:xfrm flipV="1">
            <a:off x="3271838" y="4240213"/>
            <a:ext cx="123825" cy="45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2" name="Line 12"/>
          <p:cNvSpPr>
            <a:spLocks noChangeShapeType="1"/>
          </p:cNvSpPr>
          <p:nvPr/>
        </p:nvSpPr>
        <p:spPr bwMode="auto">
          <a:xfrm flipH="1" flipV="1">
            <a:off x="4149725" y="4364038"/>
            <a:ext cx="98425" cy="284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3" name="Line 13"/>
          <p:cNvSpPr>
            <a:spLocks noChangeShapeType="1"/>
          </p:cNvSpPr>
          <p:nvPr/>
        </p:nvSpPr>
        <p:spPr bwMode="auto">
          <a:xfrm flipH="1">
            <a:off x="4619625" y="3919538"/>
            <a:ext cx="50800" cy="284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4" name="Line 14"/>
          <p:cNvSpPr>
            <a:spLocks noChangeShapeType="1"/>
          </p:cNvSpPr>
          <p:nvPr/>
        </p:nvSpPr>
        <p:spPr bwMode="auto">
          <a:xfrm>
            <a:off x="5992813" y="4105275"/>
            <a:ext cx="100012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5" name="Line 15"/>
          <p:cNvSpPr>
            <a:spLocks noChangeShapeType="1"/>
          </p:cNvSpPr>
          <p:nvPr/>
        </p:nvSpPr>
        <p:spPr bwMode="auto">
          <a:xfrm flipH="1" flipV="1">
            <a:off x="6289675" y="4340225"/>
            <a:ext cx="85725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6" name="Line 16"/>
          <p:cNvSpPr>
            <a:spLocks noChangeShapeType="1"/>
          </p:cNvSpPr>
          <p:nvPr/>
        </p:nvSpPr>
        <p:spPr bwMode="auto">
          <a:xfrm flipV="1">
            <a:off x="5337175" y="4475163"/>
            <a:ext cx="87313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Surface-Surface Distance</a:t>
            </a: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2788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Compute or approximate maximum distance between input and simplified surfaces</a:t>
            </a:r>
          </a:p>
          <a:p>
            <a:pPr lvl="1"/>
            <a:r>
              <a:rPr lang="en-US"/>
              <a:t>Tolerance Volumes - Guéziec 96</a:t>
            </a:r>
          </a:p>
          <a:p>
            <a:pPr lvl="1"/>
            <a:r>
              <a:rPr lang="en-US"/>
              <a:t>Simplification Envelopes - Cohen/Varshney 96</a:t>
            </a:r>
          </a:p>
          <a:p>
            <a:pPr lvl="1"/>
            <a:r>
              <a:rPr lang="en-US"/>
              <a:t>Hausdorff Distance - Klein 96</a:t>
            </a:r>
          </a:p>
          <a:p>
            <a:pPr lvl="1"/>
            <a:r>
              <a:rPr lang="en-US"/>
              <a:t>Mapping Distance - Bajaj/Schikore 96, Cohen et al. 97</a:t>
            </a:r>
          </a:p>
        </p:txBody>
      </p:sp>
      <p:sp>
        <p:nvSpPr>
          <p:cNvPr id="1348612" name="Freeform 4"/>
          <p:cNvSpPr>
            <a:spLocks/>
          </p:cNvSpPr>
          <p:nvPr/>
        </p:nvSpPr>
        <p:spPr bwMode="auto">
          <a:xfrm>
            <a:off x="2438400" y="5473700"/>
            <a:ext cx="4551363" cy="407988"/>
          </a:xfrm>
          <a:custGeom>
            <a:avLst/>
            <a:gdLst>
              <a:gd name="T0" fmla="*/ 0 w 2867"/>
              <a:gd name="T1" fmla="*/ 210 h 257"/>
              <a:gd name="T2" fmla="*/ 600 w 2867"/>
              <a:gd name="T3" fmla="*/ 0 h 257"/>
              <a:gd name="T4" fmla="*/ 1363 w 2867"/>
              <a:gd name="T5" fmla="*/ 7 h 257"/>
              <a:gd name="T6" fmla="*/ 1901 w 2867"/>
              <a:gd name="T7" fmla="*/ 257 h 257"/>
              <a:gd name="T8" fmla="*/ 2867 w 2867"/>
              <a:gd name="T9" fmla="*/ 2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7" h="257">
                <a:moveTo>
                  <a:pt x="0" y="210"/>
                </a:moveTo>
                <a:lnTo>
                  <a:pt x="600" y="0"/>
                </a:lnTo>
                <a:lnTo>
                  <a:pt x="1363" y="7"/>
                </a:lnTo>
                <a:lnTo>
                  <a:pt x="1901" y="257"/>
                </a:lnTo>
                <a:lnTo>
                  <a:pt x="2867" y="23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3" name="Freeform 5"/>
          <p:cNvSpPr>
            <a:spLocks/>
          </p:cNvSpPr>
          <p:nvPr/>
        </p:nvSpPr>
        <p:spPr bwMode="auto">
          <a:xfrm>
            <a:off x="2474913" y="5881688"/>
            <a:ext cx="4503737" cy="519112"/>
          </a:xfrm>
          <a:custGeom>
            <a:avLst/>
            <a:gdLst>
              <a:gd name="T0" fmla="*/ 0 w 2837"/>
              <a:gd name="T1" fmla="*/ 327 h 327"/>
              <a:gd name="T2" fmla="*/ 1153 w 2837"/>
              <a:gd name="T3" fmla="*/ 0 h 327"/>
              <a:gd name="T4" fmla="*/ 2837 w 2837"/>
              <a:gd name="T5" fmla="*/ 29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7" h="327">
                <a:moveTo>
                  <a:pt x="0" y="327"/>
                </a:moveTo>
                <a:lnTo>
                  <a:pt x="1153" y="0"/>
                </a:lnTo>
                <a:lnTo>
                  <a:pt x="2837" y="296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4" name="Line 6"/>
          <p:cNvSpPr>
            <a:spLocks noChangeShapeType="1"/>
          </p:cNvSpPr>
          <p:nvPr/>
        </p:nvSpPr>
        <p:spPr bwMode="auto">
          <a:xfrm>
            <a:off x="2438400" y="5791200"/>
            <a:ext cx="2540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5" name="Line 7"/>
          <p:cNvSpPr>
            <a:spLocks noChangeShapeType="1"/>
          </p:cNvSpPr>
          <p:nvPr/>
        </p:nvSpPr>
        <p:spPr bwMode="auto">
          <a:xfrm>
            <a:off x="3343275" y="5476875"/>
            <a:ext cx="128588" cy="59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6" name="Line 8"/>
          <p:cNvSpPr>
            <a:spLocks noChangeShapeType="1"/>
          </p:cNvSpPr>
          <p:nvPr/>
        </p:nvSpPr>
        <p:spPr bwMode="auto">
          <a:xfrm flipH="1" flipV="1">
            <a:off x="4208463" y="5468938"/>
            <a:ext cx="36512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7" name="Line 9"/>
          <p:cNvSpPr>
            <a:spLocks noChangeShapeType="1"/>
          </p:cNvSpPr>
          <p:nvPr/>
        </p:nvSpPr>
        <p:spPr bwMode="auto">
          <a:xfrm flipH="1">
            <a:off x="4516438" y="5468938"/>
            <a:ext cx="61912" cy="42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8" name="Line 10"/>
          <p:cNvSpPr>
            <a:spLocks noChangeShapeType="1"/>
          </p:cNvSpPr>
          <p:nvPr/>
        </p:nvSpPr>
        <p:spPr bwMode="auto">
          <a:xfrm flipH="1">
            <a:off x="5419725" y="5827713"/>
            <a:ext cx="11113" cy="274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9" name="Line 11"/>
          <p:cNvSpPr>
            <a:spLocks noChangeShapeType="1"/>
          </p:cNvSpPr>
          <p:nvPr/>
        </p:nvSpPr>
        <p:spPr bwMode="auto">
          <a:xfrm flipV="1">
            <a:off x="6954838" y="5494338"/>
            <a:ext cx="0" cy="85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1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Error Observations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Vertex-vertex and vertex-plane distance</a:t>
            </a:r>
          </a:p>
          <a:p>
            <a:pPr lvl="1"/>
            <a:r>
              <a:rPr lang="en-US"/>
              <a:t>Fast</a:t>
            </a:r>
          </a:p>
          <a:p>
            <a:pPr lvl="1"/>
            <a:r>
              <a:rPr lang="en-US"/>
              <a:t>Low error in practice, but not guaranteed by metric</a:t>
            </a:r>
          </a:p>
          <a:p>
            <a:r>
              <a:rPr lang="en-US"/>
              <a:t>Surface-surface distance</a:t>
            </a:r>
          </a:p>
          <a:p>
            <a:pPr lvl="1"/>
            <a:r>
              <a:rPr lang="en-US"/>
              <a:t>Required for guaranteed error bounds</a:t>
            </a:r>
          </a:p>
        </p:txBody>
      </p:sp>
      <p:sp>
        <p:nvSpPr>
          <p:cNvPr id="1352708" name="Freeform 4"/>
          <p:cNvSpPr>
            <a:spLocks/>
          </p:cNvSpPr>
          <p:nvPr/>
        </p:nvSpPr>
        <p:spPr bwMode="auto">
          <a:xfrm>
            <a:off x="1909763" y="4694238"/>
            <a:ext cx="1524000" cy="1066800"/>
          </a:xfrm>
          <a:custGeom>
            <a:avLst/>
            <a:gdLst>
              <a:gd name="T0" fmla="*/ 192 w 960"/>
              <a:gd name="T1" fmla="*/ 672 h 672"/>
              <a:gd name="T2" fmla="*/ 0 w 960"/>
              <a:gd name="T3" fmla="*/ 384 h 672"/>
              <a:gd name="T4" fmla="*/ 576 w 960"/>
              <a:gd name="T5" fmla="*/ 0 h 672"/>
              <a:gd name="T6" fmla="*/ 960 w 960"/>
              <a:gd name="T7" fmla="*/ 48 h 672"/>
              <a:gd name="T8" fmla="*/ 192 w 960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672">
                <a:moveTo>
                  <a:pt x="192" y="672"/>
                </a:moveTo>
                <a:lnTo>
                  <a:pt x="0" y="384"/>
                </a:lnTo>
                <a:lnTo>
                  <a:pt x="576" y="0"/>
                </a:lnTo>
                <a:lnTo>
                  <a:pt x="960" y="48"/>
                </a:lnTo>
                <a:lnTo>
                  <a:pt x="192" y="67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09" name="Line 5"/>
          <p:cNvSpPr>
            <a:spLocks noChangeShapeType="1"/>
          </p:cNvSpPr>
          <p:nvPr/>
        </p:nvSpPr>
        <p:spPr bwMode="auto">
          <a:xfrm flipH="1">
            <a:off x="1905000" y="4768850"/>
            <a:ext cx="1527175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10" name="Freeform 6"/>
          <p:cNvSpPr>
            <a:spLocks/>
          </p:cNvSpPr>
          <p:nvPr/>
        </p:nvSpPr>
        <p:spPr bwMode="auto">
          <a:xfrm>
            <a:off x="5491163" y="4694238"/>
            <a:ext cx="1524000" cy="1066800"/>
          </a:xfrm>
          <a:custGeom>
            <a:avLst/>
            <a:gdLst>
              <a:gd name="T0" fmla="*/ 192 w 960"/>
              <a:gd name="T1" fmla="*/ 672 h 672"/>
              <a:gd name="T2" fmla="*/ 0 w 960"/>
              <a:gd name="T3" fmla="*/ 384 h 672"/>
              <a:gd name="T4" fmla="*/ 576 w 960"/>
              <a:gd name="T5" fmla="*/ 0 h 672"/>
              <a:gd name="T6" fmla="*/ 960 w 960"/>
              <a:gd name="T7" fmla="*/ 48 h 672"/>
              <a:gd name="T8" fmla="*/ 192 w 960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672">
                <a:moveTo>
                  <a:pt x="192" y="672"/>
                </a:moveTo>
                <a:lnTo>
                  <a:pt x="0" y="384"/>
                </a:lnTo>
                <a:lnTo>
                  <a:pt x="576" y="0"/>
                </a:lnTo>
                <a:lnTo>
                  <a:pt x="960" y="48"/>
                </a:lnTo>
                <a:lnTo>
                  <a:pt x="192" y="67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11" name="Line 7"/>
          <p:cNvSpPr>
            <a:spLocks noChangeShapeType="1"/>
          </p:cNvSpPr>
          <p:nvPr/>
        </p:nvSpPr>
        <p:spPr bwMode="auto">
          <a:xfrm flipH="1">
            <a:off x="5795963" y="4694238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12" name="Text Box 8"/>
          <p:cNvSpPr txBox="1">
            <a:spLocks noChangeArrowheads="1"/>
          </p:cNvSpPr>
          <p:nvPr/>
        </p:nvSpPr>
        <p:spPr bwMode="auto">
          <a:xfrm>
            <a:off x="3649663" y="4648200"/>
            <a:ext cx="153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Edge swap</a:t>
            </a:r>
          </a:p>
        </p:txBody>
      </p:sp>
      <p:sp>
        <p:nvSpPr>
          <p:cNvPr id="1352713" name="Text Box 9"/>
          <p:cNvSpPr txBox="1">
            <a:spLocks noChangeArrowheads="1"/>
          </p:cNvSpPr>
          <p:nvPr/>
        </p:nvSpPr>
        <p:spPr bwMode="auto">
          <a:xfrm>
            <a:off x="2595563" y="5989638"/>
            <a:ext cx="416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ZapfHumnst BT" charset="0"/>
              </a:rPr>
              <a:t>vertex-vertex ≠ surface-surface</a:t>
            </a:r>
          </a:p>
        </p:txBody>
      </p:sp>
      <p:sp>
        <p:nvSpPr>
          <p:cNvPr id="1352714" name="Line 10"/>
          <p:cNvSpPr>
            <a:spLocks noChangeShapeType="1"/>
          </p:cNvSpPr>
          <p:nvPr/>
        </p:nvSpPr>
        <p:spPr bwMode="auto">
          <a:xfrm>
            <a:off x="3662363" y="5303838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Simplification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Advanced Considerations</a:t>
            </a:r>
          </a:p>
          <a:p>
            <a:r>
              <a:rPr lang="en-US"/>
              <a:t>Type of input mesh?</a:t>
            </a:r>
          </a:p>
          <a:p>
            <a:r>
              <a:rPr lang="en-US"/>
              <a:t>Modifies topology?</a:t>
            </a:r>
          </a:p>
          <a:p>
            <a:r>
              <a:rPr lang="en-US"/>
              <a:t>Continuous LOD?</a:t>
            </a:r>
          </a:p>
          <a:p>
            <a:r>
              <a:rPr lang="en-US"/>
              <a:t>Speed vs. quality?</a:t>
            </a:r>
          </a:p>
        </p:txBody>
      </p:sp>
    </p:spTree>
    <p:extLst>
      <p:ext uri="{BB962C8B-B14F-4D97-AF65-F5344CB8AC3E}">
        <p14:creationId xmlns:p14="http://schemas.microsoft.com/office/powerpoint/2010/main" val="39179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View-Dependent Simplification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Simplify dynamically according to viewpoint</a:t>
            </a:r>
          </a:p>
          <a:p>
            <a:pPr lvl="1"/>
            <a:r>
              <a:rPr lang="en-US"/>
              <a:t>Visibility</a:t>
            </a:r>
          </a:p>
          <a:p>
            <a:pPr lvl="1"/>
            <a:r>
              <a:rPr lang="en-US"/>
              <a:t>Silhouettes</a:t>
            </a:r>
          </a:p>
          <a:p>
            <a:pPr lvl="1"/>
            <a:r>
              <a:rPr lang="en-US"/>
              <a:t>Lighting</a:t>
            </a:r>
          </a:p>
        </p:txBody>
      </p:sp>
      <p:pic>
        <p:nvPicPr>
          <p:cNvPr id="135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26834" r="5295" b="9845"/>
          <a:stretch>
            <a:fillRect/>
          </a:stretch>
        </p:blipFill>
        <p:spPr bwMode="auto">
          <a:xfrm>
            <a:off x="457200" y="33528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5781" name="Text Box 5"/>
          <p:cNvSpPr txBox="1">
            <a:spLocks noChangeArrowheads="1"/>
          </p:cNvSpPr>
          <p:nvPr/>
        </p:nvSpPr>
        <p:spPr bwMode="auto">
          <a:xfrm>
            <a:off x="8364538" y="6521450"/>
            <a:ext cx="779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Hoppe</a:t>
            </a:r>
          </a:p>
        </p:txBody>
      </p:sp>
    </p:spTree>
    <p:extLst>
      <p:ext uri="{BB962C8B-B14F-4D97-AF65-F5344CB8AC3E}">
        <p14:creationId xmlns:p14="http://schemas.microsoft.com/office/powerpoint/2010/main" val="429262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/>
              <a:t>Desirable Characteristics 1 </a:t>
            </a:r>
          </a:p>
          <a:p>
            <a:r>
              <a:rPr lang="en-US" dirty="0"/>
              <a:t>Generality – from most general to least</a:t>
            </a:r>
          </a:p>
          <a:p>
            <a:pPr lvl="1"/>
            <a:r>
              <a:rPr lang="en-US" dirty="0"/>
              <a:t>Polygon soup</a:t>
            </a:r>
          </a:p>
          <a:p>
            <a:pPr lvl="1"/>
            <a:r>
              <a:rPr lang="en-US" dirty="0"/>
              <a:t>Only triangles</a:t>
            </a:r>
          </a:p>
          <a:p>
            <a:pPr lvl="1"/>
            <a:r>
              <a:rPr lang="en-US" dirty="0"/>
              <a:t>2-</a:t>
            </a:r>
            <a:r>
              <a:rPr lang="en-US" dirty="0" smtClean="0"/>
              <a:t>manifold: </a:t>
            </a:r>
            <a:r>
              <a:rPr lang="en-US" dirty="0" smtClean="0">
                <a:solidFill>
                  <a:schemeClr val="tx2"/>
                </a:solidFill>
                <a:sym typeface="Symbol" charset="0"/>
              </a:rPr>
              <a:t>≤ 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2 triangles per edge</a:t>
            </a:r>
          </a:p>
          <a:p>
            <a:pPr lvl="1"/>
            <a:r>
              <a:rPr lang="en-US" dirty="0" err="1" smtClean="0">
                <a:sym typeface="Symbol" charset="0"/>
              </a:rPr>
              <a:t>Orientable</a:t>
            </a:r>
            <a:r>
              <a:rPr lang="en-US" dirty="0" smtClean="0">
                <a:sym typeface="Symbol" charset="0"/>
              </a:rPr>
              <a:t>: </a:t>
            </a:r>
            <a:r>
              <a:rPr lang="en-US" dirty="0" smtClean="0">
                <a:solidFill>
                  <a:schemeClr val="tx2"/>
                </a:solidFill>
                <a:sym typeface="Symbol" charset="0"/>
              </a:rPr>
              <a:t>consistent 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CW / CCW winding</a:t>
            </a:r>
          </a:p>
          <a:p>
            <a:pPr lvl="1"/>
            <a:r>
              <a:rPr lang="en-US" dirty="0" smtClean="0">
                <a:sym typeface="Symbol" charset="0"/>
              </a:rPr>
              <a:t>Closed: </a:t>
            </a:r>
            <a:r>
              <a:rPr lang="en-US" dirty="0" smtClean="0">
                <a:solidFill>
                  <a:schemeClr val="tx2"/>
                </a:solidFill>
                <a:sym typeface="Symbol" charset="0"/>
              </a:rPr>
              <a:t>no 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boundary</a:t>
            </a:r>
          </a:p>
          <a:p>
            <a:r>
              <a:rPr lang="en-US" dirty="0">
                <a:sym typeface="Symbol" charset="0"/>
              </a:rPr>
              <a:t>Compact storage</a:t>
            </a:r>
          </a:p>
        </p:txBody>
      </p:sp>
      <p:sp>
        <p:nvSpPr>
          <p:cNvPr id="131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73879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802" name="Picture 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05638" cy="4495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6803" name="Rectangle 3"/>
          <p:cNvSpPr>
            <a:spLocks noChangeArrowheads="1"/>
          </p:cNvSpPr>
          <p:nvPr/>
        </p:nvSpPr>
        <p:spPr bwMode="white">
          <a:xfrm>
            <a:off x="1214438" y="6096000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7,809 tris</a:t>
            </a:r>
          </a:p>
        </p:txBody>
      </p:sp>
      <p:sp>
        <p:nvSpPr>
          <p:cNvPr id="1356804" name="Rectangle 4"/>
          <p:cNvSpPr>
            <a:spLocks noChangeArrowheads="1"/>
          </p:cNvSpPr>
          <p:nvPr/>
        </p:nvSpPr>
        <p:spPr bwMode="white">
          <a:xfrm>
            <a:off x="3903663" y="5181600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3,905 tris</a:t>
            </a:r>
          </a:p>
        </p:txBody>
      </p:sp>
      <p:sp>
        <p:nvSpPr>
          <p:cNvPr id="1356805" name="Rectangle 5"/>
          <p:cNvSpPr>
            <a:spLocks noChangeArrowheads="1"/>
          </p:cNvSpPr>
          <p:nvPr/>
        </p:nvSpPr>
        <p:spPr bwMode="white">
          <a:xfrm>
            <a:off x="5567363" y="4114800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1,951 tris</a:t>
            </a:r>
          </a:p>
        </p:txBody>
      </p:sp>
      <p:sp>
        <p:nvSpPr>
          <p:cNvPr id="1356806" name="Rectangle 6"/>
          <p:cNvSpPr>
            <a:spLocks noChangeArrowheads="1"/>
          </p:cNvSpPr>
          <p:nvPr/>
        </p:nvSpPr>
        <p:spPr bwMode="ltGray">
          <a:xfrm>
            <a:off x="7502525" y="2438400"/>
            <a:ext cx="130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488 tris</a:t>
            </a:r>
          </a:p>
        </p:txBody>
      </p:sp>
      <p:sp>
        <p:nvSpPr>
          <p:cNvPr id="1356807" name="Rectangle 7"/>
          <p:cNvSpPr>
            <a:spLocks noChangeArrowheads="1"/>
          </p:cNvSpPr>
          <p:nvPr/>
        </p:nvSpPr>
        <p:spPr bwMode="white">
          <a:xfrm>
            <a:off x="6921500" y="3214688"/>
            <a:ext cx="1303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975 tris</a:t>
            </a:r>
          </a:p>
        </p:txBody>
      </p:sp>
      <p:sp>
        <p:nvSpPr>
          <p:cNvPr id="13568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Appearance Preserving</a:t>
            </a:r>
          </a:p>
        </p:txBody>
      </p: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3922713" y="6521450"/>
            <a:ext cx="5360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Caltech &amp; Stanford Graphics Labs and Jonathan Cohen</a:t>
            </a:r>
          </a:p>
        </p:txBody>
      </p:sp>
    </p:spTree>
    <p:extLst>
      <p:ext uri="{BB962C8B-B14F-4D97-AF65-F5344CB8AC3E}">
        <p14:creationId xmlns:p14="http://schemas.microsoft.com/office/powerpoint/2010/main" val="254211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527175"/>
            <a:ext cx="914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Many mesh data structures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Compact storage </a:t>
            </a:r>
            <a:r>
              <a:rPr lang="en-US" dirty="0" err="1"/>
              <a:t>vs</a:t>
            </a:r>
            <a:r>
              <a:rPr lang="en-US" dirty="0"/>
              <a:t> ease, efficiency of 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fast and easy are key operations </a:t>
            </a:r>
          </a:p>
          <a:p>
            <a:pPr>
              <a:lnSpc>
                <a:spcPct val="90000"/>
              </a:lnSpc>
            </a:pPr>
            <a:r>
              <a:rPr lang="en-US" dirty="0"/>
              <a:t>Mesh simplification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Reduce size of mesh in efficient quality-preserving way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Based on edge collapses mainly</a:t>
            </a:r>
          </a:p>
          <a:p>
            <a:pPr>
              <a:lnSpc>
                <a:spcPct val="90000"/>
              </a:lnSpc>
            </a:pPr>
            <a:r>
              <a:rPr lang="en-US" dirty="0"/>
              <a:t>Choose appropriate mesh data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Efficient to update, edge-collapses are local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Fairly modern ideas (last ~</a:t>
            </a:r>
            <a:r>
              <a:rPr lang="en-US" dirty="0" smtClean="0"/>
              <a:t>20 </a:t>
            </a:r>
            <a:r>
              <a:rPr lang="en-US" dirty="0"/>
              <a:t>years)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Think about some of it yourself, see papers given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will cover simplification, quadric metrics </a:t>
            </a:r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92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Data Structures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527175"/>
            <a:ext cx="8554278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>
                <a:sym typeface="Symbol" charset="0"/>
              </a:rPr>
              <a:t>Desirable characteristics 2</a:t>
            </a:r>
          </a:p>
          <a:p>
            <a:r>
              <a:rPr lang="en-US" dirty="0">
                <a:sym typeface="Symbol" charset="0"/>
              </a:rPr>
              <a:t>Efficient support for operations:</a:t>
            </a:r>
          </a:p>
          <a:p>
            <a:pPr lvl="1"/>
            <a:r>
              <a:rPr lang="en-US" dirty="0">
                <a:sym typeface="Symbol" charset="0"/>
              </a:rPr>
              <a:t>Given face, find its vertices</a:t>
            </a:r>
          </a:p>
          <a:p>
            <a:pPr lvl="1"/>
            <a:r>
              <a:rPr lang="en-US" dirty="0">
                <a:sym typeface="Symbol" charset="0"/>
              </a:rPr>
              <a:t>Given vertex, find faces touching it</a:t>
            </a:r>
          </a:p>
          <a:p>
            <a:pPr lvl="1"/>
            <a:r>
              <a:rPr lang="en-US" dirty="0">
                <a:sym typeface="Symbol" charset="0"/>
              </a:rPr>
              <a:t>Given face, find neighboring faces</a:t>
            </a:r>
          </a:p>
          <a:p>
            <a:pPr lvl="1"/>
            <a:r>
              <a:rPr lang="en-US" dirty="0">
                <a:sym typeface="Symbol" charset="0"/>
              </a:rPr>
              <a:t>Given vertex, find neighboring vertices</a:t>
            </a:r>
          </a:p>
          <a:p>
            <a:pPr lvl="1"/>
            <a:r>
              <a:rPr lang="en-US" dirty="0">
                <a:sym typeface="Symbol" charset="0"/>
              </a:rPr>
              <a:t>Given edge, find vertices and faces it touches</a:t>
            </a:r>
          </a:p>
          <a:p>
            <a:r>
              <a:rPr lang="en-US" dirty="0">
                <a:sym typeface="Symbol" charset="0"/>
              </a:rPr>
              <a:t>These are adjacency operations important in mesh simplification (homework), many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048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Independent faces</a:t>
            </a:r>
          </a:p>
          <a:p>
            <a:r>
              <a:rPr lang="en-US" i="1"/>
              <a:t>Indexed face set</a:t>
            </a:r>
          </a:p>
          <a:p>
            <a:r>
              <a:rPr lang="en-US"/>
              <a:t>Adjacency lists</a:t>
            </a:r>
          </a:p>
          <a:p>
            <a:r>
              <a:rPr lang="en-US"/>
              <a:t>Winged-edge</a:t>
            </a:r>
          </a:p>
          <a:p>
            <a:r>
              <a:rPr lang="en-US"/>
              <a:t>Half-edge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28102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Faces list vertex coordinates</a:t>
            </a:r>
          </a:p>
          <a:p>
            <a:pPr lvl="1"/>
            <a:r>
              <a:rPr lang="en-US"/>
              <a:t>Redundant vertices</a:t>
            </a:r>
          </a:p>
          <a:p>
            <a:pPr lvl="1"/>
            <a:r>
              <a:rPr lang="en-US"/>
              <a:t>No topology information</a:t>
            </a:r>
          </a:p>
        </p:txBody>
      </p:sp>
      <p:sp>
        <p:nvSpPr>
          <p:cNvPr id="1315844" name="Text Box 4"/>
          <p:cNvSpPr txBox="1">
            <a:spLocks noChangeArrowheads="1"/>
          </p:cNvSpPr>
          <p:nvPr/>
        </p:nvSpPr>
        <p:spPr bwMode="auto">
          <a:xfrm>
            <a:off x="5334000" y="3962400"/>
            <a:ext cx="3746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/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7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7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7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</p:txBody>
      </p:sp>
      <p:grpSp>
        <p:nvGrpSpPr>
          <p:cNvPr id="1315857" name="Group 17"/>
          <p:cNvGrpSpPr>
            <a:grpSpLocks/>
          </p:cNvGrpSpPr>
          <p:nvPr/>
        </p:nvGrpSpPr>
        <p:grpSpPr bwMode="auto">
          <a:xfrm>
            <a:off x="695325" y="2916238"/>
            <a:ext cx="4286250" cy="3238500"/>
            <a:chOff x="438" y="1837"/>
            <a:chExt cx="2700" cy="2040"/>
          </a:xfrm>
        </p:grpSpPr>
        <p:sp>
          <p:nvSpPr>
            <p:cNvPr id="1315846" name="AutoShape 6"/>
            <p:cNvSpPr>
              <a:spLocks noChangeArrowheads="1"/>
            </p:cNvSpPr>
            <p:nvPr/>
          </p:nvSpPr>
          <p:spPr bwMode="auto">
            <a:xfrm>
              <a:off x="506" y="2203"/>
              <a:ext cx="1262" cy="1256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5847" name="AutoShape 7"/>
            <p:cNvSpPr>
              <a:spLocks noChangeArrowheads="1"/>
            </p:cNvSpPr>
            <p:nvPr/>
          </p:nvSpPr>
          <p:spPr bwMode="auto">
            <a:xfrm rot="-25096113">
              <a:off x="923" y="1967"/>
              <a:ext cx="1395" cy="1136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48" name="AutoShape 8"/>
            <p:cNvSpPr>
              <a:spLocks noChangeArrowheads="1"/>
            </p:cNvSpPr>
            <p:nvPr/>
          </p:nvSpPr>
          <p:spPr bwMode="auto">
            <a:xfrm rot="7283557">
              <a:off x="1872" y="2612"/>
              <a:ext cx="1395" cy="1136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49" name="Oval 9"/>
            <p:cNvSpPr>
              <a:spLocks noChangeArrowheads="1"/>
            </p:cNvSpPr>
            <p:nvPr/>
          </p:nvSpPr>
          <p:spPr bwMode="auto">
            <a:xfrm>
              <a:off x="1705" y="3377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0" name="Oval 10"/>
            <p:cNvSpPr>
              <a:spLocks noChangeArrowheads="1"/>
            </p:cNvSpPr>
            <p:nvPr/>
          </p:nvSpPr>
          <p:spPr bwMode="auto">
            <a:xfrm>
              <a:off x="438" y="3389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1" name="Oval 11"/>
            <p:cNvSpPr>
              <a:spLocks noChangeArrowheads="1"/>
            </p:cNvSpPr>
            <p:nvPr/>
          </p:nvSpPr>
          <p:spPr bwMode="auto">
            <a:xfrm>
              <a:off x="1069" y="2133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2" name="Oval 12"/>
            <p:cNvSpPr>
              <a:spLocks noChangeArrowheads="1"/>
            </p:cNvSpPr>
            <p:nvPr/>
          </p:nvSpPr>
          <p:spPr bwMode="auto">
            <a:xfrm>
              <a:off x="2362" y="2192"/>
              <a:ext cx="126" cy="139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3" name="Oval 13"/>
            <p:cNvSpPr>
              <a:spLocks noChangeArrowheads="1"/>
            </p:cNvSpPr>
            <p:nvPr/>
          </p:nvSpPr>
          <p:spPr bwMode="auto">
            <a:xfrm>
              <a:off x="3009" y="3441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4" name="Text Box 14"/>
            <p:cNvSpPr txBox="1">
              <a:spLocks noChangeArrowheads="1"/>
            </p:cNvSpPr>
            <p:nvPr/>
          </p:nvSpPr>
          <p:spPr bwMode="auto">
            <a:xfrm>
              <a:off x="1612" y="2482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5855" name="Text Box 15"/>
            <p:cNvSpPr txBox="1">
              <a:spLocks noChangeArrowheads="1"/>
            </p:cNvSpPr>
            <p:nvPr/>
          </p:nvSpPr>
          <p:spPr bwMode="auto">
            <a:xfrm>
              <a:off x="2243" y="2831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55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Indexed Face Set</a:t>
            </a:r>
          </a:p>
        </p:txBody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Faces list vertex references –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shared vertices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Commonly used (e.g. OFF file format itself)</a:t>
            </a:r>
          </a:p>
          <a:p>
            <a:r>
              <a:rPr lang="en-US"/>
              <a:t>Augmented versions simple for mesh processing</a:t>
            </a: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334000" y="3962400"/>
            <a:ext cx="19129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Vertex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</p:txBody>
      </p:sp>
      <p:sp>
        <p:nvSpPr>
          <p:cNvPr id="1316869" name="Text Box 5"/>
          <p:cNvSpPr txBox="1">
            <a:spLocks noChangeArrowheads="1"/>
          </p:cNvSpPr>
          <p:nvPr/>
        </p:nvSpPr>
        <p:spPr bwMode="auto">
          <a:xfrm>
            <a:off x="7315200" y="3962400"/>
            <a:ext cx="17097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0, 1,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4,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3, 4</a:t>
            </a:r>
          </a:p>
        </p:txBody>
      </p:sp>
      <p:sp>
        <p:nvSpPr>
          <p:cNvPr id="1316870" name="Text Box 6"/>
          <p:cNvSpPr txBox="1">
            <a:spLocks noChangeArrowheads="1"/>
          </p:cNvSpPr>
          <p:nvPr/>
        </p:nvSpPr>
        <p:spPr bwMode="auto">
          <a:xfrm>
            <a:off x="6519863" y="6172200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Note CCW ordering</a:t>
            </a:r>
          </a:p>
        </p:txBody>
      </p:sp>
      <p:sp>
        <p:nvSpPr>
          <p:cNvPr id="1316871" name="Line 7"/>
          <p:cNvSpPr>
            <a:spLocks noChangeShapeType="1"/>
          </p:cNvSpPr>
          <p:nvPr/>
        </p:nvSpPr>
        <p:spPr bwMode="auto">
          <a:xfrm flipV="1">
            <a:off x="7620000" y="5410200"/>
            <a:ext cx="304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6888" name="Group 24"/>
          <p:cNvGrpSpPr>
            <a:grpSpLocks/>
          </p:cNvGrpSpPr>
          <p:nvPr/>
        </p:nvGrpSpPr>
        <p:grpSpPr bwMode="auto">
          <a:xfrm>
            <a:off x="523875" y="3463925"/>
            <a:ext cx="4286250" cy="2795588"/>
            <a:chOff x="690" y="2351"/>
            <a:chExt cx="2405" cy="1497"/>
          </a:xfrm>
        </p:grpSpPr>
        <p:sp>
          <p:nvSpPr>
            <p:cNvPr id="1316873" name="AutoShape 9"/>
            <p:cNvSpPr>
              <a:spLocks noChangeArrowheads="1"/>
            </p:cNvSpPr>
            <p:nvPr/>
          </p:nvSpPr>
          <p:spPr bwMode="auto">
            <a:xfrm>
              <a:off x="864" y="2688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74" name="AutoShape 10"/>
            <p:cNvSpPr>
              <a:spLocks noChangeArrowheads="1"/>
            </p:cNvSpPr>
            <p:nvPr/>
          </p:nvSpPr>
          <p:spPr bwMode="auto">
            <a:xfrm rot="-25096113">
              <a:off x="1232" y="2484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5" name="AutoShape 11"/>
            <p:cNvSpPr>
              <a:spLocks noChangeArrowheads="1"/>
            </p:cNvSpPr>
            <p:nvPr/>
          </p:nvSpPr>
          <p:spPr bwMode="auto">
            <a:xfrm rot="7283557">
              <a:off x="1968" y="2936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6" name="Oval 12"/>
            <p:cNvSpPr>
              <a:spLocks noChangeArrowheads="1"/>
            </p:cNvSpPr>
            <p:nvPr/>
          </p:nvSpPr>
          <p:spPr bwMode="auto">
            <a:xfrm>
              <a:off x="1776" y="3496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7" name="Oval 13"/>
            <p:cNvSpPr>
              <a:spLocks noChangeArrowheads="1"/>
            </p:cNvSpPr>
            <p:nvPr/>
          </p:nvSpPr>
          <p:spPr bwMode="auto">
            <a:xfrm>
              <a:off x="812" y="3504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8" name="Oval 14"/>
            <p:cNvSpPr>
              <a:spLocks noChangeArrowheads="1"/>
            </p:cNvSpPr>
            <p:nvPr/>
          </p:nvSpPr>
          <p:spPr bwMode="auto">
            <a:xfrm>
              <a:off x="1292" y="26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9" name="Oval 15"/>
            <p:cNvSpPr>
              <a:spLocks noChangeArrowheads="1"/>
            </p:cNvSpPr>
            <p:nvPr/>
          </p:nvSpPr>
          <p:spPr bwMode="auto">
            <a:xfrm>
              <a:off x="2276" y="268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80" name="Oval 16"/>
            <p:cNvSpPr>
              <a:spLocks noChangeArrowheads="1"/>
            </p:cNvSpPr>
            <p:nvPr/>
          </p:nvSpPr>
          <p:spPr bwMode="auto">
            <a:xfrm>
              <a:off x="2768" y="35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81" name="Text Box 17"/>
            <p:cNvSpPr txBox="1">
              <a:spLocks noChangeArrowheads="1"/>
            </p:cNvSpPr>
            <p:nvPr/>
          </p:nvSpPr>
          <p:spPr bwMode="auto">
            <a:xfrm>
              <a:off x="1685" y="288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2" name="Text Box 18"/>
            <p:cNvSpPr txBox="1">
              <a:spLocks noChangeArrowheads="1"/>
            </p:cNvSpPr>
            <p:nvPr/>
          </p:nvSpPr>
          <p:spPr bwMode="auto">
            <a:xfrm>
              <a:off x="2165" y="312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3" name="Text Box 19"/>
            <p:cNvSpPr txBox="1">
              <a:spLocks noChangeArrowheads="1"/>
            </p:cNvSpPr>
            <p:nvPr/>
          </p:nvSpPr>
          <p:spPr bwMode="auto">
            <a:xfrm>
              <a:off x="690" y="3583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4" name="Text Box 20"/>
            <p:cNvSpPr txBox="1">
              <a:spLocks noChangeArrowheads="1"/>
            </p:cNvSpPr>
            <p:nvPr/>
          </p:nvSpPr>
          <p:spPr bwMode="auto">
            <a:xfrm>
              <a:off x="1691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5" name="Text Box 21"/>
            <p:cNvSpPr txBox="1">
              <a:spLocks noChangeArrowheads="1"/>
            </p:cNvSpPr>
            <p:nvPr/>
          </p:nvSpPr>
          <p:spPr bwMode="auto">
            <a:xfrm>
              <a:off x="2843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6" name="Text Box 22"/>
            <p:cNvSpPr txBox="1">
              <a:spLocks noChangeArrowheads="1"/>
            </p:cNvSpPr>
            <p:nvPr/>
          </p:nvSpPr>
          <p:spPr bwMode="auto">
            <a:xfrm>
              <a:off x="2267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7" name="Text Box 23"/>
            <p:cNvSpPr txBox="1">
              <a:spLocks noChangeArrowheads="1"/>
            </p:cNvSpPr>
            <p:nvPr/>
          </p:nvSpPr>
          <p:spPr bwMode="auto">
            <a:xfrm>
              <a:off x="1081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5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Indexed Face Set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Storage efficiency?</a:t>
            </a:r>
          </a:p>
          <a:p>
            <a:r>
              <a:rPr lang="en-US"/>
              <a:t>Which operations supported in O(1) time?</a:t>
            </a:r>
          </a:p>
        </p:txBody>
      </p:sp>
      <p:sp>
        <p:nvSpPr>
          <p:cNvPr id="1317910" name="Text Box 22"/>
          <p:cNvSpPr txBox="1">
            <a:spLocks noChangeArrowheads="1"/>
          </p:cNvSpPr>
          <p:nvPr/>
        </p:nvSpPr>
        <p:spPr bwMode="auto">
          <a:xfrm>
            <a:off x="5334000" y="3962400"/>
            <a:ext cx="19129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Vertex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</p:txBody>
      </p:sp>
      <p:sp>
        <p:nvSpPr>
          <p:cNvPr id="1317911" name="Text Box 23"/>
          <p:cNvSpPr txBox="1">
            <a:spLocks noChangeArrowheads="1"/>
          </p:cNvSpPr>
          <p:nvPr/>
        </p:nvSpPr>
        <p:spPr bwMode="auto">
          <a:xfrm>
            <a:off x="7315200" y="3962400"/>
            <a:ext cx="17097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0, 1,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4,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3, 4</a:t>
            </a:r>
          </a:p>
        </p:txBody>
      </p:sp>
      <p:sp>
        <p:nvSpPr>
          <p:cNvPr id="1317912" name="Text Box 24"/>
          <p:cNvSpPr txBox="1">
            <a:spLocks noChangeArrowheads="1"/>
          </p:cNvSpPr>
          <p:nvPr/>
        </p:nvSpPr>
        <p:spPr bwMode="auto">
          <a:xfrm>
            <a:off x="6519863" y="6172200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Note CCW ordering</a:t>
            </a:r>
          </a:p>
        </p:txBody>
      </p:sp>
      <p:sp>
        <p:nvSpPr>
          <p:cNvPr id="1317913" name="Line 25"/>
          <p:cNvSpPr>
            <a:spLocks noChangeShapeType="1"/>
          </p:cNvSpPr>
          <p:nvPr/>
        </p:nvSpPr>
        <p:spPr bwMode="auto">
          <a:xfrm flipV="1">
            <a:off x="7620000" y="5410200"/>
            <a:ext cx="304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7914" name="Group 26"/>
          <p:cNvGrpSpPr>
            <a:grpSpLocks/>
          </p:cNvGrpSpPr>
          <p:nvPr/>
        </p:nvGrpSpPr>
        <p:grpSpPr bwMode="auto">
          <a:xfrm>
            <a:off x="523875" y="3463925"/>
            <a:ext cx="4286250" cy="2795588"/>
            <a:chOff x="690" y="2351"/>
            <a:chExt cx="2405" cy="1497"/>
          </a:xfrm>
        </p:grpSpPr>
        <p:sp>
          <p:nvSpPr>
            <p:cNvPr id="1317915" name="AutoShape 27"/>
            <p:cNvSpPr>
              <a:spLocks noChangeArrowheads="1"/>
            </p:cNvSpPr>
            <p:nvPr/>
          </p:nvSpPr>
          <p:spPr bwMode="auto">
            <a:xfrm>
              <a:off x="864" y="2688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16" name="AutoShape 28"/>
            <p:cNvSpPr>
              <a:spLocks noChangeArrowheads="1"/>
            </p:cNvSpPr>
            <p:nvPr/>
          </p:nvSpPr>
          <p:spPr bwMode="auto">
            <a:xfrm rot="-25096113">
              <a:off x="1232" y="2484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17" name="AutoShape 29"/>
            <p:cNvSpPr>
              <a:spLocks noChangeArrowheads="1"/>
            </p:cNvSpPr>
            <p:nvPr/>
          </p:nvSpPr>
          <p:spPr bwMode="auto">
            <a:xfrm rot="7283557">
              <a:off x="1968" y="2936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18" name="Oval 30"/>
            <p:cNvSpPr>
              <a:spLocks noChangeArrowheads="1"/>
            </p:cNvSpPr>
            <p:nvPr/>
          </p:nvSpPr>
          <p:spPr bwMode="auto">
            <a:xfrm>
              <a:off x="1776" y="3496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19" name="Oval 31"/>
            <p:cNvSpPr>
              <a:spLocks noChangeArrowheads="1"/>
            </p:cNvSpPr>
            <p:nvPr/>
          </p:nvSpPr>
          <p:spPr bwMode="auto">
            <a:xfrm>
              <a:off x="812" y="3504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0" name="Oval 32"/>
            <p:cNvSpPr>
              <a:spLocks noChangeArrowheads="1"/>
            </p:cNvSpPr>
            <p:nvPr/>
          </p:nvSpPr>
          <p:spPr bwMode="auto">
            <a:xfrm>
              <a:off x="1292" y="26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1" name="Oval 33"/>
            <p:cNvSpPr>
              <a:spLocks noChangeArrowheads="1"/>
            </p:cNvSpPr>
            <p:nvPr/>
          </p:nvSpPr>
          <p:spPr bwMode="auto">
            <a:xfrm>
              <a:off x="2276" y="268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2" name="Oval 34"/>
            <p:cNvSpPr>
              <a:spLocks noChangeArrowheads="1"/>
            </p:cNvSpPr>
            <p:nvPr/>
          </p:nvSpPr>
          <p:spPr bwMode="auto">
            <a:xfrm>
              <a:off x="2768" y="35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3" name="Text Box 35"/>
            <p:cNvSpPr txBox="1">
              <a:spLocks noChangeArrowheads="1"/>
            </p:cNvSpPr>
            <p:nvPr/>
          </p:nvSpPr>
          <p:spPr bwMode="auto">
            <a:xfrm>
              <a:off x="1685" y="288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4" name="Text Box 36"/>
            <p:cNvSpPr txBox="1">
              <a:spLocks noChangeArrowheads="1"/>
            </p:cNvSpPr>
            <p:nvPr/>
          </p:nvSpPr>
          <p:spPr bwMode="auto">
            <a:xfrm>
              <a:off x="2165" y="312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5" name="Text Box 37"/>
            <p:cNvSpPr txBox="1">
              <a:spLocks noChangeArrowheads="1"/>
            </p:cNvSpPr>
            <p:nvPr/>
          </p:nvSpPr>
          <p:spPr bwMode="auto">
            <a:xfrm>
              <a:off x="690" y="3583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6" name="Text Box 38"/>
            <p:cNvSpPr txBox="1">
              <a:spLocks noChangeArrowheads="1"/>
            </p:cNvSpPr>
            <p:nvPr/>
          </p:nvSpPr>
          <p:spPr bwMode="auto">
            <a:xfrm>
              <a:off x="1691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7" name="Text Box 39"/>
            <p:cNvSpPr txBox="1">
              <a:spLocks noChangeArrowheads="1"/>
            </p:cNvSpPr>
            <p:nvPr/>
          </p:nvSpPr>
          <p:spPr bwMode="auto">
            <a:xfrm>
              <a:off x="2843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8" name="Text Box 40"/>
            <p:cNvSpPr txBox="1">
              <a:spLocks noChangeArrowheads="1"/>
            </p:cNvSpPr>
            <p:nvPr/>
          </p:nvSpPr>
          <p:spPr bwMode="auto">
            <a:xfrm>
              <a:off x="2267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9" name="Text Box 41"/>
            <p:cNvSpPr txBox="1">
              <a:spLocks noChangeArrowheads="1"/>
            </p:cNvSpPr>
            <p:nvPr/>
          </p:nvSpPr>
          <p:spPr bwMode="auto">
            <a:xfrm>
              <a:off x="1081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28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32795</TotalTime>
  <Words>2399</Words>
  <Application>Microsoft Macintosh PowerPoint</Application>
  <PresentationFormat>Letter Paper (8.5x11 in)</PresentationFormat>
  <Paragraphs>472</Paragraphs>
  <Slides>41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Advanced Computer Graphics</vt:lpstr>
      <vt:lpstr>To Do </vt:lpstr>
      <vt:lpstr>Motivation</vt:lpstr>
      <vt:lpstr>Mesh Data Structures</vt:lpstr>
      <vt:lpstr>Mesh Data Structures</vt:lpstr>
      <vt:lpstr>Outline </vt:lpstr>
      <vt:lpstr>Independent Faces</vt:lpstr>
      <vt:lpstr>Indexed Face Set</vt:lpstr>
      <vt:lpstr>Indexed Face Set</vt:lpstr>
      <vt:lpstr>Efficient Algorithm Design</vt:lpstr>
      <vt:lpstr>Efficient Algorithm Design</vt:lpstr>
      <vt:lpstr>Outline </vt:lpstr>
      <vt:lpstr>Full Adjacency Lists</vt:lpstr>
      <vt:lpstr>Full adjacency: Issues</vt:lpstr>
      <vt:lpstr>Partial Adjacency Lists</vt:lpstr>
      <vt:lpstr>Partial Adjacency Lists</vt:lpstr>
      <vt:lpstr>Outline </vt:lpstr>
      <vt:lpstr>Winged, Half Edge Representations</vt:lpstr>
      <vt:lpstr>Winged Edge</vt:lpstr>
      <vt:lpstr>Winged Edge</vt:lpstr>
      <vt:lpstr>Half Edge</vt:lpstr>
      <vt:lpstr>HalfEdge Data Structure (example)</vt:lpstr>
      <vt:lpstr>HalfEdge Walk Around Faces</vt:lpstr>
      <vt:lpstr>Outline </vt:lpstr>
      <vt:lpstr>Mesh Decimation</vt:lpstr>
      <vt:lpstr>Mesh Decimation</vt:lpstr>
      <vt:lpstr>Primitive Operations</vt:lpstr>
      <vt:lpstr>Vertex Cluster</vt:lpstr>
      <vt:lpstr>Vertex Remove</vt:lpstr>
      <vt:lpstr>Edge Collapse</vt:lpstr>
      <vt:lpstr>Mesh Decimation/Simplification</vt:lpstr>
      <vt:lpstr>Geometric Error Metrics</vt:lpstr>
      <vt:lpstr>Vertex-Vertex Distance</vt:lpstr>
      <vt:lpstr>Vertex-Plane Distance</vt:lpstr>
      <vt:lpstr>Point-Surface Distance</vt:lpstr>
      <vt:lpstr>Surface-Surface Distance</vt:lpstr>
      <vt:lpstr>Geometric Error Observations</vt:lpstr>
      <vt:lpstr>Mesh Simplification</vt:lpstr>
      <vt:lpstr>View-Dependent Simplification</vt:lpstr>
      <vt:lpstr>Appearance Preserving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626</cp:revision>
  <cp:lastPrinted>2017-04-22T14:49:42Z</cp:lastPrinted>
  <dcterms:created xsi:type="dcterms:W3CDTF">1999-02-11T00:43:51Z</dcterms:created>
  <dcterms:modified xsi:type="dcterms:W3CDTF">2018-03-30T19:46:21Z</dcterms:modified>
</cp:coreProperties>
</file>