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38"/>
  </p:notesMasterIdLst>
  <p:handoutMasterIdLst>
    <p:handoutMasterId r:id="rId39"/>
  </p:handoutMasterIdLst>
  <p:sldIdLst>
    <p:sldId id="751" r:id="rId2"/>
    <p:sldId id="752" r:id="rId3"/>
    <p:sldId id="753" r:id="rId4"/>
    <p:sldId id="754" r:id="rId5"/>
    <p:sldId id="755" r:id="rId6"/>
    <p:sldId id="756" r:id="rId7"/>
    <p:sldId id="757" r:id="rId8"/>
    <p:sldId id="758" r:id="rId9"/>
    <p:sldId id="759" r:id="rId10"/>
    <p:sldId id="760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74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785" r:id="rId36"/>
    <p:sldId id="786" r:id="rId37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8544D-C89B-7E4E-937A-97633E11DDB9}" type="slidenum">
              <a:rPr lang="en-US"/>
              <a:pPr/>
              <a:t>7</a:t>
            </a:fld>
            <a:endParaRPr lang="en-US"/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C58AC-CC52-B747-BC66-BC63AC7F0A7F}" type="slidenum">
              <a:rPr lang="en-US"/>
              <a:pPr/>
              <a:t>8</a:t>
            </a:fld>
            <a:endParaRPr lang="en-US"/>
          </a:p>
        </p:txBody>
      </p:sp>
      <p:sp>
        <p:nvSpPr>
          <p:cNvPr id="137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001BC-512E-BA43-B452-A55243F46DFF}" type="slidenum">
              <a:rPr lang="en-US"/>
              <a:pPr/>
              <a:t>9</a:t>
            </a:fld>
            <a:endParaRPr lang="en-US"/>
          </a:p>
        </p:txBody>
      </p:sp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8DDD0-49B3-FF4D-90B3-258DD202BACE}" type="slidenum">
              <a:rPr lang="en-US"/>
              <a:pPr/>
              <a:t>11</a:t>
            </a:fld>
            <a:endParaRPr lang="en-US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20498-96C6-5141-9E94-A23F940E753D}" type="slidenum">
              <a:rPr lang="en-US"/>
              <a:pPr/>
              <a:t>12</a:t>
            </a:fld>
            <a:endParaRPr lang="en-US"/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F53D5-5D46-3A48-AB0F-16BE35BFF1B9}" type="slidenum">
              <a:rPr lang="en-US"/>
              <a:pPr/>
              <a:t>14</a:t>
            </a:fld>
            <a:endParaRPr lang="en-US"/>
          </a:p>
        </p:txBody>
      </p:sp>
      <p:sp>
        <p:nvSpPr>
          <p:cNvPr id="142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863E7-0CF7-3340-B900-A209504E21F4}" type="slidenum">
              <a:rPr lang="en-US"/>
              <a:pPr/>
              <a:t>18</a:t>
            </a:fld>
            <a:endParaRPr lang="en-US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0D522-AAC6-4042-9310-59B9DAF9391C}" type="slidenum">
              <a:rPr lang="en-US"/>
              <a:pPr/>
              <a:t>21</a:t>
            </a:fld>
            <a:endParaRPr lang="en-US"/>
          </a:p>
        </p:txBody>
      </p:sp>
      <p:sp>
        <p:nvSpPr>
          <p:cNvPr id="139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52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</a:t>
            </a:r>
            <a:r>
              <a:rPr lang="en-US" dirty="0" smtClean="0">
                <a:latin typeface="+mj-lt"/>
              </a:rPr>
              <a:t>163 [</a:t>
            </a:r>
            <a:r>
              <a:rPr lang="en-US" dirty="0" smtClean="0">
                <a:latin typeface="+mj-lt"/>
              </a:rPr>
              <a:t>Spring</a:t>
            </a:r>
            <a:r>
              <a:rPr lang="en-US" dirty="0" smtClean="0">
                <a:latin typeface="+mj-lt"/>
              </a:rPr>
              <a:t> 2017]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8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Mesh Data Structure Hints	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Simplest (I think): Faces store constituent vertices [indexed face set as in OFF], vertices store adjacent faces (how do you create vertex-face adjacency?)</a:t>
            </a:r>
          </a:p>
          <a:p>
            <a:r>
              <a:rPr lang="en-US"/>
              <a:t>To simplify, first create new vertex v.  Adjacent faces are those adjacent to v0 or v1</a:t>
            </a:r>
          </a:p>
          <a:p>
            <a:r>
              <a:rPr lang="en-US"/>
              <a:t>For each of those faces, update to point to v instead of v0 or v1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86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417219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417220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1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2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3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4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5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6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7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8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9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0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1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2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3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4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5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6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7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7238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417239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40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41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7242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3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4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5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17246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417247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417248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7249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7250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51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7252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3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4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5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6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7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8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9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417260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417261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417262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0" y="1793875"/>
            <a:ext cx="91440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Create new vertex v (based on appropriate rule </a:t>
            </a:r>
            <a:r>
              <a:rPr lang="en-US" sz="2400" i="1"/>
              <a:t>like average</a:t>
            </a:r>
            <a:r>
              <a:rPr lang="en-US" sz="2400"/>
              <a:t>)</a:t>
            </a:r>
          </a:p>
          <a:p>
            <a:r>
              <a:rPr lang="en-US" sz="2400" b="1" i="1"/>
              <a:t>Find all faces that neighbor vertex v1</a:t>
            </a:r>
            <a:r>
              <a:rPr lang="en-US" sz="2400"/>
              <a:t>  (such as A)</a:t>
            </a:r>
          </a:p>
          <a:p>
            <a:pPr lvl="1"/>
            <a:r>
              <a:rPr lang="en-US" i="1"/>
              <a:t>Simple use of vertex to face adjacency</a:t>
            </a:r>
          </a:p>
          <a:p>
            <a:r>
              <a:rPr lang="en-US" sz="2400"/>
              <a:t>Change them to use v instead of v1.  Do the same for v0</a:t>
            </a:r>
          </a:p>
        </p:txBody>
      </p:sp>
      <p:sp>
        <p:nvSpPr>
          <p:cNvPr id="1417263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417264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417265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0748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2.3)</a:t>
            </a:r>
          </a:p>
        </p:txBody>
      </p:sp>
      <p:grpSp>
        <p:nvGrpSpPr>
          <p:cNvPr id="1380355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380356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7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8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9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0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1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2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3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4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5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6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7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8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9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0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1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2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3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80374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380375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6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7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0378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79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0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1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80382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380383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80384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0385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80386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87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0388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9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0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1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2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3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4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5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380396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380397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380398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6868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Find faces neighboring edge v0-v1 (such as X)</a:t>
            </a:r>
          </a:p>
          <a:p>
            <a:r>
              <a:rPr lang="en-US" sz="2400"/>
              <a:t>Remove from mesh</a:t>
            </a:r>
          </a:p>
          <a:p>
            <a:pPr lvl="1"/>
            <a:r>
              <a:rPr lang="en-US" sz="2000"/>
              <a:t>This may involve updating face/vertex adjacency relationships etc.</a:t>
            </a:r>
          </a:p>
          <a:p>
            <a:pPr lvl="1"/>
            <a:r>
              <a:rPr lang="en-US" sz="2000"/>
              <a:t>E.g. what is adjacency for v (faces adjacent to vertex?)</a:t>
            </a:r>
          </a:p>
          <a:p>
            <a:pPr lvl="1"/>
            <a:r>
              <a:rPr lang="en-US" sz="2000"/>
              <a:t>Are other vertices affected in terms of adjacent faces?</a:t>
            </a:r>
          </a:p>
          <a:p>
            <a:r>
              <a:rPr lang="en-US" sz="2400"/>
              <a:t>Worry about triangle fins (extra credit, not discussed)</a:t>
            </a:r>
          </a:p>
        </p:txBody>
      </p:sp>
      <p:sp>
        <p:nvSpPr>
          <p:cNvPr id="1380399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380400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380401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477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Mesh Data Structure Hints	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With indexed face set plus vertex to face adjacency, removing a face should just work (remember to delete face from vertex adjacency lists)</a:t>
            </a:r>
          </a:p>
          <a:p>
            <a:endParaRPr lang="en-US"/>
          </a:p>
          <a:p>
            <a:r>
              <a:rPr lang="en-US"/>
              <a:t>In general, winged edge, half-edge may be (slightly) more efficient, but also harder to implement</a:t>
            </a:r>
          </a:p>
          <a:p>
            <a:r>
              <a:rPr lang="en-US"/>
              <a:t>Ultimately, your choice and work out the details</a:t>
            </a:r>
          </a:p>
          <a:p>
            <a:r>
              <a:rPr lang="en-US"/>
              <a:t>Good luck!!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2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419267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419268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69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0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1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2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3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4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5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6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7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8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9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0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1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2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3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4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5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9286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419287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8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9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9290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1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2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3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19294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419295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419296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9297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9298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99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9300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1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2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3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4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5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6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7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419308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419309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41931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2296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Find faces neighboring edge v0-v1 (such as X)</a:t>
            </a:r>
          </a:p>
          <a:p>
            <a:pPr lvl="1"/>
            <a:r>
              <a:rPr lang="en-US" sz="2000" i="1"/>
              <a:t>Union of adjacent faces to vertex v0 and vertex v1</a:t>
            </a:r>
          </a:p>
          <a:p>
            <a:r>
              <a:rPr lang="en-US" sz="2400" i="1"/>
              <a:t>Update adjacency lists</a:t>
            </a:r>
          </a:p>
          <a:p>
            <a:pPr lvl="1"/>
            <a:r>
              <a:rPr lang="en-US" sz="2000"/>
              <a:t>For all vertices, remove that face from their adjacency list</a:t>
            </a:r>
          </a:p>
          <a:p>
            <a:r>
              <a:rPr lang="en-US" sz="2400" i="1"/>
              <a:t>Remove face from mesh</a:t>
            </a:r>
          </a:p>
        </p:txBody>
      </p:sp>
      <p:sp>
        <p:nvSpPr>
          <p:cNvPr id="1419311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419312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419313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24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</a:t>
            </a:r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650" y="1527175"/>
            <a:ext cx="9023350" cy="5029200"/>
          </a:xfrm>
        </p:spPr>
        <p:txBody>
          <a:bodyPr/>
          <a:lstStyle/>
          <a:p>
            <a:r>
              <a:rPr lang="en-US"/>
              <a:t>Tricky</a:t>
            </a:r>
          </a:p>
          <a:p>
            <a:r>
              <a:rPr lang="en-US"/>
              <a:t>When you remove something, need to update appropriately</a:t>
            </a:r>
          </a:p>
          <a:p>
            <a:r>
              <a:rPr lang="en-US"/>
              <a:t>Work out on paper first (e.g. indexed face set plus adjacent faces for each vertex)</a:t>
            </a:r>
          </a:p>
          <a:p>
            <a:r>
              <a:rPr lang="en-US"/>
              <a:t>Depends on choice of data structure (pick easy to do)</a:t>
            </a:r>
          </a:p>
          <a:p>
            <a:r>
              <a:rPr lang="en-US"/>
              <a:t>Start with simple debugging cases (make sure not just that it looks right, but all adjacencies remain correct)</a:t>
            </a:r>
          </a:p>
        </p:txBody>
      </p:sp>
    </p:spTree>
    <p:extLst>
      <p:ext uri="{BB962C8B-B14F-4D97-AF65-F5344CB8AC3E}">
        <p14:creationId xmlns:p14="http://schemas.microsoft.com/office/powerpoint/2010/main" val="318802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assignment overview</a:t>
            </a:r>
          </a:p>
          <a:p>
            <a:r>
              <a:rPr lang="en-US"/>
              <a:t>Detailed discussion of mesh simplification</a:t>
            </a:r>
          </a:p>
          <a:p>
            <a:r>
              <a:rPr lang="en-US" i="1"/>
              <a:t>Progressive meshes</a:t>
            </a:r>
          </a:p>
          <a:p>
            <a:r>
              <a:rPr lang="en-US"/>
              <a:t>Quadric error metrics</a:t>
            </a:r>
          </a:p>
          <a:p>
            <a:endParaRPr lang="en-US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7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Successive Edge Collapses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We have discussed one edge collapse, how to do that</a:t>
            </a:r>
          </a:p>
          <a:p>
            <a:r>
              <a:rPr lang="en-US"/>
              <a:t>In practice, sequence of edge collapses applied</a:t>
            </a:r>
          </a:p>
          <a:p>
            <a:r>
              <a:rPr lang="en-US"/>
              <a:t>Order etc. based on some metric (later in lecture)</a:t>
            </a:r>
          </a:p>
          <a:p>
            <a:r>
              <a:rPr lang="en-US"/>
              <a:t>So, we gradually reduce complexity of model</a:t>
            </a:r>
          </a:p>
          <a:p>
            <a:endParaRPr lang="en-US"/>
          </a:p>
          <a:p>
            <a:r>
              <a:rPr lang="en-US"/>
              <a:t>Progressive meshes is opposite: gradually increase complexity</a:t>
            </a:r>
          </a:p>
        </p:txBody>
      </p:sp>
    </p:spTree>
    <p:extLst>
      <p:ext uri="{BB962C8B-B14F-4D97-AF65-F5344CB8AC3E}">
        <p14:creationId xmlns:p14="http://schemas.microsoft.com/office/powerpoint/2010/main" val="3383684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802" name="Picture 2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005638" cy="44958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Rectangle 3"/>
          <p:cNvSpPr>
            <a:spLocks noChangeArrowheads="1"/>
          </p:cNvSpPr>
          <p:nvPr/>
        </p:nvSpPr>
        <p:spPr bwMode="white">
          <a:xfrm>
            <a:off x="1214438" y="60960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7,809 tris</a:t>
            </a:r>
          </a:p>
        </p:txBody>
      </p:sp>
      <p:sp>
        <p:nvSpPr>
          <p:cNvPr id="1356804" name="Rectangle 4"/>
          <p:cNvSpPr>
            <a:spLocks noChangeArrowheads="1"/>
          </p:cNvSpPr>
          <p:nvPr/>
        </p:nvSpPr>
        <p:spPr bwMode="white">
          <a:xfrm>
            <a:off x="3903663" y="51816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3,905 tris</a:t>
            </a:r>
          </a:p>
        </p:txBody>
      </p:sp>
      <p:sp>
        <p:nvSpPr>
          <p:cNvPr id="1356805" name="Rectangle 5"/>
          <p:cNvSpPr>
            <a:spLocks noChangeArrowheads="1"/>
          </p:cNvSpPr>
          <p:nvPr/>
        </p:nvSpPr>
        <p:spPr bwMode="white">
          <a:xfrm>
            <a:off x="5567363" y="41148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1,951 tris</a:t>
            </a:r>
          </a:p>
        </p:txBody>
      </p:sp>
      <p:sp>
        <p:nvSpPr>
          <p:cNvPr id="1356806" name="Rectangle 6"/>
          <p:cNvSpPr>
            <a:spLocks noChangeArrowheads="1"/>
          </p:cNvSpPr>
          <p:nvPr/>
        </p:nvSpPr>
        <p:spPr bwMode="ltGray">
          <a:xfrm>
            <a:off x="7502525" y="2438400"/>
            <a:ext cx="1303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488 tris</a:t>
            </a:r>
          </a:p>
        </p:txBody>
      </p:sp>
      <p:sp>
        <p:nvSpPr>
          <p:cNvPr id="1356807" name="Rectangle 7"/>
          <p:cNvSpPr>
            <a:spLocks noChangeArrowheads="1"/>
          </p:cNvSpPr>
          <p:nvPr/>
        </p:nvSpPr>
        <p:spPr bwMode="white">
          <a:xfrm>
            <a:off x="6921500" y="3214688"/>
            <a:ext cx="1303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975 tris</a:t>
            </a:r>
          </a:p>
        </p:txBody>
      </p:sp>
      <p:sp>
        <p:nvSpPr>
          <p:cNvPr id="13568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Appearance Preserving</a:t>
            </a:r>
          </a:p>
        </p:txBody>
      </p:sp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3922713" y="6530975"/>
            <a:ext cx="5233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Caltech &amp; Stanford Graphics Labs and Jonathan Cohen</a:t>
            </a:r>
          </a:p>
        </p:txBody>
      </p:sp>
    </p:spTree>
    <p:extLst>
      <p:ext uri="{BB962C8B-B14F-4D97-AF65-F5344CB8AC3E}">
        <p14:creationId xmlns:p14="http://schemas.microsoft.com/office/powerpoint/2010/main" val="22803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Meshes (3.5)</a:t>
            </a:r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Write edge collapses to file </a:t>
            </a:r>
          </a:p>
          <a:p>
            <a:r>
              <a:rPr lang="en-US"/>
              <a:t>Read in file and invert order</a:t>
            </a:r>
          </a:p>
          <a:p>
            <a:r>
              <a:rPr lang="en-US"/>
              <a:t>Key idea is </a:t>
            </a:r>
            <a:r>
              <a:rPr lang="en-US" b="1" i="1"/>
              <a:t>vertex-split</a:t>
            </a:r>
            <a:r>
              <a:rPr lang="en-US"/>
              <a:t> (opposite of edge-collapse)</a:t>
            </a:r>
          </a:p>
          <a:p>
            <a:r>
              <a:rPr lang="en-US"/>
              <a:t>Include some control to make model coarser/finer</a:t>
            </a:r>
          </a:p>
          <a:p>
            <a:endParaRPr lang="en-US"/>
          </a:p>
          <a:p>
            <a:r>
              <a:rPr lang="en-US"/>
              <a:t>E.g. Hoppe geomorph demo</a:t>
            </a:r>
          </a:p>
        </p:txBody>
      </p:sp>
    </p:spTree>
    <p:extLst>
      <p:ext uri="{BB962C8B-B14F-4D97-AF65-F5344CB8AC3E}">
        <p14:creationId xmlns:p14="http://schemas.microsoft.com/office/powerpoint/2010/main" val="2377805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/>
              <a:t>1, Due </a:t>
            </a:r>
            <a:r>
              <a:rPr lang="en-US" dirty="0" smtClean="0"/>
              <a:t>Apr 28</a:t>
            </a:r>
            <a:endParaRPr lang="en-US" dirty="0" smtClean="0"/>
          </a:p>
          <a:p>
            <a:pPr lvl="1"/>
            <a:r>
              <a:rPr lang="en-US" dirty="0" smtClean="0"/>
              <a:t>Any last minute issues or difficulties?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Assignment 2 </a:t>
            </a:r>
            <a:r>
              <a:rPr lang="en-US" dirty="0" smtClean="0"/>
              <a:t>due May </a:t>
            </a:r>
            <a:r>
              <a:rPr lang="en-US" dirty="0" smtClean="0"/>
              <a:t>19</a:t>
            </a:r>
          </a:p>
          <a:p>
            <a:pPr lvl="1"/>
            <a:r>
              <a:rPr lang="en-US" dirty="0" smtClean="0"/>
              <a:t>Please START EARLY.  Can do most after this week</a:t>
            </a:r>
          </a:p>
          <a:p>
            <a:pPr lvl="1"/>
            <a:r>
              <a:rPr lang="en-US" dirty="0" smtClean="0"/>
              <a:t>Contact us for difficulties, help finding partners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0701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GeoMorph</a:t>
            </a:r>
            <a:endParaRPr lang="en-US" dirty="0"/>
          </a:p>
        </p:txBody>
      </p:sp>
      <p:pic>
        <p:nvPicPr>
          <p:cNvPr id="2" name="pm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3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splits</a:t>
            </a:r>
          </a:p>
        </p:txBody>
      </p:sp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90639" name="Group 47"/>
          <p:cNvGrpSpPr>
            <a:grpSpLocks/>
          </p:cNvGrpSpPr>
          <p:nvPr/>
        </p:nvGrpSpPr>
        <p:grpSpPr bwMode="auto">
          <a:xfrm>
            <a:off x="174625" y="2520950"/>
            <a:ext cx="8670925" cy="2971800"/>
            <a:chOff x="110" y="1588"/>
            <a:chExt cx="5462" cy="1872"/>
          </a:xfrm>
        </p:grpSpPr>
        <p:sp>
          <p:nvSpPr>
            <p:cNvPr id="1390598" name="AutoShape 6"/>
            <p:cNvSpPr>
              <a:spLocks noChangeArrowheads="1"/>
            </p:cNvSpPr>
            <p:nvPr/>
          </p:nvSpPr>
          <p:spPr bwMode="auto">
            <a:xfrm rot="16200000">
              <a:off x="92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599" name="AutoShape 7"/>
            <p:cNvSpPr>
              <a:spLocks noChangeArrowheads="1"/>
            </p:cNvSpPr>
            <p:nvPr/>
          </p:nvSpPr>
          <p:spPr bwMode="auto">
            <a:xfrm rot="16200000" flipV="1">
              <a:off x="679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0" name="AutoShape 8"/>
            <p:cNvSpPr>
              <a:spLocks noChangeArrowheads="1"/>
            </p:cNvSpPr>
            <p:nvPr/>
          </p:nvSpPr>
          <p:spPr bwMode="auto">
            <a:xfrm rot="16200000">
              <a:off x="679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2" name="AutoShape 10"/>
            <p:cNvSpPr>
              <a:spLocks noChangeArrowheads="1"/>
            </p:cNvSpPr>
            <p:nvPr/>
          </p:nvSpPr>
          <p:spPr bwMode="auto">
            <a:xfrm rot="16200000">
              <a:off x="679" y="1636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3" name="AutoShape 11"/>
            <p:cNvSpPr>
              <a:spLocks noChangeArrowheads="1"/>
            </p:cNvSpPr>
            <p:nvPr/>
          </p:nvSpPr>
          <p:spPr bwMode="auto">
            <a:xfrm rot="16200000" flipV="1">
              <a:off x="1245" y="1636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4" name="AutoShape 12"/>
            <p:cNvSpPr>
              <a:spLocks noChangeArrowheads="1"/>
            </p:cNvSpPr>
            <p:nvPr/>
          </p:nvSpPr>
          <p:spPr bwMode="auto">
            <a:xfrm rot="16200000">
              <a:off x="1245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5" name="AutoShape 13"/>
            <p:cNvSpPr>
              <a:spLocks noChangeArrowheads="1"/>
            </p:cNvSpPr>
            <p:nvPr/>
          </p:nvSpPr>
          <p:spPr bwMode="auto">
            <a:xfrm rot="16200000" flipV="1">
              <a:off x="92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6" name="AutoShape 14"/>
            <p:cNvSpPr>
              <a:spLocks noChangeArrowheads="1"/>
            </p:cNvSpPr>
            <p:nvPr/>
          </p:nvSpPr>
          <p:spPr bwMode="auto">
            <a:xfrm rot="16200000">
              <a:off x="92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7" name="AutoShape 15"/>
            <p:cNvSpPr>
              <a:spLocks noChangeArrowheads="1"/>
            </p:cNvSpPr>
            <p:nvPr/>
          </p:nvSpPr>
          <p:spPr bwMode="auto">
            <a:xfrm rot="16200000" flipV="1">
              <a:off x="679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8" name="AutoShape 16"/>
            <p:cNvSpPr>
              <a:spLocks noChangeArrowheads="1"/>
            </p:cNvSpPr>
            <p:nvPr/>
          </p:nvSpPr>
          <p:spPr bwMode="auto">
            <a:xfrm rot="16200000" flipV="1">
              <a:off x="1817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9" name="AutoShape 17"/>
            <p:cNvSpPr>
              <a:spLocks noChangeArrowheads="1"/>
            </p:cNvSpPr>
            <p:nvPr/>
          </p:nvSpPr>
          <p:spPr bwMode="auto">
            <a:xfrm rot="16200000">
              <a:off x="1817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0" name="AutoShape 18"/>
            <p:cNvSpPr>
              <a:spLocks noChangeArrowheads="1"/>
            </p:cNvSpPr>
            <p:nvPr/>
          </p:nvSpPr>
          <p:spPr bwMode="auto">
            <a:xfrm rot="16200000">
              <a:off x="679" y="2864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1" name="AutoShape 19"/>
            <p:cNvSpPr>
              <a:spLocks noChangeArrowheads="1"/>
            </p:cNvSpPr>
            <p:nvPr/>
          </p:nvSpPr>
          <p:spPr bwMode="auto">
            <a:xfrm rot="16200000" flipV="1">
              <a:off x="1245" y="2864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4" name="AutoShape 22"/>
            <p:cNvSpPr>
              <a:spLocks noChangeArrowheads="1"/>
            </p:cNvSpPr>
            <p:nvPr/>
          </p:nvSpPr>
          <p:spPr bwMode="auto">
            <a:xfrm rot="16200000">
              <a:off x="1245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5" name="AutoShape 23"/>
            <p:cNvSpPr>
              <a:spLocks noChangeArrowheads="1"/>
            </p:cNvSpPr>
            <p:nvPr/>
          </p:nvSpPr>
          <p:spPr bwMode="auto">
            <a:xfrm rot="16200000" flipV="1">
              <a:off x="1817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0" name="Line 28"/>
            <p:cNvSpPr>
              <a:spLocks noChangeShapeType="1"/>
            </p:cNvSpPr>
            <p:nvPr/>
          </p:nvSpPr>
          <p:spPr bwMode="auto">
            <a:xfrm>
              <a:off x="2449" y="2541"/>
              <a:ext cx="91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triangle" w="med" len="med"/>
              <a:tailEnd type="none" w="lg" len="lg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1" name="AutoShape 29"/>
            <p:cNvSpPr>
              <a:spLocks noChangeAspect="1" noChangeArrowheads="1"/>
            </p:cNvSpPr>
            <p:nvPr/>
          </p:nvSpPr>
          <p:spPr bwMode="auto">
            <a:xfrm rot="16200000">
              <a:off x="3427" y="1951"/>
              <a:ext cx="626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2" name="AutoShape 30"/>
            <p:cNvSpPr>
              <a:spLocks noChangeAspect="1" noChangeArrowheads="1"/>
            </p:cNvSpPr>
            <p:nvPr/>
          </p:nvSpPr>
          <p:spPr bwMode="auto">
            <a:xfrm rot="16200000" flipV="1">
              <a:off x="3426" y="2264"/>
              <a:ext cx="627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3" name="AutoShape 31"/>
            <p:cNvSpPr>
              <a:spLocks noChangeAspect="1" noChangeArrowheads="1"/>
            </p:cNvSpPr>
            <p:nvPr/>
          </p:nvSpPr>
          <p:spPr bwMode="auto">
            <a:xfrm rot="16200000">
              <a:off x="3427" y="2577"/>
              <a:ext cx="625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90624" name="Group 32"/>
            <p:cNvGrpSpPr>
              <a:grpSpLocks noChangeAspect="1"/>
            </p:cNvGrpSpPr>
            <p:nvPr/>
          </p:nvGrpSpPr>
          <p:grpSpPr bwMode="auto">
            <a:xfrm>
              <a:off x="4005" y="1588"/>
              <a:ext cx="1036" cy="936"/>
              <a:chOff x="3999" y="3024"/>
              <a:chExt cx="688" cy="600"/>
            </a:xfrm>
          </p:grpSpPr>
          <p:grpSp>
            <p:nvGrpSpPr>
              <p:cNvPr id="1390625" name="Group 33"/>
              <p:cNvGrpSpPr>
                <a:grpSpLocks noChangeAspect="1"/>
              </p:cNvGrpSpPr>
              <p:nvPr/>
            </p:nvGrpSpPr>
            <p:grpSpPr bwMode="auto">
              <a:xfrm>
                <a:off x="3999" y="3024"/>
                <a:ext cx="345" cy="600"/>
                <a:chOff x="3999" y="3024"/>
                <a:chExt cx="345" cy="600"/>
              </a:xfrm>
            </p:grpSpPr>
            <p:sp>
              <p:nvSpPr>
                <p:cNvPr id="1390626" name="Freeform 34"/>
                <p:cNvSpPr>
                  <a:spLocks noChangeAspect="1"/>
                </p:cNvSpPr>
                <p:nvPr/>
              </p:nvSpPr>
              <p:spPr bwMode="auto">
                <a:xfrm>
                  <a:off x="3999" y="3024"/>
                  <a:ext cx="345" cy="585"/>
                </a:xfrm>
                <a:custGeom>
                  <a:avLst/>
                  <a:gdLst>
                    <a:gd name="T0" fmla="*/ 0 w 345"/>
                    <a:gd name="T1" fmla="*/ 198 h 585"/>
                    <a:gd name="T2" fmla="*/ 336 w 345"/>
                    <a:gd name="T3" fmla="*/ 585 h 585"/>
                    <a:gd name="T4" fmla="*/ 345 w 345"/>
                    <a:gd name="T5" fmla="*/ 0 h 585"/>
                    <a:gd name="T6" fmla="*/ 0 w 345"/>
                    <a:gd name="T7" fmla="*/ 198 h 5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5" h="585">
                      <a:moveTo>
                        <a:pt x="0" y="198"/>
                      </a:moveTo>
                      <a:lnTo>
                        <a:pt x="336" y="585"/>
                      </a:lnTo>
                      <a:lnTo>
                        <a:pt x="345" y="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99CC00">
                    <a:alpha val="50000"/>
                  </a:srgbClr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0627" name="Freeform 35"/>
                <p:cNvSpPr>
                  <a:spLocks noChangeAspect="1"/>
                </p:cNvSpPr>
                <p:nvPr/>
              </p:nvSpPr>
              <p:spPr bwMode="auto">
                <a:xfrm>
                  <a:off x="3999" y="3225"/>
                  <a:ext cx="342" cy="399"/>
                </a:xfrm>
                <a:custGeom>
                  <a:avLst/>
                  <a:gdLst>
                    <a:gd name="T0" fmla="*/ 0 w 342"/>
                    <a:gd name="T1" fmla="*/ 0 h 399"/>
                    <a:gd name="T2" fmla="*/ 3 w 342"/>
                    <a:gd name="T3" fmla="*/ 399 h 399"/>
                    <a:gd name="T4" fmla="*/ 342 w 342"/>
                    <a:gd name="T5" fmla="*/ 387 h 399"/>
                    <a:gd name="T6" fmla="*/ 0 w 342"/>
                    <a:gd name="T7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2" h="399">
                      <a:moveTo>
                        <a:pt x="0" y="0"/>
                      </a:moveTo>
                      <a:lnTo>
                        <a:pt x="3" y="399"/>
                      </a:lnTo>
                      <a:lnTo>
                        <a:pt x="342" y="3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CC00">
                    <a:alpha val="50000"/>
                  </a:srgbClr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90628" name="Freeform 36"/>
              <p:cNvSpPr>
                <a:spLocks noChangeAspect="1"/>
              </p:cNvSpPr>
              <p:nvPr/>
            </p:nvSpPr>
            <p:spPr bwMode="auto">
              <a:xfrm>
                <a:off x="4335" y="3024"/>
                <a:ext cx="352" cy="585"/>
              </a:xfrm>
              <a:custGeom>
                <a:avLst/>
                <a:gdLst>
                  <a:gd name="T0" fmla="*/ 352 w 352"/>
                  <a:gd name="T1" fmla="*/ 198 h 585"/>
                  <a:gd name="T2" fmla="*/ 0 w 352"/>
                  <a:gd name="T3" fmla="*/ 585 h 585"/>
                  <a:gd name="T4" fmla="*/ 7 w 352"/>
                  <a:gd name="T5" fmla="*/ 0 h 585"/>
                  <a:gd name="T6" fmla="*/ 352 w 352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2" h="585">
                    <a:moveTo>
                      <a:pt x="352" y="198"/>
                    </a:moveTo>
                    <a:lnTo>
                      <a:pt x="0" y="585"/>
                    </a:lnTo>
                    <a:lnTo>
                      <a:pt x="7" y="0"/>
                    </a:lnTo>
                    <a:lnTo>
                      <a:pt x="352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0629" name="Freeform 37"/>
              <p:cNvSpPr>
                <a:spLocks noChangeAspect="1"/>
              </p:cNvSpPr>
              <p:nvPr/>
            </p:nvSpPr>
            <p:spPr bwMode="auto">
              <a:xfrm>
                <a:off x="4332" y="3225"/>
                <a:ext cx="354" cy="399"/>
              </a:xfrm>
              <a:custGeom>
                <a:avLst/>
                <a:gdLst>
                  <a:gd name="T0" fmla="*/ 354 w 354"/>
                  <a:gd name="T1" fmla="*/ 0 h 399"/>
                  <a:gd name="T2" fmla="*/ 351 w 354"/>
                  <a:gd name="T3" fmla="*/ 399 h 399"/>
                  <a:gd name="T4" fmla="*/ 0 w 354"/>
                  <a:gd name="T5" fmla="*/ 384 h 399"/>
                  <a:gd name="T6" fmla="*/ 354 w 354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4" h="399">
                    <a:moveTo>
                      <a:pt x="354" y="0"/>
                    </a:moveTo>
                    <a:lnTo>
                      <a:pt x="351" y="399"/>
                    </a:lnTo>
                    <a:lnTo>
                      <a:pt x="0" y="384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90630" name="AutoShape 38"/>
            <p:cNvSpPr>
              <a:spLocks noChangeAspect="1" noChangeArrowheads="1"/>
            </p:cNvSpPr>
            <p:nvPr/>
          </p:nvSpPr>
          <p:spPr bwMode="auto">
            <a:xfrm rot="16200000" flipV="1">
              <a:off x="4997" y="1951"/>
              <a:ext cx="626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1" name="Freeform 39"/>
            <p:cNvSpPr>
              <a:spLocks noChangeAspect="1"/>
            </p:cNvSpPr>
            <p:nvPr/>
          </p:nvSpPr>
          <p:spPr bwMode="auto">
            <a:xfrm>
              <a:off x="4001" y="2481"/>
              <a:ext cx="510" cy="665"/>
            </a:xfrm>
            <a:custGeom>
              <a:avLst/>
              <a:gdLst>
                <a:gd name="T0" fmla="*/ 3 w 339"/>
                <a:gd name="T1" fmla="*/ 426 h 426"/>
                <a:gd name="T2" fmla="*/ 0 w 339"/>
                <a:gd name="T3" fmla="*/ 27 h 426"/>
                <a:gd name="T4" fmla="*/ 339 w 339"/>
                <a:gd name="T5" fmla="*/ 0 h 426"/>
                <a:gd name="T6" fmla="*/ 3 w 339"/>
                <a:gd name="T7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9" h="426">
                  <a:moveTo>
                    <a:pt x="3" y="426"/>
                  </a:moveTo>
                  <a:lnTo>
                    <a:pt x="0" y="27"/>
                  </a:lnTo>
                  <a:lnTo>
                    <a:pt x="339" y="0"/>
                  </a:lnTo>
                  <a:lnTo>
                    <a:pt x="3" y="426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2" name="Freeform 40"/>
            <p:cNvSpPr>
              <a:spLocks noChangeAspect="1"/>
            </p:cNvSpPr>
            <p:nvPr/>
          </p:nvSpPr>
          <p:spPr bwMode="auto">
            <a:xfrm>
              <a:off x="4506" y="2491"/>
              <a:ext cx="533" cy="659"/>
            </a:xfrm>
            <a:custGeom>
              <a:avLst/>
              <a:gdLst>
                <a:gd name="T0" fmla="*/ 354 w 354"/>
                <a:gd name="T1" fmla="*/ 423 h 423"/>
                <a:gd name="T2" fmla="*/ 354 w 354"/>
                <a:gd name="T3" fmla="*/ 18 h 423"/>
                <a:gd name="T4" fmla="*/ 0 w 354"/>
                <a:gd name="T5" fmla="*/ 0 h 423"/>
                <a:gd name="T6" fmla="*/ 354 w 354"/>
                <a:gd name="T7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423">
                  <a:moveTo>
                    <a:pt x="354" y="423"/>
                  </a:moveTo>
                  <a:lnTo>
                    <a:pt x="354" y="18"/>
                  </a:lnTo>
                  <a:lnTo>
                    <a:pt x="0" y="0"/>
                  </a:lnTo>
                  <a:lnTo>
                    <a:pt x="354" y="423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3" name="Freeform 41"/>
            <p:cNvSpPr>
              <a:spLocks noChangeAspect="1"/>
            </p:cNvSpPr>
            <p:nvPr/>
          </p:nvSpPr>
          <p:spPr bwMode="auto">
            <a:xfrm>
              <a:off x="4005" y="2481"/>
              <a:ext cx="533" cy="945"/>
            </a:xfrm>
            <a:custGeom>
              <a:avLst/>
              <a:gdLst>
                <a:gd name="T0" fmla="*/ 0 w 354"/>
                <a:gd name="T1" fmla="*/ 429 h 606"/>
                <a:gd name="T2" fmla="*/ 333 w 354"/>
                <a:gd name="T3" fmla="*/ 0 h 606"/>
                <a:gd name="T4" fmla="*/ 354 w 354"/>
                <a:gd name="T5" fmla="*/ 606 h 606"/>
                <a:gd name="T6" fmla="*/ 0 w 354"/>
                <a:gd name="T7" fmla="*/ 42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606">
                  <a:moveTo>
                    <a:pt x="0" y="429"/>
                  </a:moveTo>
                  <a:lnTo>
                    <a:pt x="333" y="0"/>
                  </a:lnTo>
                  <a:lnTo>
                    <a:pt x="354" y="606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4" name="Freeform 42"/>
            <p:cNvSpPr>
              <a:spLocks noChangeAspect="1"/>
            </p:cNvSpPr>
            <p:nvPr/>
          </p:nvSpPr>
          <p:spPr bwMode="auto">
            <a:xfrm>
              <a:off x="4511" y="2486"/>
              <a:ext cx="533" cy="945"/>
            </a:xfrm>
            <a:custGeom>
              <a:avLst/>
              <a:gdLst>
                <a:gd name="T0" fmla="*/ 354 w 354"/>
                <a:gd name="T1" fmla="*/ 423 h 606"/>
                <a:gd name="T2" fmla="*/ 0 w 354"/>
                <a:gd name="T3" fmla="*/ 0 h 606"/>
                <a:gd name="T4" fmla="*/ 21 w 354"/>
                <a:gd name="T5" fmla="*/ 606 h 606"/>
                <a:gd name="T6" fmla="*/ 354 w 354"/>
                <a:gd name="T7" fmla="*/ 423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606">
                  <a:moveTo>
                    <a:pt x="354" y="423"/>
                  </a:moveTo>
                  <a:lnTo>
                    <a:pt x="0" y="0"/>
                  </a:lnTo>
                  <a:lnTo>
                    <a:pt x="21" y="606"/>
                  </a:lnTo>
                  <a:lnTo>
                    <a:pt x="354" y="423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5" name="AutoShape 43"/>
            <p:cNvSpPr>
              <a:spLocks noChangeAspect="1" noChangeArrowheads="1"/>
            </p:cNvSpPr>
            <p:nvPr/>
          </p:nvSpPr>
          <p:spPr bwMode="auto">
            <a:xfrm rot="16200000">
              <a:off x="4996" y="2264"/>
              <a:ext cx="627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6" name="AutoShape 44"/>
            <p:cNvSpPr>
              <a:spLocks noChangeAspect="1" noChangeArrowheads="1"/>
            </p:cNvSpPr>
            <p:nvPr/>
          </p:nvSpPr>
          <p:spPr bwMode="auto">
            <a:xfrm rot="16200000" flipV="1">
              <a:off x="4997" y="2577"/>
              <a:ext cx="625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7" name="AutoShape 45"/>
            <p:cNvSpPr>
              <a:spLocks noChangeArrowheads="1"/>
            </p:cNvSpPr>
            <p:nvPr/>
          </p:nvSpPr>
          <p:spPr bwMode="auto">
            <a:xfrm rot="16200000" flipV="1">
              <a:off x="1243" y="2245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8" name="AutoShape 46"/>
            <p:cNvSpPr>
              <a:spLocks noChangeArrowheads="1"/>
            </p:cNvSpPr>
            <p:nvPr/>
          </p:nvSpPr>
          <p:spPr bwMode="auto">
            <a:xfrm>
              <a:off x="4376" y="2351"/>
              <a:ext cx="285" cy="268"/>
            </a:xfrm>
            <a:prstGeom prst="octagon">
              <a:avLst>
                <a:gd name="adj" fmla="val 29287"/>
              </a:avLst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18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</a:t>
            </a:r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Tricky </a:t>
            </a:r>
          </a:p>
          <a:p>
            <a:r>
              <a:rPr lang="en-US"/>
              <a:t>What info do you need to add something?</a:t>
            </a:r>
          </a:p>
          <a:p>
            <a:r>
              <a:rPr lang="en-US"/>
              <a:t>Work out on paper first (e.g. indexed face set plus adjacent faces for each vertex)</a:t>
            </a:r>
          </a:p>
          <a:p>
            <a:r>
              <a:rPr lang="en-US"/>
              <a:t>Start with simple debugging cases (make sure not just that it looks right, but all adjacencies remain correct)</a:t>
            </a:r>
          </a:p>
        </p:txBody>
      </p:sp>
    </p:spTree>
    <p:extLst>
      <p:ext uri="{BB962C8B-B14F-4D97-AF65-F5344CB8AC3E}">
        <p14:creationId xmlns:p14="http://schemas.microsoft.com/office/powerpoint/2010/main" val="3327799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View-Dependent Simplification</a:t>
            </a:r>
          </a:p>
        </p:txBody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Simplify dynamically according to viewpoint</a:t>
            </a:r>
          </a:p>
          <a:p>
            <a:pPr lvl="1"/>
            <a:r>
              <a:rPr lang="en-US"/>
              <a:t>Visibility</a:t>
            </a:r>
          </a:p>
          <a:p>
            <a:pPr lvl="1"/>
            <a:r>
              <a:rPr lang="en-US"/>
              <a:t>Silhouettes</a:t>
            </a:r>
          </a:p>
          <a:p>
            <a:pPr lvl="1"/>
            <a:r>
              <a:rPr lang="en-US"/>
              <a:t>Lighting</a:t>
            </a:r>
          </a:p>
        </p:txBody>
      </p:sp>
      <p:pic>
        <p:nvPicPr>
          <p:cNvPr id="135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6834" r="5295" b="9845"/>
          <a:stretch>
            <a:fillRect/>
          </a:stretch>
        </p:blipFill>
        <p:spPr bwMode="auto">
          <a:xfrm>
            <a:off x="457200" y="3352800"/>
            <a:ext cx="8305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5781" name="Text Box 5"/>
          <p:cNvSpPr txBox="1">
            <a:spLocks noChangeArrowheads="1"/>
          </p:cNvSpPr>
          <p:nvPr/>
        </p:nvSpPr>
        <p:spPr bwMode="auto">
          <a:xfrm>
            <a:off x="8364538" y="6521450"/>
            <a:ext cx="779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Hoppe</a:t>
            </a:r>
          </a:p>
        </p:txBody>
      </p:sp>
    </p:spTree>
    <p:extLst>
      <p:ext uri="{BB962C8B-B14F-4D97-AF65-F5344CB8AC3E}">
        <p14:creationId xmlns:p14="http://schemas.microsoft.com/office/powerpoint/2010/main" val="237221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assignment overview</a:t>
            </a:r>
          </a:p>
          <a:p>
            <a:r>
              <a:rPr lang="en-US"/>
              <a:t>Detailed discussion of mesh simplification</a:t>
            </a:r>
          </a:p>
          <a:p>
            <a:r>
              <a:rPr lang="en-US"/>
              <a:t>Progressive meshes</a:t>
            </a:r>
          </a:p>
          <a:p>
            <a:r>
              <a:rPr lang="en-US" i="1"/>
              <a:t>Quadric error metrics</a:t>
            </a:r>
          </a:p>
          <a:p>
            <a:endParaRPr lang="en-US" i="1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Quadric Error Metrics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Garland &amp; Heckbert, SIGGRAPH 97</a:t>
            </a:r>
          </a:p>
          <a:p>
            <a:r>
              <a:rPr lang="en-US"/>
              <a:t>Greedy decimation algorithm</a:t>
            </a:r>
          </a:p>
          <a:p>
            <a:r>
              <a:rPr lang="en-US"/>
              <a:t>Pair collapse (allow edge + non-edge collapses)</a:t>
            </a:r>
          </a:p>
          <a:p>
            <a:r>
              <a:rPr lang="en-US"/>
              <a:t>Quadric error metrics:</a:t>
            </a:r>
          </a:p>
          <a:p>
            <a:pPr lvl="1"/>
            <a:r>
              <a:rPr lang="en-US"/>
              <a:t>Evaluate potential collapses</a:t>
            </a:r>
          </a:p>
          <a:p>
            <a:pPr lvl="1"/>
            <a:r>
              <a:rPr lang="en-US"/>
              <a:t>Determine optimal new vertex locations</a:t>
            </a:r>
          </a:p>
        </p:txBody>
      </p:sp>
    </p:spTree>
    <p:extLst>
      <p:ext uri="{BB962C8B-B14F-4D97-AF65-F5344CB8AC3E}">
        <p14:creationId xmlns:p14="http://schemas.microsoft.com/office/powerpoint/2010/main" val="203219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Computing Planes</a:t>
            </a:r>
          </a:p>
        </p:txBody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triangle in mesh has associated plane</a:t>
            </a:r>
          </a:p>
          <a:p>
            <a:endParaRPr lang="en-US"/>
          </a:p>
          <a:p>
            <a:r>
              <a:rPr lang="en-US"/>
              <a:t>For a triangle, find its (normalized) normal using cross products</a:t>
            </a:r>
          </a:p>
          <a:p>
            <a:endParaRPr lang="en-US"/>
          </a:p>
          <a:p>
            <a:r>
              <a:rPr lang="en-US"/>
              <a:t>Plane equation?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42131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10391664"/>
              </p:ext>
            </p:extLst>
          </p:nvPr>
        </p:nvGraphicFramePr>
        <p:xfrm>
          <a:off x="2792413" y="2298700"/>
          <a:ext cx="276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1384300" imgH="203200" progId="Equation.DSMT4">
                  <p:embed/>
                </p:oleObj>
              </mc:Choice>
              <mc:Fallback>
                <p:oleObj name="Equation" r:id="rId3" imgW="13843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413" y="2298700"/>
                        <a:ext cx="27686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1318" name="Object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23887668"/>
              </p:ext>
            </p:extLst>
          </p:nvPr>
        </p:nvGraphicFramePr>
        <p:xfrm>
          <a:off x="3917950" y="3417888"/>
          <a:ext cx="35845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2374900" imgH="495300" progId="Equation.DSMT4">
                  <p:embed/>
                </p:oleObj>
              </mc:Choice>
              <mc:Fallback>
                <p:oleObj name="Equation" r:id="rId5" imgW="2374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3417888"/>
                        <a:ext cx="3584575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1320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74939784"/>
              </p:ext>
            </p:extLst>
          </p:nvPr>
        </p:nvGraphicFramePr>
        <p:xfrm>
          <a:off x="3384550" y="4738688"/>
          <a:ext cx="3478213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7" imgW="1714500" imgH="723900" progId="Equation.DSMT4">
                  <p:embed/>
                </p:oleObj>
              </mc:Choice>
              <mc:Fallback>
                <p:oleObj name="Equation" r:id="rId7" imgW="17145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4738688"/>
                        <a:ext cx="3478213" cy="146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5723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Line 2"/>
          <p:cNvSpPr>
            <a:spLocks noChangeShapeType="1"/>
          </p:cNvSpPr>
          <p:nvPr/>
        </p:nvSpPr>
        <p:spPr bwMode="auto">
          <a:xfrm flipH="1" flipV="1">
            <a:off x="2743200" y="4067175"/>
            <a:ext cx="3505200" cy="16160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1" name="Line 3"/>
          <p:cNvSpPr>
            <a:spLocks noChangeShapeType="1"/>
          </p:cNvSpPr>
          <p:nvPr/>
        </p:nvSpPr>
        <p:spPr bwMode="auto">
          <a:xfrm flipV="1">
            <a:off x="2743200" y="3914775"/>
            <a:ext cx="3276600" cy="1768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Error Metrics</a:t>
            </a:r>
          </a:p>
        </p:txBody>
      </p:sp>
      <p:sp>
        <p:nvSpPr>
          <p:cNvPr id="14049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point-to-plane distance</a:t>
            </a:r>
          </a:p>
          <a:p>
            <a:r>
              <a:rPr lang="en-US"/>
              <a:t>Better quality than point-to-point</a:t>
            </a:r>
          </a:p>
        </p:txBody>
      </p:sp>
      <p:sp>
        <p:nvSpPr>
          <p:cNvPr id="1404934" name="Freeform 6"/>
          <p:cNvSpPr>
            <a:spLocks/>
          </p:cNvSpPr>
          <p:nvPr/>
        </p:nvSpPr>
        <p:spPr bwMode="auto">
          <a:xfrm>
            <a:off x="2743200" y="5160963"/>
            <a:ext cx="3505200" cy="525462"/>
          </a:xfrm>
          <a:custGeom>
            <a:avLst/>
            <a:gdLst>
              <a:gd name="T0" fmla="*/ 0 w 1920"/>
              <a:gd name="T1" fmla="*/ 288 h 288"/>
              <a:gd name="T2" fmla="*/ 528 w 1920"/>
              <a:gd name="T3" fmla="*/ 0 h 288"/>
              <a:gd name="T4" fmla="*/ 1392 w 1920"/>
              <a:gd name="T5" fmla="*/ 48 h 288"/>
              <a:gd name="T6" fmla="*/ 1920 w 1920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0" h="288">
                <a:moveTo>
                  <a:pt x="0" y="288"/>
                </a:moveTo>
                <a:lnTo>
                  <a:pt x="528" y="0"/>
                </a:lnTo>
                <a:lnTo>
                  <a:pt x="1392" y="48"/>
                </a:lnTo>
                <a:lnTo>
                  <a:pt x="1920" y="288"/>
                </a:ln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5" name="Oval 7"/>
          <p:cNvSpPr>
            <a:spLocks noChangeArrowheads="1"/>
          </p:cNvSpPr>
          <p:nvPr/>
        </p:nvSpPr>
        <p:spPr bwMode="auto">
          <a:xfrm>
            <a:off x="4376738" y="4067175"/>
            <a:ext cx="174625" cy="174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6" name="Line 8"/>
          <p:cNvSpPr>
            <a:spLocks noChangeShapeType="1"/>
          </p:cNvSpPr>
          <p:nvPr/>
        </p:nvSpPr>
        <p:spPr bwMode="auto">
          <a:xfrm flipH="1">
            <a:off x="4456113" y="4305300"/>
            <a:ext cx="14287" cy="8334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7" name="Line 9"/>
          <p:cNvSpPr>
            <a:spLocks noChangeShapeType="1"/>
          </p:cNvSpPr>
          <p:nvPr/>
        </p:nvSpPr>
        <p:spPr bwMode="auto">
          <a:xfrm flipH="1">
            <a:off x="4200525" y="4260850"/>
            <a:ext cx="207963" cy="4349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8" name="Line 10"/>
          <p:cNvSpPr>
            <a:spLocks noChangeShapeType="1"/>
          </p:cNvSpPr>
          <p:nvPr/>
        </p:nvSpPr>
        <p:spPr bwMode="auto">
          <a:xfrm>
            <a:off x="4551363" y="4241800"/>
            <a:ext cx="211137" cy="269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9" name="Text Box 11"/>
          <p:cNvSpPr txBox="1">
            <a:spLocks noChangeArrowheads="1"/>
          </p:cNvSpPr>
          <p:nvPr/>
        </p:nvSpPr>
        <p:spPr bwMode="auto">
          <a:xfrm>
            <a:off x="3259138" y="5286375"/>
            <a:ext cx="331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a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0" name="Text Box 12"/>
          <p:cNvSpPr txBox="1">
            <a:spLocks noChangeArrowheads="1"/>
          </p:cNvSpPr>
          <p:nvPr/>
        </p:nvSpPr>
        <p:spPr bwMode="auto">
          <a:xfrm>
            <a:off x="4113213" y="5197475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b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1" name="Text Box 13"/>
          <p:cNvSpPr txBox="1">
            <a:spLocks noChangeArrowheads="1"/>
          </p:cNvSpPr>
          <p:nvPr/>
        </p:nvSpPr>
        <p:spPr bwMode="auto">
          <a:xfrm>
            <a:off x="5373688" y="5332413"/>
            <a:ext cx="32543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2" name="Text Box 14"/>
          <p:cNvSpPr txBox="1">
            <a:spLocks noChangeArrowheads="1"/>
          </p:cNvSpPr>
          <p:nvPr/>
        </p:nvSpPr>
        <p:spPr bwMode="auto">
          <a:xfrm>
            <a:off x="4610100" y="3914775"/>
            <a:ext cx="4540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a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3" name="Text Box 15"/>
          <p:cNvSpPr txBox="1">
            <a:spLocks noChangeArrowheads="1"/>
          </p:cNvSpPr>
          <p:nvPr/>
        </p:nvSpPr>
        <p:spPr bwMode="auto">
          <a:xfrm>
            <a:off x="4456113" y="4581525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b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4" name="Text Box 16"/>
          <p:cNvSpPr txBox="1">
            <a:spLocks noChangeArrowheads="1"/>
          </p:cNvSpPr>
          <p:nvPr/>
        </p:nvSpPr>
        <p:spPr bwMode="auto">
          <a:xfrm>
            <a:off x="3916363" y="4008438"/>
            <a:ext cx="449262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8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Error Metrics</a:t>
            </a:r>
          </a:p>
        </p:txBody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Sum of squared distances from vertex to planes:</a:t>
            </a:r>
            <a:endParaRPr lang="en-US">
              <a:sym typeface="Symbol" charset="0"/>
            </a:endParaRPr>
          </a:p>
        </p:txBody>
      </p:sp>
      <p:graphicFrame>
        <p:nvGraphicFramePr>
          <p:cNvPr id="140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01462"/>
              </p:ext>
            </p:extLst>
          </p:nvPr>
        </p:nvGraphicFramePr>
        <p:xfrm>
          <a:off x="2278063" y="2590800"/>
          <a:ext cx="4589462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2298700" imgH="1549400" progId="Equation.DSMT4">
                  <p:embed/>
                </p:oleObj>
              </mc:Choice>
              <mc:Fallback>
                <p:oleObj name="Equation" r:id="rId3" imgW="2298700" imgH="154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2590800"/>
                        <a:ext cx="4589462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51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charset="0"/>
              </a:rPr>
              <a:t>Quadric Error Metrics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21263"/>
            <a:ext cx="8686800" cy="1535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Common mathematical trick: quadratic form = symmetric matrix Q multiplied twice by a vector</a:t>
            </a:r>
          </a:p>
          <a:p>
            <a:pPr>
              <a:lnSpc>
                <a:spcPct val="90000"/>
              </a:lnSpc>
            </a:pPr>
            <a:r>
              <a:rPr lang="en-US"/>
              <a:t>Initially, distance to all planes 0, net is 0 for all verts</a:t>
            </a:r>
          </a:p>
        </p:txBody>
      </p:sp>
      <p:graphicFrame>
        <p:nvGraphicFramePr>
          <p:cNvPr id="1406980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8757717"/>
              </p:ext>
            </p:extLst>
          </p:nvPr>
        </p:nvGraphicFramePr>
        <p:xfrm>
          <a:off x="3362325" y="1695450"/>
          <a:ext cx="241935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1193800" imgH="1473200" progId="Equation.DSMT4">
                  <p:embed/>
                </p:oleObj>
              </mc:Choice>
              <mc:Fallback>
                <p:oleObj name="Equation" r:id="rId3" imgW="1193800" imgH="147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1695450"/>
                        <a:ext cx="2419350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33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Basic assignment overview</a:t>
            </a:r>
          </a:p>
          <a:p>
            <a:r>
              <a:rPr lang="en-US" i="1"/>
              <a:t>Detailed discussion of mesh simplification</a:t>
            </a:r>
          </a:p>
          <a:p>
            <a:r>
              <a:rPr lang="en-US"/>
              <a:t>Progressive meshes</a:t>
            </a:r>
          </a:p>
          <a:p>
            <a:r>
              <a:rPr lang="en-US"/>
              <a:t>Quadric error metrics</a:t>
            </a:r>
          </a:p>
          <a:p>
            <a:endParaRPr lang="en-US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0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Approximate error of edge collapses</a:t>
            </a:r>
          </a:p>
          <a:p>
            <a:pPr lvl="1"/>
            <a:r>
              <a:rPr lang="en-US"/>
              <a:t>Each vertex v has associated quadric Q</a:t>
            </a:r>
          </a:p>
          <a:p>
            <a:pPr lvl="1"/>
            <a:r>
              <a:rPr lang="en-US"/>
              <a:t>Error of collapsing v</a:t>
            </a:r>
            <a:r>
              <a:rPr lang="en-US" baseline="-25000"/>
              <a:t>1</a:t>
            </a:r>
            <a:r>
              <a:rPr lang="en-US"/>
              <a:t> and v</a:t>
            </a:r>
            <a:r>
              <a:rPr lang="en-US" baseline="-25000"/>
              <a:t>2</a:t>
            </a:r>
            <a:r>
              <a:rPr lang="en-US"/>
              <a:t> to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is v</a:t>
            </a:r>
            <a:r>
              <a:rPr lang="ja-JP" altLang="en-US">
                <a:latin typeface="Arial"/>
              </a:rPr>
              <a:t>’</a:t>
            </a:r>
            <a:r>
              <a:rPr lang="en-US" baseline="30000"/>
              <a:t>T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+v</a:t>
            </a:r>
            <a:r>
              <a:rPr lang="ja-JP" altLang="en-US">
                <a:latin typeface="Arial"/>
              </a:rPr>
              <a:t>’</a:t>
            </a:r>
            <a:r>
              <a:rPr lang="en-US" baseline="30000"/>
              <a:t>T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/>
              <a:t>v</a:t>
            </a:r>
            <a:r>
              <a:rPr lang="ja-JP" altLang="en-US">
                <a:latin typeface="Arial"/>
              </a:rPr>
              <a:t>’</a:t>
            </a:r>
            <a:endParaRPr lang="en-US"/>
          </a:p>
          <a:p>
            <a:pPr lvl="1"/>
            <a:r>
              <a:rPr lang="en-US"/>
              <a:t>Quadric for new vertex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is Q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=Q</a:t>
            </a:r>
            <a:r>
              <a:rPr lang="en-US" baseline="-25000"/>
              <a:t>1</a:t>
            </a:r>
            <a:r>
              <a:rPr lang="en-US"/>
              <a:t>+Q</a:t>
            </a:r>
            <a:r>
              <a:rPr lang="en-US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254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0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optimal location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after collapse:</a:t>
            </a:r>
          </a:p>
        </p:txBody>
      </p:sp>
      <p:graphicFrame>
        <p:nvGraphicFramePr>
          <p:cNvPr id="1409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764481"/>
              </p:ext>
            </p:extLst>
          </p:nvPr>
        </p:nvGraphicFramePr>
        <p:xfrm>
          <a:off x="2252663" y="2336800"/>
          <a:ext cx="4638675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2324100" imgH="1422400" progId="Equation.DSMT4">
                  <p:embed/>
                </p:oleObj>
              </mc:Choice>
              <mc:Fallback>
                <p:oleObj name="Equation" r:id="rId3" imgW="2324100" imgH="142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2336800"/>
                        <a:ext cx="4638675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16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optimal location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after collapse:</a:t>
            </a:r>
          </a:p>
        </p:txBody>
      </p:sp>
      <p:graphicFrame>
        <p:nvGraphicFramePr>
          <p:cNvPr id="1410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500055"/>
              </p:ext>
            </p:extLst>
          </p:nvPr>
        </p:nvGraphicFramePr>
        <p:xfrm>
          <a:off x="2325688" y="2184400"/>
          <a:ext cx="4489450" cy="43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3" imgW="2247900" imgH="2159000" progId="Equation.DSMT4">
                  <p:embed/>
                </p:oleObj>
              </mc:Choice>
              <mc:Fallback>
                <p:oleObj name="Equation" r:id="rId3" imgW="2247900" imgH="215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2184400"/>
                        <a:ext cx="4489450" cy="431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4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1411075" name="Picture 3" descr="bunny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627188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6" name="Picture 4" descr="bunn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232275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7" name="Picture 5" descr="bunn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232275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8" name="Picture 6" descr="bunny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27188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1079" name="Text Box 7"/>
          <p:cNvSpPr txBox="1">
            <a:spLocks noChangeArrowheads="1"/>
          </p:cNvSpPr>
          <p:nvPr/>
        </p:nvSpPr>
        <p:spPr bwMode="auto">
          <a:xfrm>
            <a:off x="3200400" y="2635250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Original</a:t>
            </a:r>
          </a:p>
        </p:txBody>
      </p:sp>
      <p:sp>
        <p:nvSpPr>
          <p:cNvPr id="1411080" name="Text Box 8"/>
          <p:cNvSpPr txBox="1">
            <a:spLocks noChangeArrowheads="1"/>
          </p:cNvSpPr>
          <p:nvPr/>
        </p:nvSpPr>
        <p:spPr bwMode="auto">
          <a:xfrm>
            <a:off x="3200400" y="5240338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1k tris</a:t>
            </a:r>
          </a:p>
        </p:txBody>
      </p:sp>
      <p:sp>
        <p:nvSpPr>
          <p:cNvPr id="1411081" name="Text Box 9"/>
          <p:cNvSpPr txBox="1">
            <a:spLocks noChangeArrowheads="1"/>
          </p:cNvSpPr>
          <p:nvPr/>
        </p:nvSpPr>
        <p:spPr bwMode="auto">
          <a:xfrm>
            <a:off x="7496175" y="5240338"/>
            <a:ext cx="1141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100 tris</a:t>
            </a:r>
          </a:p>
        </p:txBody>
      </p:sp>
      <p:sp>
        <p:nvSpPr>
          <p:cNvPr id="1411082" name="Text Box 10"/>
          <p:cNvSpPr txBox="1">
            <a:spLocks noChangeArrowheads="1"/>
          </p:cNvSpPr>
          <p:nvPr/>
        </p:nvSpPr>
        <p:spPr bwMode="auto">
          <a:xfrm>
            <a:off x="7496175" y="2635250"/>
            <a:ext cx="134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Quadrics</a:t>
            </a:r>
          </a:p>
        </p:txBody>
      </p:sp>
    </p:spTree>
    <p:extLst>
      <p:ext uri="{BB962C8B-B14F-4D97-AF65-F5344CB8AC3E}">
        <p14:creationId xmlns:p14="http://schemas.microsoft.com/office/powerpoint/2010/main" val="75939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Visualization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7175"/>
            <a:ext cx="4356100" cy="5029200"/>
          </a:xfrm>
        </p:spPr>
        <p:txBody>
          <a:bodyPr/>
          <a:lstStyle/>
          <a:p>
            <a:r>
              <a:rPr lang="en-US" sz="2400"/>
              <a:t>Ellipsoids: iso-error surfaces</a:t>
            </a:r>
          </a:p>
          <a:p>
            <a:r>
              <a:rPr lang="en-US" sz="2400"/>
              <a:t>Smaller ellipsoid = greater error for a given motion</a:t>
            </a:r>
          </a:p>
          <a:p>
            <a:r>
              <a:rPr lang="en-US" sz="2400"/>
              <a:t>Lower error for motion parallel to surface</a:t>
            </a:r>
          </a:p>
          <a:p>
            <a:r>
              <a:rPr lang="en-US" sz="2400"/>
              <a:t>Lower error in flat regions than at corners</a:t>
            </a:r>
          </a:p>
          <a:p>
            <a:r>
              <a:rPr lang="en-US" sz="2400"/>
              <a:t>Elongated in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cylindrical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regions</a:t>
            </a:r>
          </a:p>
        </p:txBody>
      </p:sp>
      <p:pic>
        <p:nvPicPr>
          <p:cNvPr id="1412100" name="Picture 4" descr="bunnyq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28339" r="15677" b="22563"/>
          <a:stretch>
            <a:fillRect/>
          </a:stretch>
        </p:blipFill>
        <p:spPr>
          <a:xfrm>
            <a:off x="4800600" y="2390775"/>
            <a:ext cx="3886200" cy="3552825"/>
          </a:xfrm>
          <a:noFill/>
          <a:ln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4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1413123" name="Picture 3" descr="ske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600200"/>
            <a:ext cx="3490912" cy="26050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4" name="Picture 4" descr="ske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414838"/>
            <a:ext cx="3490912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5" name="Picture 5" descr="skelec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4876800"/>
            <a:ext cx="3490913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6" name="Picture 6" descr="skel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981200"/>
            <a:ext cx="3490912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27" name="Text Box 7"/>
          <p:cNvSpPr txBox="1">
            <a:spLocks noChangeArrowheads="1"/>
          </p:cNvSpPr>
          <p:nvPr/>
        </p:nvSpPr>
        <p:spPr bwMode="auto">
          <a:xfrm>
            <a:off x="1689100" y="3324225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Original</a:t>
            </a:r>
          </a:p>
        </p:txBody>
      </p:sp>
      <p:sp>
        <p:nvSpPr>
          <p:cNvPr id="1413128" name="Text Box 8"/>
          <p:cNvSpPr txBox="1">
            <a:spLocks noChangeArrowheads="1"/>
          </p:cNvSpPr>
          <p:nvPr/>
        </p:nvSpPr>
        <p:spPr bwMode="auto">
          <a:xfrm>
            <a:off x="4829175" y="6219825"/>
            <a:ext cx="378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250 tris, edge collapses only</a:t>
            </a:r>
          </a:p>
        </p:txBody>
      </p:sp>
      <p:sp>
        <p:nvSpPr>
          <p:cNvPr id="1413129" name="Text Box 9"/>
          <p:cNvSpPr txBox="1">
            <a:spLocks noChangeArrowheads="1"/>
          </p:cNvSpPr>
          <p:nvPr/>
        </p:nvSpPr>
        <p:spPr bwMode="auto">
          <a:xfrm>
            <a:off x="1722438" y="5762625"/>
            <a:ext cx="114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250 tris</a:t>
            </a:r>
          </a:p>
        </p:txBody>
      </p:sp>
      <p:sp>
        <p:nvSpPr>
          <p:cNvPr id="1413130" name="Text Box 10"/>
          <p:cNvSpPr txBox="1">
            <a:spLocks noChangeArrowheads="1"/>
          </p:cNvSpPr>
          <p:nvPr/>
        </p:nvSpPr>
        <p:spPr bwMode="auto">
          <a:xfrm>
            <a:off x="6048375" y="4205288"/>
            <a:ext cx="134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Quadrics</a:t>
            </a:r>
          </a:p>
        </p:txBody>
      </p:sp>
    </p:spTree>
    <p:extLst>
      <p:ext uri="{BB962C8B-B14F-4D97-AF65-F5344CB8AC3E}">
        <p14:creationId xmlns:p14="http://schemas.microsoft.com/office/powerpoint/2010/main" val="155146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41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First, implement basic mesh simplification on one edge </a:t>
            </a:r>
          </a:p>
          <a:p>
            <a:r>
              <a:rPr lang="en-US"/>
              <a:t>Helps to have right data structure</a:t>
            </a:r>
          </a:p>
          <a:p>
            <a:pPr lvl="1"/>
            <a:r>
              <a:rPr lang="en-US"/>
              <a:t>Tricky since needs to be efficient and properly update</a:t>
            </a:r>
          </a:p>
          <a:p>
            <a:r>
              <a:rPr lang="en-US"/>
              <a:t>Then, implement quadric error metrics</a:t>
            </a:r>
          </a:p>
          <a:p>
            <a:pPr lvl="1"/>
            <a:r>
              <a:rPr lang="en-US"/>
              <a:t>Tricky; we will spend most of another lecture on this</a:t>
            </a:r>
          </a:p>
          <a:p>
            <a:pPr lvl="1"/>
            <a:r>
              <a:rPr lang="en-US"/>
              <a:t>Put edge collapses in priority queue</a:t>
            </a:r>
          </a:p>
          <a:p>
            <a:pPr lvl="1"/>
            <a:r>
              <a:rPr lang="en-US"/>
              <a:t>Problem is that when you do one, you have to update all the neighbors as well (just as for standard edge collapse)</a:t>
            </a:r>
          </a:p>
          <a:p>
            <a:pPr lvl="1"/>
            <a:r>
              <a:rPr lang="en-US"/>
              <a:t>And re-insert in queue (use appropriate data structure)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Overview</a:t>
            </a:r>
          </a:p>
        </p:txBody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Implement complete system for mesh simplification</a:t>
            </a:r>
          </a:p>
          <a:p>
            <a:r>
              <a:rPr lang="en-US" dirty="0"/>
              <a:t>Plus maybe progressive meshes</a:t>
            </a:r>
          </a:p>
          <a:p>
            <a:pPr>
              <a:buFont typeface="Wingdings" charset="0"/>
              <a:buNone/>
            </a:pPr>
            <a:r>
              <a:rPr lang="en-US" dirty="0"/>
              <a:t>    Possibly challenging assignment: start very early and proceed in incremental fashion</a:t>
            </a:r>
          </a:p>
          <a:p>
            <a:r>
              <a:rPr lang="en-US" dirty="0"/>
              <a:t>Choice of data structure for meshes is the key (read the assignment) </a:t>
            </a:r>
          </a:p>
          <a:p>
            <a:r>
              <a:rPr lang="en-US" dirty="0"/>
              <a:t>This involves </a:t>
            </a:r>
            <a:r>
              <a:rPr lang="en-US" dirty="0" smtClean="0"/>
              <a:t>fairly </a:t>
            </a:r>
            <a:r>
              <a:rPr lang="en-US" dirty="0"/>
              <a:t>recent work.  No one answer</a:t>
            </a:r>
          </a:p>
          <a:p>
            <a:pPr lvl="1"/>
            <a:r>
              <a:rPr lang="en-US" dirty="0"/>
              <a:t>Think about the best way of proceeding, use creativity</a:t>
            </a:r>
          </a:p>
        </p:txBody>
      </p:sp>
    </p:spTree>
    <p:extLst>
      <p:ext uri="{BB962C8B-B14F-4D97-AF65-F5344CB8AC3E}">
        <p14:creationId xmlns:p14="http://schemas.microsoft.com/office/powerpoint/2010/main" val="3644827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Viewer (3.1)</a:t>
            </a:r>
          </a:p>
        </p:txBody>
      </p:sp>
      <p:sp>
        <p:nvSpPr>
          <p:cNvPr id="137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Deliberately, no skeleton code for assignment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Think about and implement full system from scratch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First step: Mesh viewer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Read meshes (in simple OFF file format), view them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Should be able to reuse some code from 167 etc.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Please ask instructor or TA if stuck, need some help</a:t>
            </a: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Shading: must average face </a:t>
            </a:r>
            <a:r>
              <a:rPr lang="en-US" dirty="0" err="1"/>
              <a:t>normals</a:t>
            </a:r>
            <a:r>
              <a:rPr lang="en-US" dirty="0"/>
              <a:t> per vertex (this may give you a start in implementing a mesh data structure)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Debugging modes for shading (color each triangle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   </a:t>
            </a:r>
            <a:r>
              <a:rPr lang="en-US" dirty="0"/>
              <a:t>separately with an individual color)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Software Design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Define mesh class with display method etc.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Use C++ STL data structures where appropriate (see </a:t>
            </a:r>
            <a:r>
              <a:rPr lang="en-US" dirty="0" err="1"/>
              <a:t>assn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60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Connectivity (3.2)</a:t>
            </a:r>
          </a:p>
        </p:txBody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Build up mesh connectivity data structure</a:t>
            </a:r>
          </a:p>
          <a:p>
            <a:pPr lvl="1"/>
            <a:r>
              <a:rPr lang="en-US"/>
              <a:t>Input is vertices and faces from input file</a:t>
            </a:r>
          </a:p>
          <a:p>
            <a:pPr>
              <a:buFont typeface="Wingdings" charset="0"/>
              <a:buNone/>
            </a:pPr>
            <a:r>
              <a:rPr lang="en-US"/>
              <a:t>Goal is to do edge collapses in constant time</a:t>
            </a:r>
          </a:p>
          <a:p>
            <a:pPr lvl="1"/>
            <a:r>
              <a:rPr lang="en-US"/>
              <a:t>No iteration over whole mesh</a:t>
            </a:r>
          </a:p>
          <a:p>
            <a:pPr lvl="1"/>
            <a:r>
              <a:rPr lang="en-US"/>
              <a:t>Most of mesh unchanged</a:t>
            </a:r>
          </a:p>
          <a:p>
            <a:pPr lvl="1"/>
            <a:r>
              <a:rPr lang="en-US"/>
              <a:t>Important questions for your data structure to answer: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 vertices neighbor my current vertex?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and                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 faces neighbor my current vertex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1"/>
            <a:r>
              <a:rPr lang="en-US"/>
              <a:t>Think about updating your data structure.  Collapsing an edge may require more than just the edge itself.  You must update every vertex or face that has changed</a:t>
            </a:r>
          </a:p>
        </p:txBody>
      </p:sp>
    </p:spTree>
    <p:extLst>
      <p:ext uri="{BB962C8B-B14F-4D97-AF65-F5344CB8AC3E}">
        <p14:creationId xmlns:p14="http://schemas.microsoft.com/office/powerpoint/2010/main" val="3627650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Decimation (edge collapse)</a:t>
            </a:r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74253" name="Group 45"/>
          <p:cNvGrpSpPr>
            <a:grpSpLocks/>
          </p:cNvGrpSpPr>
          <p:nvPr/>
        </p:nvGrpSpPr>
        <p:grpSpPr bwMode="auto">
          <a:xfrm>
            <a:off x="174625" y="2568575"/>
            <a:ext cx="3656013" cy="2924175"/>
            <a:chOff x="680" y="1996"/>
            <a:chExt cx="1392" cy="1204"/>
          </a:xfrm>
        </p:grpSpPr>
        <p:grpSp>
          <p:nvGrpSpPr>
            <p:cNvPr id="1374212" name="Group 4"/>
            <p:cNvGrpSpPr>
              <a:grpSpLocks/>
            </p:cNvGrpSpPr>
            <p:nvPr/>
          </p:nvGrpSpPr>
          <p:grpSpPr bwMode="auto">
            <a:xfrm>
              <a:off x="680" y="1996"/>
              <a:ext cx="1392" cy="1204"/>
              <a:chOff x="3216" y="1824"/>
              <a:chExt cx="1997" cy="1728"/>
            </a:xfrm>
          </p:grpSpPr>
          <p:sp>
            <p:nvSpPr>
              <p:cNvPr id="1374213" name="AutoShape 5"/>
              <p:cNvSpPr>
                <a:spLocks noChangeArrowheads="1"/>
              </p:cNvSpPr>
              <p:nvPr/>
            </p:nvSpPr>
            <p:spPr bwMode="auto">
              <a:xfrm rot="16200000">
                <a:off x="3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4" name="AutoShape 6"/>
              <p:cNvSpPr>
                <a:spLocks noChangeArrowheads="1"/>
              </p:cNvSpPr>
              <p:nvPr/>
            </p:nvSpPr>
            <p:spPr bwMode="auto">
              <a:xfrm rot="16200000" flipV="1">
                <a:off x="3688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5" name="AutoShape 7"/>
              <p:cNvSpPr>
                <a:spLocks noChangeArrowheads="1"/>
              </p:cNvSpPr>
              <p:nvPr/>
            </p:nvSpPr>
            <p:spPr bwMode="auto">
              <a:xfrm rot="16200000">
                <a:off x="3688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6" name="Freeform 8"/>
              <p:cNvSpPr>
                <a:spLocks/>
              </p:cNvSpPr>
              <p:nvPr/>
            </p:nvSpPr>
            <p:spPr bwMode="auto">
              <a:xfrm>
                <a:off x="4221" y="2397"/>
                <a:ext cx="180" cy="573"/>
              </a:xfrm>
              <a:custGeom>
                <a:avLst/>
                <a:gdLst>
                  <a:gd name="T0" fmla="*/ 6 w 180"/>
                  <a:gd name="T1" fmla="*/ 0 h 573"/>
                  <a:gd name="T2" fmla="*/ 0 w 180"/>
                  <a:gd name="T3" fmla="*/ 573 h 573"/>
                  <a:gd name="T4" fmla="*/ 180 w 180"/>
                  <a:gd name="T5" fmla="*/ 288 h 573"/>
                  <a:gd name="T6" fmla="*/ 6 w 180"/>
                  <a:gd name="T7" fmla="*/ 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573">
                    <a:moveTo>
                      <a:pt x="6" y="0"/>
                    </a:moveTo>
                    <a:lnTo>
                      <a:pt x="0" y="573"/>
                    </a:lnTo>
                    <a:lnTo>
                      <a:pt x="180" y="28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7" name="AutoShape 9"/>
              <p:cNvSpPr>
                <a:spLocks noChangeArrowheads="1"/>
              </p:cNvSpPr>
              <p:nvPr/>
            </p:nvSpPr>
            <p:spPr bwMode="auto">
              <a:xfrm rot="16200000">
                <a:off x="3688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8" name="AutoShape 10"/>
              <p:cNvSpPr>
                <a:spLocks noChangeArrowheads="1"/>
              </p:cNvSpPr>
              <p:nvPr/>
            </p:nvSpPr>
            <p:spPr bwMode="auto">
              <a:xfrm rot="16200000" flipV="1">
                <a:off x="4179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9" name="AutoShape 11"/>
              <p:cNvSpPr>
                <a:spLocks noChangeArrowheads="1"/>
              </p:cNvSpPr>
              <p:nvPr/>
            </p:nvSpPr>
            <p:spPr bwMode="auto">
              <a:xfrm rot="16200000">
                <a:off x="4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0" name="AutoShape 12"/>
              <p:cNvSpPr>
                <a:spLocks noChangeArrowheads="1"/>
              </p:cNvSpPr>
              <p:nvPr/>
            </p:nvSpPr>
            <p:spPr bwMode="auto">
              <a:xfrm rot="16200000" flipV="1">
                <a:off x="3179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1" name="AutoShape 13"/>
              <p:cNvSpPr>
                <a:spLocks noChangeArrowheads="1"/>
              </p:cNvSpPr>
              <p:nvPr/>
            </p:nvSpPr>
            <p:spPr bwMode="auto">
              <a:xfrm rot="16200000">
                <a:off x="3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2" name="AutoShape 14"/>
              <p:cNvSpPr>
                <a:spLocks noChangeArrowheads="1"/>
              </p:cNvSpPr>
              <p:nvPr/>
            </p:nvSpPr>
            <p:spPr bwMode="auto">
              <a:xfrm rot="16200000" flipV="1">
                <a:off x="3688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3" name="AutoShape 15"/>
              <p:cNvSpPr>
                <a:spLocks noChangeArrowheads="1"/>
              </p:cNvSpPr>
              <p:nvPr/>
            </p:nvSpPr>
            <p:spPr bwMode="auto">
              <a:xfrm rot="16200000" flipV="1">
                <a:off x="4675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4" name="AutoShape 16"/>
              <p:cNvSpPr>
                <a:spLocks noChangeArrowheads="1"/>
              </p:cNvSpPr>
              <p:nvPr/>
            </p:nvSpPr>
            <p:spPr bwMode="auto">
              <a:xfrm rot="16200000">
                <a:off x="4675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5" name="AutoShape 17"/>
              <p:cNvSpPr>
                <a:spLocks noChangeArrowheads="1"/>
              </p:cNvSpPr>
              <p:nvPr/>
            </p:nvSpPr>
            <p:spPr bwMode="auto">
              <a:xfrm rot="16200000">
                <a:off x="3688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6" name="AutoShape 18"/>
              <p:cNvSpPr>
                <a:spLocks noChangeArrowheads="1"/>
              </p:cNvSpPr>
              <p:nvPr/>
            </p:nvSpPr>
            <p:spPr bwMode="auto">
              <a:xfrm rot="16200000" flipV="1">
                <a:off x="4179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7" name="Freeform 19"/>
              <p:cNvSpPr>
                <a:spLocks/>
              </p:cNvSpPr>
              <p:nvPr/>
            </p:nvSpPr>
            <p:spPr bwMode="auto">
              <a:xfrm>
                <a:off x="4236" y="2409"/>
                <a:ext cx="471" cy="279"/>
              </a:xfrm>
              <a:custGeom>
                <a:avLst/>
                <a:gdLst>
                  <a:gd name="T0" fmla="*/ 0 w 471"/>
                  <a:gd name="T1" fmla="*/ 0 h 279"/>
                  <a:gd name="T2" fmla="*/ 165 w 471"/>
                  <a:gd name="T3" fmla="*/ 276 h 279"/>
                  <a:gd name="T4" fmla="*/ 471 w 471"/>
                  <a:gd name="T5" fmla="*/ 279 h 279"/>
                  <a:gd name="T6" fmla="*/ 0 w 471"/>
                  <a:gd name="T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1" h="279">
                    <a:moveTo>
                      <a:pt x="0" y="0"/>
                    </a:moveTo>
                    <a:lnTo>
                      <a:pt x="165" y="276"/>
                    </a:lnTo>
                    <a:lnTo>
                      <a:pt x="471" y="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8" name="Freeform 20"/>
              <p:cNvSpPr>
                <a:spLocks/>
              </p:cNvSpPr>
              <p:nvPr/>
            </p:nvSpPr>
            <p:spPr bwMode="auto">
              <a:xfrm>
                <a:off x="4221" y="2679"/>
                <a:ext cx="492" cy="288"/>
              </a:xfrm>
              <a:custGeom>
                <a:avLst/>
                <a:gdLst>
                  <a:gd name="T0" fmla="*/ 0 w 492"/>
                  <a:gd name="T1" fmla="*/ 288 h 288"/>
                  <a:gd name="T2" fmla="*/ 492 w 492"/>
                  <a:gd name="T3" fmla="*/ 0 h 288"/>
                  <a:gd name="T4" fmla="*/ 177 w 492"/>
                  <a:gd name="T5" fmla="*/ 6 h 288"/>
                  <a:gd name="T6" fmla="*/ 0 w 492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2" h="288">
                    <a:moveTo>
                      <a:pt x="0" y="288"/>
                    </a:moveTo>
                    <a:lnTo>
                      <a:pt x="492" y="0"/>
                    </a:lnTo>
                    <a:lnTo>
                      <a:pt x="177" y="6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9" name="AutoShape 21"/>
              <p:cNvSpPr>
                <a:spLocks noChangeArrowheads="1"/>
              </p:cNvSpPr>
              <p:nvPr/>
            </p:nvSpPr>
            <p:spPr bwMode="auto">
              <a:xfrm rot="16200000">
                <a:off x="4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0" name="AutoShape 22"/>
              <p:cNvSpPr>
                <a:spLocks noChangeArrowheads="1"/>
              </p:cNvSpPr>
              <p:nvPr/>
            </p:nvSpPr>
            <p:spPr bwMode="auto">
              <a:xfrm rot="16200000" flipV="1">
                <a:off x="4675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74231" name="Group 23"/>
            <p:cNvGrpSpPr>
              <a:grpSpLocks/>
            </p:cNvGrpSpPr>
            <p:nvPr/>
          </p:nvGrpSpPr>
          <p:grpSpPr bwMode="auto">
            <a:xfrm>
              <a:off x="1276" y="2504"/>
              <a:ext cx="180" cy="180"/>
              <a:chOff x="2304" y="3168"/>
              <a:chExt cx="432" cy="432"/>
            </a:xfrm>
          </p:grpSpPr>
          <p:sp>
            <p:nvSpPr>
              <p:cNvPr id="1374232" name="Line 24"/>
              <p:cNvSpPr>
                <a:spLocks noChangeShapeType="1"/>
              </p:cNvSpPr>
              <p:nvPr/>
            </p:nvSpPr>
            <p:spPr bwMode="auto">
              <a:xfrm flipH="1"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3" name="Line 25"/>
              <p:cNvSpPr>
                <a:spLocks noChangeShapeType="1"/>
              </p:cNvSpPr>
              <p:nvPr/>
            </p:nvSpPr>
            <p:spPr bwMode="auto">
              <a:xfrm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4" name="Oval 26"/>
              <p:cNvSpPr>
                <a:spLocks noChangeArrowheads="1"/>
              </p:cNvSpPr>
              <p:nvPr/>
            </p:nvSpPr>
            <p:spPr bwMode="auto">
              <a:xfrm>
                <a:off x="2304" y="3168"/>
                <a:ext cx="432" cy="43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alpha val="50000"/>
                      </a:schemeClr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74235" name="Line 27"/>
          <p:cNvSpPr>
            <a:spLocks noChangeShapeType="1"/>
          </p:cNvSpPr>
          <p:nvPr/>
        </p:nvSpPr>
        <p:spPr bwMode="auto">
          <a:xfrm>
            <a:off x="3887788" y="4033838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6" name="AutoShape 28"/>
          <p:cNvSpPr>
            <a:spLocks noChangeAspect="1" noChangeArrowheads="1"/>
          </p:cNvSpPr>
          <p:nvPr/>
        </p:nvSpPr>
        <p:spPr bwMode="auto">
          <a:xfrm rot="16200000">
            <a:off x="5439569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7" name="AutoShape 29"/>
          <p:cNvSpPr>
            <a:spLocks noChangeAspect="1" noChangeArrowheads="1"/>
          </p:cNvSpPr>
          <p:nvPr/>
        </p:nvSpPr>
        <p:spPr bwMode="auto">
          <a:xfrm rot="16200000" flipV="1">
            <a:off x="5438776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8" name="AutoShape 30"/>
          <p:cNvSpPr>
            <a:spLocks noChangeAspect="1" noChangeArrowheads="1"/>
          </p:cNvSpPr>
          <p:nvPr/>
        </p:nvSpPr>
        <p:spPr bwMode="auto">
          <a:xfrm rot="16200000">
            <a:off x="5440363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4239" name="Group 31"/>
          <p:cNvGrpSpPr>
            <a:grpSpLocks noChangeAspect="1"/>
          </p:cNvGrpSpPr>
          <p:nvPr/>
        </p:nvGrpSpPr>
        <p:grpSpPr bwMode="auto">
          <a:xfrm>
            <a:off x="6357938" y="2520950"/>
            <a:ext cx="1644650" cy="1485900"/>
            <a:chOff x="3999" y="3024"/>
            <a:chExt cx="688" cy="600"/>
          </a:xfrm>
        </p:grpSpPr>
        <p:grpSp>
          <p:nvGrpSpPr>
            <p:cNvPr id="1374240" name="Group 32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4241" name="Freeform 33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42" name="Freeform 34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4243" name="Freeform 35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4244" name="Freeform 36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4245" name="AutoShape 37"/>
          <p:cNvSpPr>
            <a:spLocks noChangeAspect="1" noChangeArrowheads="1"/>
          </p:cNvSpPr>
          <p:nvPr/>
        </p:nvSpPr>
        <p:spPr bwMode="auto">
          <a:xfrm rot="16200000" flipV="1">
            <a:off x="7931944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6" name="Freeform 38"/>
          <p:cNvSpPr>
            <a:spLocks noChangeAspect="1"/>
          </p:cNvSpPr>
          <p:nvPr/>
        </p:nvSpPr>
        <p:spPr bwMode="auto">
          <a:xfrm>
            <a:off x="6351588" y="3938588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7" name="Freeform 39"/>
          <p:cNvSpPr>
            <a:spLocks noChangeAspect="1"/>
          </p:cNvSpPr>
          <p:nvPr/>
        </p:nvSpPr>
        <p:spPr bwMode="auto">
          <a:xfrm>
            <a:off x="7153275" y="3954463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8" name="Freeform 40"/>
          <p:cNvSpPr>
            <a:spLocks noChangeAspect="1"/>
          </p:cNvSpPr>
          <p:nvPr/>
        </p:nvSpPr>
        <p:spPr bwMode="auto">
          <a:xfrm>
            <a:off x="6357938" y="3938588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9" name="Freeform 41"/>
          <p:cNvSpPr>
            <a:spLocks noChangeAspect="1"/>
          </p:cNvSpPr>
          <p:nvPr/>
        </p:nvSpPr>
        <p:spPr bwMode="auto">
          <a:xfrm>
            <a:off x="7161213" y="3946525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0" name="AutoShape 42"/>
          <p:cNvSpPr>
            <a:spLocks noChangeAspect="1" noChangeArrowheads="1"/>
          </p:cNvSpPr>
          <p:nvPr/>
        </p:nvSpPr>
        <p:spPr bwMode="auto">
          <a:xfrm rot="16200000">
            <a:off x="7931151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1" name="AutoShape 43"/>
          <p:cNvSpPr>
            <a:spLocks noChangeAspect="1" noChangeArrowheads="1"/>
          </p:cNvSpPr>
          <p:nvPr/>
        </p:nvSpPr>
        <p:spPr bwMode="auto">
          <a:xfrm rot="16200000" flipV="1">
            <a:off x="7932738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3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Decimation (edge collapse)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76260" name="Group 4"/>
          <p:cNvGrpSpPr>
            <a:grpSpLocks/>
          </p:cNvGrpSpPr>
          <p:nvPr/>
        </p:nvGrpSpPr>
        <p:grpSpPr bwMode="auto">
          <a:xfrm>
            <a:off x="174625" y="2568575"/>
            <a:ext cx="3656013" cy="2924175"/>
            <a:chOff x="680" y="1996"/>
            <a:chExt cx="1392" cy="1204"/>
          </a:xfrm>
        </p:grpSpPr>
        <p:grpSp>
          <p:nvGrpSpPr>
            <p:cNvPr id="1376261" name="Group 5"/>
            <p:cNvGrpSpPr>
              <a:grpSpLocks/>
            </p:cNvGrpSpPr>
            <p:nvPr/>
          </p:nvGrpSpPr>
          <p:grpSpPr bwMode="auto">
            <a:xfrm>
              <a:off x="680" y="1996"/>
              <a:ext cx="1392" cy="1204"/>
              <a:chOff x="3216" y="1824"/>
              <a:chExt cx="1997" cy="1728"/>
            </a:xfrm>
          </p:grpSpPr>
          <p:sp>
            <p:nvSpPr>
              <p:cNvPr id="1376262" name="AutoShape 6"/>
              <p:cNvSpPr>
                <a:spLocks noChangeArrowheads="1"/>
              </p:cNvSpPr>
              <p:nvPr/>
            </p:nvSpPr>
            <p:spPr bwMode="auto">
              <a:xfrm rot="16200000">
                <a:off x="3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3" name="AutoShape 7"/>
              <p:cNvSpPr>
                <a:spLocks noChangeArrowheads="1"/>
              </p:cNvSpPr>
              <p:nvPr/>
            </p:nvSpPr>
            <p:spPr bwMode="auto">
              <a:xfrm rot="16200000" flipV="1">
                <a:off x="3688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4" name="AutoShape 8"/>
              <p:cNvSpPr>
                <a:spLocks noChangeArrowheads="1"/>
              </p:cNvSpPr>
              <p:nvPr/>
            </p:nvSpPr>
            <p:spPr bwMode="auto">
              <a:xfrm rot="16200000">
                <a:off x="3688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5" name="Freeform 9"/>
              <p:cNvSpPr>
                <a:spLocks/>
              </p:cNvSpPr>
              <p:nvPr/>
            </p:nvSpPr>
            <p:spPr bwMode="auto">
              <a:xfrm>
                <a:off x="4221" y="2397"/>
                <a:ext cx="180" cy="573"/>
              </a:xfrm>
              <a:custGeom>
                <a:avLst/>
                <a:gdLst>
                  <a:gd name="T0" fmla="*/ 6 w 180"/>
                  <a:gd name="T1" fmla="*/ 0 h 573"/>
                  <a:gd name="T2" fmla="*/ 0 w 180"/>
                  <a:gd name="T3" fmla="*/ 573 h 573"/>
                  <a:gd name="T4" fmla="*/ 180 w 180"/>
                  <a:gd name="T5" fmla="*/ 288 h 573"/>
                  <a:gd name="T6" fmla="*/ 6 w 180"/>
                  <a:gd name="T7" fmla="*/ 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573">
                    <a:moveTo>
                      <a:pt x="6" y="0"/>
                    </a:moveTo>
                    <a:lnTo>
                      <a:pt x="0" y="573"/>
                    </a:lnTo>
                    <a:lnTo>
                      <a:pt x="180" y="28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6" name="AutoShape 10"/>
              <p:cNvSpPr>
                <a:spLocks noChangeArrowheads="1"/>
              </p:cNvSpPr>
              <p:nvPr/>
            </p:nvSpPr>
            <p:spPr bwMode="auto">
              <a:xfrm rot="16200000">
                <a:off x="3688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7" name="AutoShape 11"/>
              <p:cNvSpPr>
                <a:spLocks noChangeArrowheads="1"/>
              </p:cNvSpPr>
              <p:nvPr/>
            </p:nvSpPr>
            <p:spPr bwMode="auto">
              <a:xfrm rot="16200000" flipV="1">
                <a:off x="4179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8" name="AutoShape 12"/>
              <p:cNvSpPr>
                <a:spLocks noChangeArrowheads="1"/>
              </p:cNvSpPr>
              <p:nvPr/>
            </p:nvSpPr>
            <p:spPr bwMode="auto">
              <a:xfrm rot="16200000">
                <a:off x="4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9" name="AutoShape 13"/>
              <p:cNvSpPr>
                <a:spLocks noChangeArrowheads="1"/>
              </p:cNvSpPr>
              <p:nvPr/>
            </p:nvSpPr>
            <p:spPr bwMode="auto">
              <a:xfrm rot="16200000" flipV="1">
                <a:off x="3179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0" name="AutoShape 14"/>
              <p:cNvSpPr>
                <a:spLocks noChangeArrowheads="1"/>
              </p:cNvSpPr>
              <p:nvPr/>
            </p:nvSpPr>
            <p:spPr bwMode="auto">
              <a:xfrm rot="16200000">
                <a:off x="3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1" name="AutoShape 15"/>
              <p:cNvSpPr>
                <a:spLocks noChangeArrowheads="1"/>
              </p:cNvSpPr>
              <p:nvPr/>
            </p:nvSpPr>
            <p:spPr bwMode="auto">
              <a:xfrm rot="16200000" flipV="1">
                <a:off x="3688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2" name="AutoShape 16"/>
              <p:cNvSpPr>
                <a:spLocks noChangeArrowheads="1"/>
              </p:cNvSpPr>
              <p:nvPr/>
            </p:nvSpPr>
            <p:spPr bwMode="auto">
              <a:xfrm rot="16200000" flipV="1">
                <a:off x="4675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3" name="AutoShape 17"/>
              <p:cNvSpPr>
                <a:spLocks noChangeArrowheads="1"/>
              </p:cNvSpPr>
              <p:nvPr/>
            </p:nvSpPr>
            <p:spPr bwMode="auto">
              <a:xfrm rot="16200000">
                <a:off x="4675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4" name="AutoShape 18"/>
              <p:cNvSpPr>
                <a:spLocks noChangeArrowheads="1"/>
              </p:cNvSpPr>
              <p:nvPr/>
            </p:nvSpPr>
            <p:spPr bwMode="auto">
              <a:xfrm rot="16200000">
                <a:off x="3688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5" name="AutoShape 19"/>
              <p:cNvSpPr>
                <a:spLocks noChangeArrowheads="1"/>
              </p:cNvSpPr>
              <p:nvPr/>
            </p:nvSpPr>
            <p:spPr bwMode="auto">
              <a:xfrm rot="16200000" flipV="1">
                <a:off x="4179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6" name="Freeform 20"/>
              <p:cNvSpPr>
                <a:spLocks/>
              </p:cNvSpPr>
              <p:nvPr/>
            </p:nvSpPr>
            <p:spPr bwMode="auto">
              <a:xfrm>
                <a:off x="4236" y="2409"/>
                <a:ext cx="471" cy="279"/>
              </a:xfrm>
              <a:custGeom>
                <a:avLst/>
                <a:gdLst>
                  <a:gd name="T0" fmla="*/ 0 w 471"/>
                  <a:gd name="T1" fmla="*/ 0 h 279"/>
                  <a:gd name="T2" fmla="*/ 165 w 471"/>
                  <a:gd name="T3" fmla="*/ 276 h 279"/>
                  <a:gd name="T4" fmla="*/ 471 w 471"/>
                  <a:gd name="T5" fmla="*/ 279 h 279"/>
                  <a:gd name="T6" fmla="*/ 0 w 471"/>
                  <a:gd name="T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1" h="279">
                    <a:moveTo>
                      <a:pt x="0" y="0"/>
                    </a:moveTo>
                    <a:lnTo>
                      <a:pt x="165" y="276"/>
                    </a:lnTo>
                    <a:lnTo>
                      <a:pt x="471" y="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7" name="Freeform 21"/>
              <p:cNvSpPr>
                <a:spLocks/>
              </p:cNvSpPr>
              <p:nvPr/>
            </p:nvSpPr>
            <p:spPr bwMode="auto">
              <a:xfrm>
                <a:off x="4221" y="2679"/>
                <a:ext cx="492" cy="288"/>
              </a:xfrm>
              <a:custGeom>
                <a:avLst/>
                <a:gdLst>
                  <a:gd name="T0" fmla="*/ 0 w 492"/>
                  <a:gd name="T1" fmla="*/ 288 h 288"/>
                  <a:gd name="T2" fmla="*/ 492 w 492"/>
                  <a:gd name="T3" fmla="*/ 0 h 288"/>
                  <a:gd name="T4" fmla="*/ 177 w 492"/>
                  <a:gd name="T5" fmla="*/ 6 h 288"/>
                  <a:gd name="T6" fmla="*/ 0 w 492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2" h="288">
                    <a:moveTo>
                      <a:pt x="0" y="288"/>
                    </a:moveTo>
                    <a:lnTo>
                      <a:pt x="492" y="0"/>
                    </a:lnTo>
                    <a:lnTo>
                      <a:pt x="177" y="6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8" name="AutoShape 22"/>
              <p:cNvSpPr>
                <a:spLocks noChangeArrowheads="1"/>
              </p:cNvSpPr>
              <p:nvPr/>
            </p:nvSpPr>
            <p:spPr bwMode="auto">
              <a:xfrm rot="16200000">
                <a:off x="4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9" name="AutoShape 23"/>
              <p:cNvSpPr>
                <a:spLocks noChangeArrowheads="1"/>
              </p:cNvSpPr>
              <p:nvPr/>
            </p:nvSpPr>
            <p:spPr bwMode="auto">
              <a:xfrm rot="16200000" flipV="1">
                <a:off x="4675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76280" name="Group 24"/>
            <p:cNvGrpSpPr>
              <a:grpSpLocks/>
            </p:cNvGrpSpPr>
            <p:nvPr/>
          </p:nvGrpSpPr>
          <p:grpSpPr bwMode="auto">
            <a:xfrm>
              <a:off x="1276" y="2504"/>
              <a:ext cx="180" cy="180"/>
              <a:chOff x="2304" y="3168"/>
              <a:chExt cx="432" cy="432"/>
            </a:xfrm>
          </p:grpSpPr>
          <p:sp>
            <p:nvSpPr>
              <p:cNvPr id="1376281" name="Line 25"/>
              <p:cNvSpPr>
                <a:spLocks noChangeShapeType="1"/>
              </p:cNvSpPr>
              <p:nvPr/>
            </p:nvSpPr>
            <p:spPr bwMode="auto">
              <a:xfrm flipH="1"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82" name="Line 26"/>
              <p:cNvSpPr>
                <a:spLocks noChangeShapeType="1"/>
              </p:cNvSpPr>
              <p:nvPr/>
            </p:nvSpPr>
            <p:spPr bwMode="auto">
              <a:xfrm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83" name="Oval 27"/>
              <p:cNvSpPr>
                <a:spLocks noChangeArrowheads="1"/>
              </p:cNvSpPr>
              <p:nvPr/>
            </p:nvSpPr>
            <p:spPr bwMode="auto">
              <a:xfrm>
                <a:off x="2304" y="3168"/>
                <a:ext cx="432" cy="43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alpha val="50000"/>
                      </a:schemeClr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76284" name="Line 28"/>
          <p:cNvSpPr>
            <a:spLocks noChangeShapeType="1"/>
          </p:cNvSpPr>
          <p:nvPr/>
        </p:nvSpPr>
        <p:spPr bwMode="auto">
          <a:xfrm>
            <a:off x="3887788" y="4033838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5" name="AutoShape 29"/>
          <p:cNvSpPr>
            <a:spLocks noChangeAspect="1" noChangeArrowheads="1"/>
          </p:cNvSpPr>
          <p:nvPr/>
        </p:nvSpPr>
        <p:spPr bwMode="auto">
          <a:xfrm rot="16200000">
            <a:off x="5439569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6" name="AutoShape 30"/>
          <p:cNvSpPr>
            <a:spLocks noChangeAspect="1" noChangeArrowheads="1"/>
          </p:cNvSpPr>
          <p:nvPr/>
        </p:nvSpPr>
        <p:spPr bwMode="auto">
          <a:xfrm rot="16200000" flipV="1">
            <a:off x="5438776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7" name="AutoShape 31"/>
          <p:cNvSpPr>
            <a:spLocks noChangeAspect="1" noChangeArrowheads="1"/>
          </p:cNvSpPr>
          <p:nvPr/>
        </p:nvSpPr>
        <p:spPr bwMode="auto">
          <a:xfrm rot="16200000">
            <a:off x="5440363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6288" name="Group 32"/>
          <p:cNvGrpSpPr>
            <a:grpSpLocks noChangeAspect="1"/>
          </p:cNvGrpSpPr>
          <p:nvPr/>
        </p:nvGrpSpPr>
        <p:grpSpPr bwMode="auto">
          <a:xfrm>
            <a:off x="6357938" y="2520950"/>
            <a:ext cx="1644650" cy="1485900"/>
            <a:chOff x="3999" y="3024"/>
            <a:chExt cx="688" cy="600"/>
          </a:xfrm>
        </p:grpSpPr>
        <p:grpSp>
          <p:nvGrpSpPr>
            <p:cNvPr id="1376289" name="Group 33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6290" name="Freeform 34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91" name="Freeform 35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6292" name="Freeform 36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6293" name="Freeform 37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6294" name="AutoShape 38"/>
          <p:cNvSpPr>
            <a:spLocks noChangeAspect="1" noChangeArrowheads="1"/>
          </p:cNvSpPr>
          <p:nvPr/>
        </p:nvSpPr>
        <p:spPr bwMode="auto">
          <a:xfrm rot="16200000" flipV="1">
            <a:off x="7931944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5" name="Freeform 39"/>
          <p:cNvSpPr>
            <a:spLocks noChangeAspect="1"/>
          </p:cNvSpPr>
          <p:nvPr/>
        </p:nvSpPr>
        <p:spPr bwMode="auto">
          <a:xfrm>
            <a:off x="6351588" y="3938588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6" name="Freeform 40"/>
          <p:cNvSpPr>
            <a:spLocks noChangeAspect="1"/>
          </p:cNvSpPr>
          <p:nvPr/>
        </p:nvSpPr>
        <p:spPr bwMode="auto">
          <a:xfrm>
            <a:off x="7153275" y="3954463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7" name="Freeform 41"/>
          <p:cNvSpPr>
            <a:spLocks noChangeAspect="1"/>
          </p:cNvSpPr>
          <p:nvPr/>
        </p:nvSpPr>
        <p:spPr bwMode="auto">
          <a:xfrm>
            <a:off x="6357938" y="3938588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8" name="Freeform 42"/>
          <p:cNvSpPr>
            <a:spLocks noChangeAspect="1"/>
          </p:cNvSpPr>
          <p:nvPr/>
        </p:nvSpPr>
        <p:spPr bwMode="auto">
          <a:xfrm>
            <a:off x="7161213" y="3946525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9" name="AutoShape 43"/>
          <p:cNvSpPr>
            <a:spLocks noChangeAspect="1" noChangeArrowheads="1"/>
          </p:cNvSpPr>
          <p:nvPr/>
        </p:nvSpPr>
        <p:spPr bwMode="auto">
          <a:xfrm rot="16200000">
            <a:off x="7931151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300" name="AutoShape 44"/>
          <p:cNvSpPr>
            <a:spLocks noChangeAspect="1" noChangeArrowheads="1"/>
          </p:cNvSpPr>
          <p:nvPr/>
        </p:nvSpPr>
        <p:spPr bwMode="auto">
          <a:xfrm rot="16200000" flipV="1">
            <a:off x="7932738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378309" name="Group 5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378310" name="AutoShape 6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1" name="AutoShape 7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2" name="AutoShape 8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3" name="Freeform 9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4" name="AutoShape 10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5" name="AutoShape 11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6" name="AutoShape 12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7" name="AutoShape 13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8" name="AutoShape 14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9" name="AutoShape 15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0" name="AutoShape 16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1" name="AutoShape 17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2" name="AutoShape 18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3" name="AutoShape 19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4" name="Freeform 20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5" name="Freeform 21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6" name="AutoShape 22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7" name="AutoShape 23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8328" name="Group 24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378329" name="Line 25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30" name="Line 26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31" name="Oval 27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8332" name="Line 28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3" name="AutoShape 29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4" name="AutoShape 30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5" name="AutoShape 31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8336" name="Group 32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378337" name="Group 33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8338" name="Freeform 34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339" name="Freeform 35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8340" name="Freeform 36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41" name="Freeform 37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8342" name="AutoShape 38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3" name="Freeform 39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4" name="Freeform 40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5" name="Freeform 41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6" name="Freeform 42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7" name="AutoShape 43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8" name="AutoShape 44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50" name="Text Box 46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378351" name="Text Box 47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378352" name="Text Box 48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378353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6868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Create new vertex v (based on appropriate rule)</a:t>
            </a:r>
          </a:p>
          <a:p>
            <a:r>
              <a:rPr lang="en-US" sz="2400" b="1" i="1"/>
              <a:t>Find all faces/edges neighbor vertex v1</a:t>
            </a:r>
            <a:r>
              <a:rPr lang="en-US" sz="2400"/>
              <a:t>  (such as A)</a:t>
            </a:r>
          </a:p>
          <a:p>
            <a:r>
              <a:rPr lang="en-US" sz="2400"/>
              <a:t>Change them to use v instead of v1.  Do the same for v0</a:t>
            </a:r>
          </a:p>
          <a:p>
            <a:r>
              <a:rPr lang="en-US" sz="2400"/>
              <a:t>Depend on data structure, you need to fix all faces, edges</a:t>
            </a:r>
          </a:p>
        </p:txBody>
      </p:sp>
      <p:sp>
        <p:nvSpPr>
          <p:cNvPr id="1378354" name="Text Box 50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378355" name="Text Box 51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378356" name="Text Box 52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3948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28823</TotalTime>
  <Words>1480</Words>
  <Application>Microsoft Macintosh PowerPoint</Application>
  <PresentationFormat>Letter Paper (8.5x11 in)</PresentationFormat>
  <Paragraphs>261</Paragraphs>
  <Slides>36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Default Design</vt:lpstr>
      <vt:lpstr>Equation</vt:lpstr>
      <vt:lpstr>Advanced Computer Graphics</vt:lpstr>
      <vt:lpstr>To Do </vt:lpstr>
      <vt:lpstr>Outline </vt:lpstr>
      <vt:lpstr>Assignment Overview</vt:lpstr>
      <vt:lpstr>Mesh Viewer (3.1)</vt:lpstr>
      <vt:lpstr>Mesh Connectivity (3.2)</vt:lpstr>
      <vt:lpstr>Mesh Decimation (edge collapse)</vt:lpstr>
      <vt:lpstr>Mesh Decimation (edge collapse)</vt:lpstr>
      <vt:lpstr>Mesh Decimation (edge collapse 3.3)</vt:lpstr>
      <vt:lpstr> Mesh Data Structure Hints </vt:lpstr>
      <vt:lpstr>Mesh Decimation (edge collapse 3.3)</vt:lpstr>
      <vt:lpstr>Mesh Decimation (edge collapse 2.3)</vt:lpstr>
      <vt:lpstr> Mesh Data Structure Hints </vt:lpstr>
      <vt:lpstr>Mesh Decimation (edge collapse 3.3)</vt:lpstr>
      <vt:lpstr>Implementation </vt:lpstr>
      <vt:lpstr>Outline </vt:lpstr>
      <vt:lpstr>Successive Edge Collapses</vt:lpstr>
      <vt:lpstr>Appearance Preserving</vt:lpstr>
      <vt:lpstr>Progressive Meshes (3.5)</vt:lpstr>
      <vt:lpstr>GeoMorph</vt:lpstr>
      <vt:lpstr>Vertex splits</vt:lpstr>
      <vt:lpstr>Implementation </vt:lpstr>
      <vt:lpstr>View-Dependent Simplification</vt:lpstr>
      <vt:lpstr>Outline </vt:lpstr>
      <vt:lpstr>Quadric Error Metrics</vt:lpstr>
      <vt:lpstr>Background: Computing Planes</vt:lpstr>
      <vt:lpstr>Quadric Error Metrics</vt:lpstr>
      <vt:lpstr>Quadric Error Metrics</vt:lpstr>
      <vt:lpstr>Quadric Error Metrics</vt:lpstr>
      <vt:lpstr>Using Quadrics</vt:lpstr>
      <vt:lpstr>Using Quadrics</vt:lpstr>
      <vt:lpstr>Using Quadrics</vt:lpstr>
      <vt:lpstr>Results</vt:lpstr>
      <vt:lpstr>Quadric Visualization</vt:lpstr>
      <vt:lpstr>Results</vt:lpstr>
      <vt:lpstr>Summary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618</cp:revision>
  <cp:lastPrinted>2015-04-21T04:14:05Z</cp:lastPrinted>
  <dcterms:created xsi:type="dcterms:W3CDTF">1999-02-11T00:43:51Z</dcterms:created>
  <dcterms:modified xsi:type="dcterms:W3CDTF">2017-02-20T19:42:28Z</dcterms:modified>
</cp:coreProperties>
</file>