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g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</p:sldMasterIdLst>
  <p:notesMasterIdLst>
    <p:notesMasterId r:id="rId40"/>
  </p:notesMasterIdLst>
  <p:handoutMasterIdLst>
    <p:handoutMasterId r:id="rId41"/>
  </p:handoutMasterIdLst>
  <p:sldIdLst>
    <p:sldId id="751" r:id="rId2"/>
    <p:sldId id="752" r:id="rId3"/>
    <p:sldId id="830" r:id="rId4"/>
    <p:sldId id="831" r:id="rId5"/>
    <p:sldId id="832" r:id="rId6"/>
    <p:sldId id="833" r:id="rId7"/>
    <p:sldId id="834" r:id="rId8"/>
    <p:sldId id="835" r:id="rId9"/>
    <p:sldId id="836" r:id="rId10"/>
    <p:sldId id="837" r:id="rId11"/>
    <p:sldId id="838" r:id="rId12"/>
    <p:sldId id="839" r:id="rId13"/>
    <p:sldId id="840" r:id="rId14"/>
    <p:sldId id="841" r:id="rId15"/>
    <p:sldId id="842" r:id="rId16"/>
    <p:sldId id="843" r:id="rId17"/>
    <p:sldId id="844" r:id="rId18"/>
    <p:sldId id="845" r:id="rId19"/>
    <p:sldId id="846" r:id="rId20"/>
    <p:sldId id="847" r:id="rId21"/>
    <p:sldId id="848" r:id="rId22"/>
    <p:sldId id="849" r:id="rId23"/>
    <p:sldId id="850" r:id="rId24"/>
    <p:sldId id="851" r:id="rId25"/>
    <p:sldId id="852" r:id="rId26"/>
    <p:sldId id="853" r:id="rId27"/>
    <p:sldId id="854" r:id="rId28"/>
    <p:sldId id="855" r:id="rId29"/>
    <p:sldId id="856" r:id="rId30"/>
    <p:sldId id="857" r:id="rId31"/>
    <p:sldId id="858" r:id="rId32"/>
    <p:sldId id="859" r:id="rId33"/>
    <p:sldId id="860" r:id="rId34"/>
    <p:sldId id="861" r:id="rId35"/>
    <p:sldId id="862" r:id="rId36"/>
    <p:sldId id="863" r:id="rId37"/>
    <p:sldId id="864" r:id="rId38"/>
    <p:sldId id="865" r:id="rId39"/>
  </p:sldIdLst>
  <p:sldSz cx="9144000" cy="6858000" type="letter"/>
  <p:notesSz cx="6985000" cy="92837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-8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2923"/>
        <p:guide pos="219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780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780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E9FA3FA0-9E4B-E547-9B4F-1413D6DF1D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1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9225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0263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8488"/>
            <a:ext cx="512445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9225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9CDCF86C-8D4A-B842-95D3-965C3B1B79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80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1987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7053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40728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6250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89906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4014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555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1033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15523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45441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20394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2.png"/><Relationship Id="rId1" Type="http://schemas.microsoft.com/office/2007/relationships/media" Target="file:///D:\movies\shadow.mpg" TargetMode="External"/><Relationship Id="rId2" Type="http://schemas.openxmlformats.org/officeDocument/2006/relationships/video" Target="file:///D:\movies\shadow.m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microsoft.com/office/2007/relationships/media" Target="file:///D:\movies\engine-gc.mpg" TargetMode="External"/><Relationship Id="rId2" Type="http://schemas.openxmlformats.org/officeDocument/2006/relationships/video" Target="file:///D:\movies\engine-gc.m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2.png"/><Relationship Id="rId1" Type="http://schemas.microsoft.com/office/2007/relationships/media" Target="file:///D:\movies\shadow.mpg" TargetMode="External"/><Relationship Id="rId2" Type="http://schemas.openxmlformats.org/officeDocument/2006/relationships/video" Target="file:///D:\movies\shadow.m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dirty="0" smtClean="0"/>
              <a:t>Advanced Computer Graphics</a:t>
            </a:r>
            <a:endParaRPr lang="en-US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95525"/>
            <a:ext cx="8229600" cy="17526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CSE </a:t>
            </a:r>
            <a:r>
              <a:rPr lang="en-US" dirty="0" smtClean="0">
                <a:latin typeface="+mj-lt"/>
              </a:rPr>
              <a:t>163 [</a:t>
            </a:r>
            <a:r>
              <a:rPr lang="en-US" dirty="0" smtClean="0">
                <a:latin typeface="+mj-lt"/>
              </a:rPr>
              <a:t>Spring</a:t>
            </a:r>
            <a:r>
              <a:rPr lang="en-US" dirty="0" smtClean="0">
                <a:latin typeface="+mj-lt"/>
              </a:rPr>
              <a:t> 2017]</a:t>
            </a:r>
            <a:r>
              <a:rPr lang="en-US" dirty="0">
                <a:latin typeface="+mj-lt"/>
              </a:rPr>
              <a:t>, Lecture </a:t>
            </a:r>
            <a:r>
              <a:rPr lang="en-US" dirty="0" smtClean="0">
                <a:latin typeface="+mj-lt"/>
              </a:rPr>
              <a:t>6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2390007" y="3576638"/>
            <a:ext cx="4288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 dirty="0">
                <a:latin typeface="+mj-lt"/>
              </a:rPr>
              <a:t>http://</a:t>
            </a:r>
            <a:r>
              <a:rPr lang="en-US" sz="2400" dirty="0" err="1" smtClean="0">
                <a:latin typeface="+mj-lt"/>
              </a:rPr>
              <a:t>www.cs.ucsd.edu</a:t>
            </a:r>
            <a:r>
              <a:rPr lang="en-US" sz="2400" dirty="0">
                <a:latin typeface="+mj-lt"/>
              </a:rPr>
              <a:t>/~</a:t>
            </a:r>
            <a:r>
              <a:rPr lang="en-US" sz="2400" dirty="0" err="1" smtClean="0">
                <a:latin typeface="+mj-lt"/>
              </a:rPr>
              <a:t>ravir</a:t>
            </a:r>
            <a:endParaRPr lang="en-US" sz="2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5" y="4429299"/>
            <a:ext cx="2955352" cy="1775417"/>
          </a:xfrm>
          <a:prstGeom prst="rect">
            <a:avLst/>
          </a:prstGeom>
        </p:spPr>
      </p:pic>
      <p:pic>
        <p:nvPicPr>
          <p:cNvPr id="13" name="Picture 21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94" y="4427931"/>
            <a:ext cx="2126467" cy="1772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david-classic-leftlight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58" y="4394200"/>
            <a:ext cx="1664569" cy="182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blackgir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681" y="4433136"/>
            <a:ext cx="2310060" cy="173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Objects</a:t>
            </a: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3876675" y="60960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charset="0"/>
              </a:rPr>
              <a:t>This one?</a:t>
            </a:r>
          </a:p>
        </p:txBody>
      </p:sp>
      <p:grpSp>
        <p:nvGrpSpPr>
          <p:cNvPr id="1275908" name="Group 4"/>
          <p:cNvGrpSpPr>
            <a:grpSpLocks/>
          </p:cNvGrpSpPr>
          <p:nvPr/>
        </p:nvGrpSpPr>
        <p:grpSpPr bwMode="auto">
          <a:xfrm>
            <a:off x="1562100" y="1752600"/>
            <a:ext cx="6019800" cy="4419600"/>
            <a:chOff x="1219" y="1104"/>
            <a:chExt cx="3792" cy="2784"/>
          </a:xfrm>
        </p:grpSpPr>
        <p:pic>
          <p:nvPicPr>
            <p:cNvPr id="1275909" name="Picture 5" descr="fig10-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" y="1104"/>
              <a:ext cx="3792" cy="2511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75910" name="Text Box 6"/>
            <p:cNvSpPr txBox="1">
              <a:spLocks noChangeArrowheads="1"/>
            </p:cNvSpPr>
            <p:nvPr/>
          </p:nvSpPr>
          <p:spPr bwMode="auto">
            <a:xfrm>
              <a:off x="3792" y="3657"/>
              <a:ext cx="121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H&amp;B Figure 10.46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0983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Objects</a:t>
            </a:r>
          </a:p>
        </p:txBody>
      </p:sp>
      <p:sp>
        <p:nvSpPr>
          <p:cNvPr id="1276931" name="Text Box 3"/>
          <p:cNvSpPr txBox="1">
            <a:spLocks noChangeArrowheads="1"/>
          </p:cNvSpPr>
          <p:nvPr/>
        </p:nvSpPr>
        <p:spPr bwMode="auto">
          <a:xfrm>
            <a:off x="3151188" y="6096000"/>
            <a:ext cx="2965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charset="0"/>
              </a:rPr>
              <a:t>How about this one?</a:t>
            </a:r>
          </a:p>
        </p:txBody>
      </p:sp>
      <p:pic>
        <p:nvPicPr>
          <p:cNvPr id="1276932" name="shadow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38" y="1676400"/>
            <a:ext cx="4114800" cy="4114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32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Objects</a:t>
            </a:r>
          </a:p>
        </p:txBody>
      </p:sp>
      <p:sp>
        <p:nvSpPr>
          <p:cNvPr id="1278979" name="Text Box 3"/>
          <p:cNvSpPr txBox="1">
            <a:spLocks noChangeArrowheads="1"/>
          </p:cNvSpPr>
          <p:nvPr/>
        </p:nvSpPr>
        <p:spPr bwMode="auto">
          <a:xfrm>
            <a:off x="3876675" y="60960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charset="0"/>
              </a:rPr>
              <a:t>This one?</a:t>
            </a:r>
          </a:p>
        </p:txBody>
      </p:sp>
      <p:grpSp>
        <p:nvGrpSpPr>
          <p:cNvPr id="1278980" name="Group 4"/>
          <p:cNvGrpSpPr>
            <a:grpSpLocks/>
          </p:cNvGrpSpPr>
          <p:nvPr/>
        </p:nvGrpSpPr>
        <p:grpSpPr bwMode="auto">
          <a:xfrm>
            <a:off x="2397125" y="1752600"/>
            <a:ext cx="4349750" cy="4217988"/>
            <a:chOff x="1685" y="1043"/>
            <a:chExt cx="3044" cy="2968"/>
          </a:xfrm>
        </p:grpSpPr>
        <p:pic>
          <p:nvPicPr>
            <p:cNvPr id="1278981" name="Picture 5" descr="fig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5" y="1043"/>
              <a:ext cx="2928" cy="26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78982" name="Text Box 6"/>
            <p:cNvSpPr txBox="1">
              <a:spLocks noChangeArrowheads="1"/>
            </p:cNvSpPr>
            <p:nvPr/>
          </p:nvSpPr>
          <p:spPr bwMode="auto">
            <a:xfrm>
              <a:off x="3550" y="3753"/>
              <a:ext cx="1179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H&amp;B Figure 9.9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5011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3D object data</a:t>
            </a:r>
          </a:p>
        </p:txBody>
      </p:sp>
      <p:sp>
        <p:nvSpPr>
          <p:cNvPr id="128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/>
              <a:t>Polygon meshes for complex real-world objects</a:t>
            </a:r>
          </a:p>
          <a:p>
            <a:r>
              <a:rPr lang="en-US"/>
              <a:t>Spline patches from modeling programs</a:t>
            </a:r>
          </a:p>
          <a:p>
            <a:r>
              <a:rPr lang="en-US"/>
              <a:t>Volume data or voxels (e.g. visible human project)</a:t>
            </a:r>
          </a:p>
          <a:p>
            <a:r>
              <a:rPr lang="en-US"/>
              <a:t>Machine parts (Constructive Solid Geometry)</a:t>
            </a:r>
          </a:p>
          <a:p>
            <a:r>
              <a:rPr lang="en-US"/>
              <a:t>And a few more</a:t>
            </a:r>
          </a:p>
          <a:p>
            <a:pPr>
              <a:buFont typeface="Wingdings" charset="0"/>
              <a:buNone/>
            </a:pPr>
            <a:endParaRPr lang="en-US"/>
          </a:p>
          <a:p>
            <a:pPr>
              <a:buFont typeface="Wingdings" charset="0"/>
              <a:buNone/>
            </a:pPr>
            <a:r>
              <a:rPr lang="en-US"/>
              <a:t>    All have advantages, disadvantages.  Increasingly, meshes are easiest to use and simplest</a:t>
            </a:r>
          </a:p>
        </p:txBody>
      </p:sp>
    </p:spTree>
    <p:extLst>
      <p:ext uri="{BB962C8B-B14F-4D97-AF65-F5344CB8AC3E}">
        <p14:creationId xmlns:p14="http://schemas.microsoft.com/office/powerpoint/2010/main" val="6839261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Comparisons</a:t>
            </a:r>
          </a:p>
        </p:txBody>
      </p:sp>
      <p:sp>
        <p:nvSpPr>
          <p:cNvPr id="128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7175"/>
            <a:ext cx="9144000" cy="5029200"/>
          </a:xfrm>
        </p:spPr>
        <p:txBody>
          <a:bodyPr/>
          <a:lstStyle/>
          <a:p>
            <a:r>
              <a:rPr lang="en-US"/>
              <a:t>Efficient hardware rendering (meshes simple)</a:t>
            </a:r>
          </a:p>
          <a:p>
            <a:r>
              <a:rPr lang="en-US"/>
              <a:t>Manipulation (edit, simplify, compress etc.)</a:t>
            </a:r>
          </a:p>
          <a:p>
            <a:pPr lvl="1"/>
            <a:r>
              <a:rPr lang="en-US"/>
              <a:t>Splines easiest originally, but now many algorithms for polygon meshes</a:t>
            </a:r>
          </a:p>
          <a:p>
            <a:r>
              <a:rPr lang="en-US"/>
              <a:t>Acquisition or Modeling</a:t>
            </a:r>
          </a:p>
          <a:p>
            <a:pPr lvl="1"/>
            <a:r>
              <a:rPr lang="en-US"/>
              <a:t>Splines, CSG originally used for modeling</a:t>
            </a:r>
          </a:p>
          <a:p>
            <a:pPr lvl="1"/>
            <a:r>
              <a:rPr lang="en-US"/>
              <a:t>But increasingly, complex meshes acquired from real world</a:t>
            </a:r>
          </a:p>
          <a:p>
            <a:r>
              <a:rPr lang="en-US"/>
              <a:t>Compactness</a:t>
            </a:r>
          </a:p>
          <a:p>
            <a:r>
              <a:rPr lang="en-US"/>
              <a:t>Simplicity (meshes win big here)</a:t>
            </a:r>
          </a:p>
        </p:txBody>
      </p:sp>
    </p:spTree>
    <p:extLst>
      <p:ext uri="{BB962C8B-B14F-4D97-AF65-F5344CB8AC3E}">
        <p14:creationId xmlns:p14="http://schemas.microsoft.com/office/powerpoint/2010/main" val="1952363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Point Cloud</a:t>
            </a:r>
          </a:p>
        </p:txBody>
      </p:sp>
      <p:sp>
        <p:nvSpPr>
          <p:cNvPr id="128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7175"/>
            <a:ext cx="4033838" cy="5029200"/>
          </a:xfrm>
        </p:spPr>
        <p:txBody>
          <a:bodyPr/>
          <a:lstStyle/>
          <a:p>
            <a:r>
              <a:rPr lang="en-US" sz="2400"/>
              <a:t>Unstructured samples</a:t>
            </a:r>
          </a:p>
          <a:p>
            <a:r>
              <a:rPr lang="en-US" sz="2400">
                <a:solidFill>
                  <a:schemeClr val="tx2"/>
                </a:solidFill>
              </a:rPr>
              <a:t>Advantage:</a:t>
            </a:r>
            <a:r>
              <a:rPr lang="en-US" sz="2400"/>
              <a:t> simplicity</a:t>
            </a:r>
          </a:p>
          <a:p>
            <a:r>
              <a:rPr lang="en-US" sz="2400">
                <a:solidFill>
                  <a:schemeClr val="tx2"/>
                </a:solidFill>
              </a:rPr>
              <a:t>Disadvantage:</a:t>
            </a:r>
            <a:r>
              <a:rPr lang="en-US" sz="2400"/>
              <a:t> no information on</a:t>
            </a:r>
            <a:br>
              <a:rPr lang="en-US" sz="2400"/>
            </a:br>
            <a:r>
              <a:rPr lang="en-US" sz="2400"/>
              <a:t>adjacency / connectivity</a:t>
            </a:r>
          </a:p>
          <a:p>
            <a:pPr lvl="1"/>
            <a:r>
              <a:rPr lang="en-US" sz="2000"/>
              <a:t>Have to use e.g.</a:t>
            </a:r>
            <a:br>
              <a:rPr lang="en-US" sz="2000"/>
            </a:br>
            <a:r>
              <a:rPr lang="en-US" sz="2000" i="1"/>
              <a:t>k</a:t>
            </a:r>
            <a:r>
              <a:rPr lang="en-US" sz="2000"/>
              <a:t>-nearest neighbors</a:t>
            </a:r>
          </a:p>
          <a:p>
            <a:pPr>
              <a:buFont typeface="Wingdings" charset="0"/>
              <a:buNone/>
            </a:pPr>
            <a:endParaRPr lang="en-US" sz="2400"/>
          </a:p>
          <a:p>
            <a:pPr>
              <a:buFont typeface="Wingdings" charset="0"/>
              <a:buNone/>
            </a:pPr>
            <a:r>
              <a:rPr lang="en-US" sz="2400"/>
              <a:t>    Increasingly hot topic in graphics today</a:t>
            </a:r>
          </a:p>
        </p:txBody>
      </p:sp>
      <p:pic>
        <p:nvPicPr>
          <p:cNvPr id="128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1409700"/>
            <a:ext cx="3852863" cy="50990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84101" name="Text Box 5"/>
          <p:cNvSpPr txBox="1">
            <a:spLocks noChangeArrowheads="1"/>
          </p:cNvSpPr>
          <p:nvPr/>
        </p:nvSpPr>
        <p:spPr bwMode="auto">
          <a:xfrm>
            <a:off x="8289925" y="6491288"/>
            <a:ext cx="854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Hoppe</a:t>
            </a:r>
          </a:p>
        </p:txBody>
      </p:sp>
    </p:spTree>
    <p:extLst>
      <p:ext uri="{BB962C8B-B14F-4D97-AF65-F5344CB8AC3E}">
        <p14:creationId xmlns:p14="http://schemas.microsoft.com/office/powerpoint/2010/main" val="228920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Range Image</a:t>
            </a:r>
          </a:p>
        </p:txBody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458200" cy="4495800"/>
          </a:xfrm>
        </p:spPr>
        <p:txBody>
          <a:bodyPr/>
          <a:lstStyle/>
          <a:p>
            <a:r>
              <a:rPr lang="en-US"/>
              <a:t>Image: stores an intensity / color along</a:t>
            </a:r>
            <a:br>
              <a:rPr lang="en-US"/>
            </a:br>
            <a:r>
              <a:rPr lang="en-US"/>
              <a:t>each of a set of regularly-spaced rays in space</a:t>
            </a:r>
          </a:p>
          <a:p>
            <a:r>
              <a:rPr lang="en-US"/>
              <a:t>Range image: stores a </a:t>
            </a:r>
            <a:r>
              <a:rPr lang="en-US">
                <a:solidFill>
                  <a:schemeClr val="tx2"/>
                </a:solidFill>
              </a:rPr>
              <a:t>depth</a:t>
            </a:r>
            <a:r>
              <a:rPr lang="en-US"/>
              <a:t> along</a:t>
            </a:r>
            <a:br>
              <a:rPr lang="en-US"/>
            </a:br>
            <a:r>
              <a:rPr lang="en-US"/>
              <a:t>each of a set of regularly-spaced rays in space</a:t>
            </a:r>
          </a:p>
          <a:p>
            <a:r>
              <a:rPr lang="en-US"/>
              <a:t>Obtained using devices known as range scanners</a:t>
            </a:r>
          </a:p>
          <a:p>
            <a:r>
              <a:rPr lang="en-US"/>
              <a:t>Advantages:</a:t>
            </a:r>
          </a:p>
          <a:p>
            <a:pPr lvl="1"/>
            <a:r>
              <a:rPr lang="en-US"/>
              <a:t>Uniform (?) parameterization</a:t>
            </a:r>
          </a:p>
          <a:p>
            <a:pPr lvl="1"/>
            <a:r>
              <a:rPr lang="en-US"/>
              <a:t>Adjacency / connectivity information</a:t>
            </a:r>
          </a:p>
        </p:txBody>
      </p:sp>
    </p:spTree>
    <p:extLst>
      <p:ext uri="{BB962C8B-B14F-4D97-AF65-F5344CB8AC3E}">
        <p14:creationId xmlns:p14="http://schemas.microsoft.com/office/powerpoint/2010/main" val="34808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5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Cyberware whole body 3D scanner</a:t>
            </a:r>
          </a:p>
        </p:txBody>
      </p:sp>
      <p:pic>
        <p:nvPicPr>
          <p:cNvPr id="1303558" name="Picture 6" descr="wholeBo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1497013"/>
            <a:ext cx="6359525" cy="507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5210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Range Image</a:t>
            </a:r>
          </a:p>
        </p:txBody>
      </p:sp>
      <p:sp>
        <p:nvSpPr>
          <p:cNvPr id="128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a complete 3D description: does not include part of object occluded from viewpoint</a:t>
            </a:r>
          </a:p>
        </p:txBody>
      </p:sp>
      <p:grpSp>
        <p:nvGrpSpPr>
          <p:cNvPr id="1286148" name="Group 4"/>
          <p:cNvGrpSpPr>
            <a:grpSpLocks/>
          </p:cNvGrpSpPr>
          <p:nvPr/>
        </p:nvGrpSpPr>
        <p:grpSpPr bwMode="auto">
          <a:xfrm>
            <a:off x="1333500" y="2819400"/>
            <a:ext cx="6477000" cy="3962400"/>
            <a:chOff x="864" y="1680"/>
            <a:chExt cx="4080" cy="2496"/>
          </a:xfrm>
        </p:grpSpPr>
        <p:pic>
          <p:nvPicPr>
            <p:cNvPr id="128614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680"/>
              <a:ext cx="4080" cy="2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286150" name="Text Box 6"/>
            <p:cNvSpPr txBox="1">
              <a:spLocks noChangeArrowheads="1"/>
            </p:cNvSpPr>
            <p:nvPr/>
          </p:nvSpPr>
          <p:spPr bwMode="auto">
            <a:xfrm>
              <a:off x="984" y="3888"/>
              <a:ext cx="11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Range Image</a:t>
              </a:r>
            </a:p>
          </p:txBody>
        </p:sp>
        <p:sp>
          <p:nvSpPr>
            <p:cNvPr id="1286151" name="Text Box 7"/>
            <p:cNvSpPr txBox="1">
              <a:spLocks noChangeArrowheads="1"/>
            </p:cNvSpPr>
            <p:nvPr/>
          </p:nvSpPr>
          <p:spPr bwMode="auto">
            <a:xfrm>
              <a:off x="2424" y="3888"/>
              <a:ext cx="104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Tessellation</a:t>
              </a:r>
            </a:p>
          </p:txBody>
        </p:sp>
        <p:sp>
          <p:nvSpPr>
            <p:cNvPr id="1286152" name="Text Box 8"/>
            <p:cNvSpPr txBox="1">
              <a:spLocks noChangeArrowheads="1"/>
            </p:cNvSpPr>
            <p:nvPr/>
          </p:nvSpPr>
          <p:spPr bwMode="auto">
            <a:xfrm>
              <a:off x="3672" y="3888"/>
              <a:ext cx="125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Range Surface</a:t>
              </a:r>
            </a:p>
          </p:txBody>
        </p:sp>
      </p:grpSp>
      <p:sp>
        <p:nvSpPr>
          <p:cNvPr id="1286153" name="Text Box 9"/>
          <p:cNvSpPr txBox="1">
            <a:spLocks noChangeArrowheads="1"/>
          </p:cNvSpPr>
          <p:nvPr/>
        </p:nvSpPr>
        <p:spPr bwMode="auto">
          <a:xfrm>
            <a:off x="8278813" y="6491288"/>
            <a:ext cx="865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Curless</a:t>
            </a:r>
          </a:p>
        </p:txBody>
      </p:sp>
    </p:spTree>
    <p:extLst>
      <p:ext uri="{BB962C8B-B14F-4D97-AF65-F5344CB8AC3E}">
        <p14:creationId xmlns:p14="http://schemas.microsoft.com/office/powerpoint/2010/main" val="2106362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Range Image</a:t>
            </a:r>
          </a:p>
        </p:txBody>
      </p:sp>
      <p:sp>
        <p:nvSpPr>
          <p:cNvPr id="128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001000" cy="4495800"/>
          </a:xfrm>
        </p:spPr>
        <p:txBody>
          <a:bodyPr/>
          <a:lstStyle/>
          <a:p>
            <a:r>
              <a:rPr lang="en-US" dirty="0"/>
              <a:t>Adjacency in range </a:t>
            </a:r>
            <a:r>
              <a:rPr lang="en-US" dirty="0" smtClean="0"/>
              <a:t>image not equal to </a:t>
            </a:r>
            <a:r>
              <a:rPr lang="en-US" dirty="0" smtClean="0">
                <a:sym typeface="Symbol" charset="0"/>
              </a:rPr>
              <a:t> </a:t>
            </a:r>
            <a:r>
              <a:rPr lang="en-US" dirty="0">
                <a:sym typeface="Symbol" charset="0"/>
              </a:rPr>
              <a:t>adjacency on surface</a:t>
            </a:r>
          </a:p>
          <a:p>
            <a:pPr>
              <a:buFont typeface="Wingdings" charset="0"/>
              <a:buNone/>
            </a:pPr>
            <a:endParaRPr lang="en-US" dirty="0">
              <a:sym typeface="Symbol" charset="0"/>
            </a:endParaRPr>
          </a:p>
        </p:txBody>
      </p:sp>
      <p:sp>
        <p:nvSpPr>
          <p:cNvPr id="1287172" name="Freeform 4"/>
          <p:cNvSpPr>
            <a:spLocks/>
          </p:cNvSpPr>
          <p:nvPr/>
        </p:nvSpPr>
        <p:spPr bwMode="auto">
          <a:xfrm>
            <a:off x="2743200" y="3349625"/>
            <a:ext cx="3633788" cy="1146175"/>
          </a:xfrm>
          <a:custGeom>
            <a:avLst/>
            <a:gdLst>
              <a:gd name="T0" fmla="*/ 0 w 2289"/>
              <a:gd name="T1" fmla="*/ 62 h 722"/>
              <a:gd name="T2" fmla="*/ 1272 w 2289"/>
              <a:gd name="T3" fmla="*/ 96 h 722"/>
              <a:gd name="T4" fmla="*/ 1100 w 2289"/>
              <a:gd name="T5" fmla="*/ 636 h 722"/>
              <a:gd name="T6" fmla="*/ 2289 w 2289"/>
              <a:gd name="T7" fmla="*/ 614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89" h="722">
                <a:moveTo>
                  <a:pt x="0" y="62"/>
                </a:moveTo>
                <a:cubicBezTo>
                  <a:pt x="212" y="68"/>
                  <a:pt x="1089" y="0"/>
                  <a:pt x="1272" y="96"/>
                </a:cubicBezTo>
                <a:cubicBezTo>
                  <a:pt x="1455" y="192"/>
                  <a:pt x="930" y="550"/>
                  <a:pt x="1100" y="636"/>
                </a:cubicBezTo>
                <a:cubicBezTo>
                  <a:pt x="1270" y="722"/>
                  <a:pt x="2041" y="619"/>
                  <a:pt x="2289" y="614"/>
                </a:cubicBezTo>
              </a:path>
            </a:pathLst>
          </a:custGeom>
          <a:noFill/>
          <a:ln w="127000" cap="flat" cmpd="sng">
            <a:solidFill>
              <a:schemeClr val="folHlink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87173" name="Group 5"/>
          <p:cNvGrpSpPr>
            <a:grpSpLocks/>
          </p:cNvGrpSpPr>
          <p:nvPr/>
        </p:nvGrpSpPr>
        <p:grpSpPr bwMode="auto">
          <a:xfrm>
            <a:off x="2768600" y="2765425"/>
            <a:ext cx="3444875" cy="1692275"/>
            <a:chOff x="1744" y="1680"/>
            <a:chExt cx="2170" cy="1066"/>
          </a:xfrm>
        </p:grpSpPr>
        <p:sp>
          <p:nvSpPr>
            <p:cNvPr id="1287174" name="Line 6"/>
            <p:cNvSpPr>
              <a:spLocks noChangeShapeType="1"/>
            </p:cNvSpPr>
            <p:nvPr/>
          </p:nvSpPr>
          <p:spPr bwMode="auto">
            <a:xfrm>
              <a:off x="1776" y="1680"/>
              <a:ext cx="0" cy="43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75" name="Line 7"/>
            <p:cNvSpPr>
              <a:spLocks noChangeShapeType="1"/>
            </p:cNvSpPr>
            <p:nvPr/>
          </p:nvSpPr>
          <p:spPr bwMode="auto">
            <a:xfrm>
              <a:off x="1968" y="1680"/>
              <a:ext cx="0" cy="38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76" name="Line 8"/>
            <p:cNvSpPr>
              <a:spLocks noChangeShapeType="1"/>
            </p:cNvSpPr>
            <p:nvPr/>
          </p:nvSpPr>
          <p:spPr bwMode="auto">
            <a:xfrm>
              <a:off x="2160" y="1680"/>
              <a:ext cx="0" cy="38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77" name="Line 9"/>
            <p:cNvSpPr>
              <a:spLocks noChangeShapeType="1"/>
            </p:cNvSpPr>
            <p:nvPr/>
          </p:nvSpPr>
          <p:spPr bwMode="auto">
            <a:xfrm>
              <a:off x="2352" y="1680"/>
              <a:ext cx="0" cy="38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78" name="Line 10"/>
            <p:cNvSpPr>
              <a:spLocks noChangeShapeType="1"/>
            </p:cNvSpPr>
            <p:nvPr/>
          </p:nvSpPr>
          <p:spPr bwMode="auto">
            <a:xfrm>
              <a:off x="2544" y="1680"/>
              <a:ext cx="0" cy="38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79" name="Line 11"/>
            <p:cNvSpPr>
              <a:spLocks noChangeShapeType="1"/>
            </p:cNvSpPr>
            <p:nvPr/>
          </p:nvSpPr>
          <p:spPr bwMode="auto">
            <a:xfrm>
              <a:off x="2736" y="1680"/>
              <a:ext cx="0" cy="38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80" name="Line 12"/>
            <p:cNvSpPr>
              <a:spLocks noChangeShapeType="1"/>
            </p:cNvSpPr>
            <p:nvPr/>
          </p:nvSpPr>
          <p:spPr bwMode="auto">
            <a:xfrm>
              <a:off x="2928" y="1680"/>
              <a:ext cx="0" cy="43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81" name="Line 13"/>
            <p:cNvSpPr>
              <a:spLocks noChangeShapeType="1"/>
            </p:cNvSpPr>
            <p:nvPr/>
          </p:nvSpPr>
          <p:spPr bwMode="auto">
            <a:xfrm>
              <a:off x="3120" y="1680"/>
              <a:ext cx="0" cy="106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82" name="Line 14"/>
            <p:cNvSpPr>
              <a:spLocks noChangeShapeType="1"/>
            </p:cNvSpPr>
            <p:nvPr/>
          </p:nvSpPr>
          <p:spPr bwMode="auto">
            <a:xfrm>
              <a:off x="3312" y="1680"/>
              <a:ext cx="0" cy="102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83" name="Line 15"/>
            <p:cNvSpPr>
              <a:spLocks noChangeShapeType="1"/>
            </p:cNvSpPr>
            <p:nvPr/>
          </p:nvSpPr>
          <p:spPr bwMode="auto">
            <a:xfrm>
              <a:off x="3504" y="1680"/>
              <a:ext cx="0" cy="102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84" name="Line 16"/>
            <p:cNvSpPr>
              <a:spLocks noChangeShapeType="1"/>
            </p:cNvSpPr>
            <p:nvPr/>
          </p:nvSpPr>
          <p:spPr bwMode="auto">
            <a:xfrm>
              <a:off x="3696" y="1680"/>
              <a:ext cx="0" cy="102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85" name="Line 17"/>
            <p:cNvSpPr>
              <a:spLocks noChangeShapeType="1"/>
            </p:cNvSpPr>
            <p:nvPr/>
          </p:nvSpPr>
          <p:spPr bwMode="auto">
            <a:xfrm>
              <a:off x="3888" y="1680"/>
              <a:ext cx="0" cy="96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86" name="Oval 18"/>
            <p:cNvSpPr>
              <a:spLocks noChangeAspect="1" noChangeArrowheads="1"/>
            </p:cNvSpPr>
            <p:nvPr/>
          </p:nvSpPr>
          <p:spPr bwMode="auto">
            <a:xfrm>
              <a:off x="1744" y="2080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  <p:sp>
          <p:nvSpPr>
            <p:cNvPr id="1287187" name="Oval 19"/>
            <p:cNvSpPr>
              <a:spLocks noChangeAspect="1" noChangeArrowheads="1"/>
            </p:cNvSpPr>
            <p:nvPr/>
          </p:nvSpPr>
          <p:spPr bwMode="auto">
            <a:xfrm>
              <a:off x="1936" y="2072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  <p:sp>
          <p:nvSpPr>
            <p:cNvPr id="1287188" name="Oval 20"/>
            <p:cNvSpPr>
              <a:spLocks noChangeAspect="1" noChangeArrowheads="1"/>
            </p:cNvSpPr>
            <p:nvPr/>
          </p:nvSpPr>
          <p:spPr bwMode="auto">
            <a:xfrm>
              <a:off x="2128" y="2068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  <p:sp>
          <p:nvSpPr>
            <p:cNvPr id="1287189" name="Oval 21"/>
            <p:cNvSpPr>
              <a:spLocks noChangeAspect="1" noChangeArrowheads="1"/>
            </p:cNvSpPr>
            <p:nvPr/>
          </p:nvSpPr>
          <p:spPr bwMode="auto">
            <a:xfrm>
              <a:off x="2320" y="2064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  <p:sp>
          <p:nvSpPr>
            <p:cNvPr id="1287190" name="Oval 22"/>
            <p:cNvSpPr>
              <a:spLocks noChangeAspect="1" noChangeArrowheads="1"/>
            </p:cNvSpPr>
            <p:nvPr/>
          </p:nvSpPr>
          <p:spPr bwMode="auto">
            <a:xfrm>
              <a:off x="2512" y="2064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  <p:sp>
          <p:nvSpPr>
            <p:cNvPr id="1287191" name="Oval 23"/>
            <p:cNvSpPr>
              <a:spLocks noChangeAspect="1" noChangeArrowheads="1"/>
            </p:cNvSpPr>
            <p:nvPr/>
          </p:nvSpPr>
          <p:spPr bwMode="auto">
            <a:xfrm>
              <a:off x="2704" y="2068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  <p:sp>
          <p:nvSpPr>
            <p:cNvPr id="1287192" name="Oval 24"/>
            <p:cNvSpPr>
              <a:spLocks noChangeAspect="1" noChangeArrowheads="1"/>
            </p:cNvSpPr>
            <p:nvPr/>
          </p:nvSpPr>
          <p:spPr bwMode="auto">
            <a:xfrm>
              <a:off x="2896" y="2088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  <p:sp>
          <p:nvSpPr>
            <p:cNvPr id="1287193" name="Oval 25"/>
            <p:cNvSpPr>
              <a:spLocks noChangeAspect="1" noChangeArrowheads="1"/>
            </p:cNvSpPr>
            <p:nvPr/>
          </p:nvSpPr>
          <p:spPr bwMode="auto">
            <a:xfrm>
              <a:off x="3088" y="2688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  <p:sp>
          <p:nvSpPr>
            <p:cNvPr id="1287194" name="Oval 26"/>
            <p:cNvSpPr>
              <a:spLocks noChangeAspect="1" noChangeArrowheads="1"/>
            </p:cNvSpPr>
            <p:nvPr/>
          </p:nvSpPr>
          <p:spPr bwMode="auto">
            <a:xfrm>
              <a:off x="3280" y="2680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  <p:sp>
          <p:nvSpPr>
            <p:cNvPr id="1287195" name="Oval 27"/>
            <p:cNvSpPr>
              <a:spLocks noChangeAspect="1" noChangeArrowheads="1"/>
            </p:cNvSpPr>
            <p:nvPr/>
          </p:nvSpPr>
          <p:spPr bwMode="auto">
            <a:xfrm>
              <a:off x="3472" y="2668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  <p:sp>
          <p:nvSpPr>
            <p:cNvPr id="1287196" name="Oval 28"/>
            <p:cNvSpPr>
              <a:spLocks noChangeAspect="1" noChangeArrowheads="1"/>
            </p:cNvSpPr>
            <p:nvPr/>
          </p:nvSpPr>
          <p:spPr bwMode="auto">
            <a:xfrm>
              <a:off x="3664" y="2648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  <p:sp>
          <p:nvSpPr>
            <p:cNvPr id="1287197" name="Oval 29"/>
            <p:cNvSpPr>
              <a:spLocks noChangeAspect="1" noChangeArrowheads="1"/>
            </p:cNvSpPr>
            <p:nvPr/>
          </p:nvSpPr>
          <p:spPr bwMode="auto">
            <a:xfrm>
              <a:off x="3856" y="2632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849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8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717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Do 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Assignment </a:t>
            </a:r>
            <a:r>
              <a:rPr lang="en-US" dirty="0"/>
              <a:t>1, Due </a:t>
            </a:r>
            <a:r>
              <a:rPr lang="en-US" dirty="0" smtClean="0"/>
              <a:t>Apr</a:t>
            </a:r>
            <a:r>
              <a:rPr lang="en-US" dirty="0" smtClean="0"/>
              <a:t> 28</a:t>
            </a:r>
            <a:endParaRPr lang="en-US" dirty="0"/>
          </a:p>
          <a:p>
            <a:r>
              <a:rPr lang="en-US" dirty="0" smtClean="0"/>
              <a:t>Starting Geometry Processing</a:t>
            </a:r>
          </a:p>
          <a:p>
            <a:pPr lvl="1"/>
            <a:r>
              <a:rPr lang="en-US" dirty="0" smtClean="0"/>
              <a:t>Assignment 2 due </a:t>
            </a:r>
            <a:r>
              <a:rPr lang="en-US" dirty="0" smtClean="0"/>
              <a:t>May</a:t>
            </a:r>
            <a:r>
              <a:rPr lang="en-US" dirty="0" smtClean="0"/>
              <a:t> </a:t>
            </a:r>
            <a:r>
              <a:rPr lang="en-US" dirty="0" smtClean="0"/>
              <a:t>19</a:t>
            </a:r>
          </a:p>
          <a:p>
            <a:pPr lvl="1"/>
            <a:r>
              <a:rPr lang="en-US" dirty="0" smtClean="0"/>
              <a:t>Please START EARLY</a:t>
            </a:r>
          </a:p>
          <a:p>
            <a:pPr lvl="1"/>
            <a:r>
              <a:rPr lang="en-US" dirty="0" smtClean="0"/>
              <a:t>Contact us for difficulties, help finding partners etc.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Font typeface="Wingdings" charset="0"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07016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194" name="Freeform 2"/>
          <p:cNvSpPr>
            <a:spLocks/>
          </p:cNvSpPr>
          <p:nvPr/>
        </p:nvSpPr>
        <p:spPr bwMode="auto">
          <a:xfrm>
            <a:off x="2743200" y="3349625"/>
            <a:ext cx="3633788" cy="1146175"/>
          </a:xfrm>
          <a:custGeom>
            <a:avLst/>
            <a:gdLst>
              <a:gd name="T0" fmla="*/ 0 w 2289"/>
              <a:gd name="T1" fmla="*/ 62 h 722"/>
              <a:gd name="T2" fmla="*/ 1272 w 2289"/>
              <a:gd name="T3" fmla="*/ 96 h 722"/>
              <a:gd name="T4" fmla="*/ 1100 w 2289"/>
              <a:gd name="T5" fmla="*/ 636 h 722"/>
              <a:gd name="T6" fmla="*/ 2289 w 2289"/>
              <a:gd name="T7" fmla="*/ 614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89" h="722">
                <a:moveTo>
                  <a:pt x="0" y="62"/>
                </a:moveTo>
                <a:cubicBezTo>
                  <a:pt x="212" y="68"/>
                  <a:pt x="1089" y="0"/>
                  <a:pt x="1272" y="96"/>
                </a:cubicBezTo>
                <a:cubicBezTo>
                  <a:pt x="1455" y="192"/>
                  <a:pt x="930" y="550"/>
                  <a:pt x="1100" y="636"/>
                </a:cubicBezTo>
                <a:cubicBezTo>
                  <a:pt x="1270" y="722"/>
                  <a:pt x="2041" y="619"/>
                  <a:pt x="2289" y="614"/>
                </a:cubicBezTo>
              </a:path>
            </a:pathLst>
          </a:custGeom>
          <a:noFill/>
          <a:ln w="127000" cap="flat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288195" name="AutoShape 3"/>
          <p:cNvCxnSpPr>
            <a:cxnSpLocks noChangeShapeType="1"/>
            <a:stCxn id="1288197" idx="6"/>
            <a:endCxn id="1288196" idx="0"/>
          </p:cNvCxnSpPr>
          <p:nvPr/>
        </p:nvCxnSpPr>
        <p:spPr bwMode="auto">
          <a:xfrm>
            <a:off x="4673600" y="3457575"/>
            <a:ext cx="244475" cy="955675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88196" name="Freeform 4"/>
          <p:cNvSpPr>
            <a:spLocks/>
          </p:cNvSpPr>
          <p:nvPr/>
        </p:nvSpPr>
        <p:spPr bwMode="auto">
          <a:xfrm>
            <a:off x="4946650" y="4324350"/>
            <a:ext cx="1219200" cy="88900"/>
          </a:xfrm>
          <a:custGeom>
            <a:avLst/>
            <a:gdLst>
              <a:gd name="T0" fmla="*/ 0 w 768"/>
              <a:gd name="T1" fmla="*/ 56 h 56"/>
              <a:gd name="T2" fmla="*/ 194 w 768"/>
              <a:gd name="T3" fmla="*/ 48 h 56"/>
              <a:gd name="T4" fmla="*/ 386 w 768"/>
              <a:gd name="T5" fmla="*/ 34 h 56"/>
              <a:gd name="T6" fmla="*/ 578 w 768"/>
              <a:gd name="T7" fmla="*/ 16 h 56"/>
              <a:gd name="T8" fmla="*/ 768 w 768"/>
              <a:gd name="T9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" h="56">
                <a:moveTo>
                  <a:pt x="0" y="56"/>
                </a:moveTo>
                <a:lnTo>
                  <a:pt x="194" y="48"/>
                </a:lnTo>
                <a:lnTo>
                  <a:pt x="386" y="34"/>
                </a:lnTo>
                <a:lnTo>
                  <a:pt x="578" y="16"/>
                </a:lnTo>
                <a:lnTo>
                  <a:pt x="768" y="0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8197" name="Freeform 5"/>
          <p:cNvSpPr>
            <a:spLocks/>
          </p:cNvSpPr>
          <p:nvPr/>
        </p:nvSpPr>
        <p:spPr bwMode="auto">
          <a:xfrm>
            <a:off x="2816225" y="3419475"/>
            <a:ext cx="1828800" cy="38100"/>
          </a:xfrm>
          <a:custGeom>
            <a:avLst/>
            <a:gdLst>
              <a:gd name="T0" fmla="*/ 0 w 1152"/>
              <a:gd name="T1" fmla="*/ 18 h 24"/>
              <a:gd name="T2" fmla="*/ 192 w 1152"/>
              <a:gd name="T3" fmla="*/ 10 h 24"/>
              <a:gd name="T4" fmla="*/ 384 w 1152"/>
              <a:gd name="T5" fmla="*/ 6 h 24"/>
              <a:gd name="T6" fmla="*/ 576 w 1152"/>
              <a:gd name="T7" fmla="*/ 0 h 24"/>
              <a:gd name="T8" fmla="*/ 768 w 1152"/>
              <a:gd name="T9" fmla="*/ 2 h 24"/>
              <a:gd name="T10" fmla="*/ 960 w 1152"/>
              <a:gd name="T11" fmla="*/ 6 h 24"/>
              <a:gd name="T12" fmla="*/ 1152 w 1152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" h="24">
                <a:moveTo>
                  <a:pt x="0" y="18"/>
                </a:moveTo>
                <a:lnTo>
                  <a:pt x="192" y="10"/>
                </a:lnTo>
                <a:lnTo>
                  <a:pt x="384" y="6"/>
                </a:lnTo>
                <a:lnTo>
                  <a:pt x="576" y="0"/>
                </a:lnTo>
                <a:lnTo>
                  <a:pt x="768" y="2"/>
                </a:lnTo>
                <a:lnTo>
                  <a:pt x="960" y="6"/>
                </a:lnTo>
                <a:lnTo>
                  <a:pt x="1152" y="24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88198" name="Group 6"/>
          <p:cNvGrpSpPr>
            <a:grpSpLocks/>
          </p:cNvGrpSpPr>
          <p:nvPr/>
        </p:nvGrpSpPr>
        <p:grpSpPr bwMode="auto">
          <a:xfrm>
            <a:off x="685800" y="1752600"/>
            <a:ext cx="8001000" cy="4495800"/>
            <a:chOff x="432" y="1104"/>
            <a:chExt cx="5040" cy="2832"/>
          </a:xfrm>
        </p:grpSpPr>
        <p:sp>
          <p:nvSpPr>
            <p:cNvPr id="1288199" name="Rectangle 7"/>
            <p:cNvSpPr>
              <a:spLocks noChangeArrowheads="1"/>
            </p:cNvSpPr>
            <p:nvPr/>
          </p:nvSpPr>
          <p:spPr bwMode="auto">
            <a:xfrm>
              <a:off x="432" y="1104"/>
              <a:ext cx="5040" cy="2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398" tIns="45700" rIns="91398" bIns="45700"/>
            <a:lstStyle/>
            <a:p>
              <a:pPr marL="342900" indent="-342900" algn="l">
                <a:spcBef>
                  <a:spcPct val="50000"/>
                </a:spcBef>
                <a:buClr>
                  <a:srgbClr val="2AABA8"/>
                </a:buClr>
                <a:buFont typeface="Wingdings" charset="0"/>
                <a:buChar char="§"/>
              </a:pPr>
              <a:endParaRPr lang="en-US" sz="2800">
                <a:solidFill>
                  <a:srgbClr val="FFFFFF"/>
                </a:solidFill>
                <a:latin typeface="Arial" charset="0"/>
                <a:sym typeface="Symbol" charset="0"/>
              </a:endParaRPr>
            </a:p>
            <a:p>
              <a:pPr marL="342900" indent="-342900" algn="l">
                <a:spcBef>
                  <a:spcPct val="50000"/>
                </a:spcBef>
                <a:buClr>
                  <a:srgbClr val="2AABA8"/>
                </a:buClr>
                <a:buFont typeface="Wingdings" charset="0"/>
                <a:buChar char="§"/>
              </a:pPr>
              <a:endParaRPr lang="en-US" sz="2800">
                <a:solidFill>
                  <a:srgbClr val="FFFFFF"/>
                </a:solidFill>
                <a:latin typeface="Arial" charset="0"/>
                <a:sym typeface="Symbol" charset="0"/>
              </a:endParaRPr>
            </a:p>
            <a:p>
              <a:pPr marL="342900" indent="-342900" algn="l">
                <a:spcBef>
                  <a:spcPct val="50000"/>
                </a:spcBef>
                <a:buClr>
                  <a:srgbClr val="2AABA8"/>
                </a:buClr>
                <a:buFont typeface="Wingdings" charset="0"/>
                <a:buChar char="§"/>
              </a:pPr>
              <a:endParaRPr lang="en-US" sz="2800">
                <a:solidFill>
                  <a:srgbClr val="FFFFFF"/>
                </a:solidFill>
                <a:latin typeface="Arial" charset="0"/>
                <a:sym typeface="Symbol" charset="0"/>
              </a:endParaRPr>
            </a:p>
            <a:p>
              <a:pPr marL="342900" indent="-342900" algn="l">
                <a:spcBef>
                  <a:spcPct val="50000"/>
                </a:spcBef>
                <a:buClr>
                  <a:srgbClr val="2AABA8"/>
                </a:buClr>
                <a:buFont typeface="Wingdings" charset="0"/>
                <a:buChar char="§"/>
              </a:pPr>
              <a:endParaRPr lang="en-US" sz="2800">
                <a:solidFill>
                  <a:srgbClr val="FFFFFF"/>
                </a:solidFill>
                <a:latin typeface="Arial" charset="0"/>
                <a:sym typeface="Symbol" charset="0"/>
              </a:endParaRPr>
            </a:p>
            <a:p>
              <a:pPr marL="342900" indent="-342900" algn="l">
                <a:spcBef>
                  <a:spcPct val="50000"/>
                </a:spcBef>
                <a:buClr>
                  <a:srgbClr val="2AABA8"/>
                </a:buClr>
                <a:buFont typeface="Wingdings" charset="0"/>
                <a:buChar char="§"/>
              </a:pPr>
              <a:endParaRPr lang="en-US" sz="2800">
                <a:solidFill>
                  <a:srgbClr val="FFFFFF"/>
                </a:solidFill>
                <a:latin typeface="Arial" charset="0"/>
                <a:sym typeface="Symbol" charset="0"/>
              </a:endParaRPr>
            </a:p>
            <a:p>
              <a:pPr marL="342900" indent="-342900" algn="l">
                <a:spcBef>
                  <a:spcPct val="50000"/>
                </a:spcBef>
                <a:buClr>
                  <a:srgbClr val="2AABA8"/>
                </a:buClr>
                <a:buFont typeface="Wingdings" charset="0"/>
                <a:buChar char="§"/>
              </a:pPr>
              <a:r>
                <a:rPr lang="en-US" sz="2800">
                  <a:solidFill>
                    <a:srgbClr val="FFFFFF"/>
                  </a:solidFill>
                  <a:latin typeface="Arial" charset="0"/>
                  <a:sym typeface="Symbol" charset="0"/>
                </a:rPr>
                <a:t>Avoid connecting across these discontinuities</a:t>
              </a:r>
            </a:p>
            <a:p>
              <a:pPr marL="742950" lvl="1" indent="-285750" algn="l">
                <a:buClr>
                  <a:srgbClr val="2AABA8"/>
                </a:buClr>
                <a:buFont typeface="Wingdings" charset="0"/>
                <a:buChar char="§"/>
              </a:pPr>
              <a:r>
                <a:rPr lang="en-US" sz="2400">
                  <a:solidFill>
                    <a:srgbClr val="FFFFFF"/>
                  </a:solidFill>
                  <a:latin typeface="Arial" charset="0"/>
                </a:rPr>
                <a:t>Heuristic: depth threshold</a:t>
              </a:r>
            </a:p>
          </p:txBody>
        </p:sp>
        <p:cxnSp>
          <p:nvCxnSpPr>
            <p:cNvPr id="1288200" name="AutoShape 8"/>
            <p:cNvCxnSpPr>
              <a:cxnSpLocks noChangeShapeType="1"/>
            </p:cNvCxnSpPr>
            <p:nvPr/>
          </p:nvCxnSpPr>
          <p:spPr bwMode="auto">
            <a:xfrm>
              <a:off x="2942" y="2178"/>
              <a:ext cx="155" cy="602"/>
            </a:xfrm>
            <a:prstGeom prst="straightConnector1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8820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Range Image</a:t>
            </a:r>
          </a:p>
        </p:txBody>
      </p:sp>
      <p:sp>
        <p:nvSpPr>
          <p:cNvPr id="128820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001000" cy="4495800"/>
          </a:xfrm>
        </p:spPr>
        <p:txBody>
          <a:bodyPr/>
          <a:lstStyle/>
          <a:p>
            <a:r>
              <a:rPr lang="en-US" dirty="0"/>
              <a:t>Adjacency in range </a:t>
            </a:r>
            <a:r>
              <a:rPr lang="en-US" dirty="0" smtClean="0"/>
              <a:t>image not equal to</a:t>
            </a:r>
            <a:r>
              <a:rPr lang="en-US" dirty="0" smtClean="0">
                <a:sym typeface="Symbol" charset="0"/>
              </a:rPr>
              <a:t> </a:t>
            </a:r>
            <a:r>
              <a:rPr lang="en-US" dirty="0">
                <a:sym typeface="Symbol" charset="0"/>
              </a:rPr>
              <a:t>adjacency on surface</a:t>
            </a:r>
          </a:p>
        </p:txBody>
      </p:sp>
      <p:sp>
        <p:nvSpPr>
          <p:cNvPr id="1288203" name="Oval 11"/>
          <p:cNvSpPr>
            <a:spLocks noChangeAspect="1" noChangeArrowheads="1"/>
          </p:cNvSpPr>
          <p:nvPr/>
        </p:nvSpPr>
        <p:spPr bwMode="auto">
          <a:xfrm>
            <a:off x="2768600" y="340042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288204" name="Oval 12"/>
          <p:cNvSpPr>
            <a:spLocks noChangeAspect="1" noChangeArrowheads="1"/>
          </p:cNvSpPr>
          <p:nvPr/>
        </p:nvSpPr>
        <p:spPr bwMode="auto">
          <a:xfrm>
            <a:off x="3073400" y="338772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288205" name="Oval 13"/>
          <p:cNvSpPr>
            <a:spLocks noChangeAspect="1" noChangeArrowheads="1"/>
          </p:cNvSpPr>
          <p:nvPr/>
        </p:nvSpPr>
        <p:spPr bwMode="auto">
          <a:xfrm>
            <a:off x="3378200" y="338137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288206" name="Oval 14"/>
          <p:cNvSpPr>
            <a:spLocks noChangeAspect="1" noChangeArrowheads="1"/>
          </p:cNvSpPr>
          <p:nvPr/>
        </p:nvSpPr>
        <p:spPr bwMode="auto">
          <a:xfrm>
            <a:off x="3683000" y="337502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288207" name="Oval 15"/>
          <p:cNvSpPr>
            <a:spLocks noChangeAspect="1" noChangeArrowheads="1"/>
          </p:cNvSpPr>
          <p:nvPr/>
        </p:nvSpPr>
        <p:spPr bwMode="auto">
          <a:xfrm>
            <a:off x="3987800" y="337502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288208" name="Oval 16"/>
          <p:cNvSpPr>
            <a:spLocks noChangeAspect="1" noChangeArrowheads="1"/>
          </p:cNvSpPr>
          <p:nvPr/>
        </p:nvSpPr>
        <p:spPr bwMode="auto">
          <a:xfrm>
            <a:off x="4292600" y="338137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288209" name="Oval 17"/>
          <p:cNvSpPr>
            <a:spLocks noChangeAspect="1" noChangeArrowheads="1"/>
          </p:cNvSpPr>
          <p:nvPr/>
        </p:nvSpPr>
        <p:spPr bwMode="auto">
          <a:xfrm>
            <a:off x="4597400" y="341312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288210" name="Oval 18"/>
          <p:cNvSpPr>
            <a:spLocks noChangeAspect="1" noChangeArrowheads="1"/>
          </p:cNvSpPr>
          <p:nvPr/>
        </p:nvSpPr>
        <p:spPr bwMode="auto">
          <a:xfrm>
            <a:off x="4902200" y="436562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288211" name="Oval 19"/>
          <p:cNvSpPr>
            <a:spLocks noChangeAspect="1" noChangeArrowheads="1"/>
          </p:cNvSpPr>
          <p:nvPr/>
        </p:nvSpPr>
        <p:spPr bwMode="auto">
          <a:xfrm>
            <a:off x="5207000" y="435292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288212" name="Oval 20"/>
          <p:cNvSpPr>
            <a:spLocks noChangeAspect="1" noChangeArrowheads="1"/>
          </p:cNvSpPr>
          <p:nvPr/>
        </p:nvSpPr>
        <p:spPr bwMode="auto">
          <a:xfrm>
            <a:off x="5511800" y="433387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288213" name="Oval 21"/>
          <p:cNvSpPr>
            <a:spLocks noChangeAspect="1" noChangeArrowheads="1"/>
          </p:cNvSpPr>
          <p:nvPr/>
        </p:nvSpPr>
        <p:spPr bwMode="auto">
          <a:xfrm>
            <a:off x="5816600" y="430212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288214" name="Oval 22"/>
          <p:cNvSpPr>
            <a:spLocks noChangeAspect="1" noChangeArrowheads="1"/>
          </p:cNvSpPr>
          <p:nvPr/>
        </p:nvSpPr>
        <p:spPr bwMode="auto">
          <a:xfrm>
            <a:off x="6121400" y="427672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772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Range Image Terminology</a:t>
            </a:r>
          </a:p>
        </p:txBody>
      </p:sp>
      <p:sp>
        <p:nvSpPr>
          <p:cNvPr id="128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5000"/>
              </a:lnSpc>
            </a:pPr>
            <a:r>
              <a:rPr lang="en-US" sz="2400"/>
              <a:t>Range images</a:t>
            </a:r>
          </a:p>
          <a:p>
            <a:pPr>
              <a:lnSpc>
                <a:spcPct val="105000"/>
              </a:lnSpc>
            </a:pPr>
            <a:r>
              <a:rPr lang="en-US" sz="2400"/>
              <a:t>Range surfaces</a:t>
            </a:r>
          </a:p>
          <a:p>
            <a:pPr>
              <a:lnSpc>
                <a:spcPct val="105000"/>
              </a:lnSpc>
            </a:pPr>
            <a:r>
              <a:rPr lang="en-US" sz="2400"/>
              <a:t>Depth images</a:t>
            </a:r>
          </a:p>
          <a:p>
            <a:pPr>
              <a:lnSpc>
                <a:spcPct val="105000"/>
              </a:lnSpc>
            </a:pPr>
            <a:r>
              <a:rPr lang="en-US" sz="2400"/>
              <a:t>Depth maps</a:t>
            </a:r>
          </a:p>
          <a:p>
            <a:pPr>
              <a:lnSpc>
                <a:spcPct val="105000"/>
              </a:lnSpc>
            </a:pPr>
            <a:r>
              <a:rPr lang="en-US" sz="2400"/>
              <a:t>Height fields</a:t>
            </a:r>
          </a:p>
          <a:p>
            <a:pPr>
              <a:lnSpc>
                <a:spcPct val="105000"/>
              </a:lnSpc>
            </a:pPr>
            <a:r>
              <a:rPr lang="en-US" sz="2400"/>
              <a:t>2½-D images</a:t>
            </a:r>
          </a:p>
          <a:p>
            <a:pPr>
              <a:lnSpc>
                <a:spcPct val="105000"/>
              </a:lnSpc>
            </a:pPr>
            <a:r>
              <a:rPr lang="en-US" sz="2400"/>
              <a:t>Surface profiles</a:t>
            </a:r>
          </a:p>
          <a:p>
            <a:pPr>
              <a:lnSpc>
                <a:spcPct val="105000"/>
              </a:lnSpc>
            </a:pPr>
            <a:r>
              <a:rPr lang="en-US" sz="2400" i="1"/>
              <a:t>xyz</a:t>
            </a:r>
            <a:r>
              <a:rPr lang="en-US" sz="2400"/>
              <a:t> maps</a:t>
            </a:r>
          </a:p>
          <a:p>
            <a:pPr>
              <a:lnSpc>
                <a:spcPct val="105000"/>
              </a:lnSpc>
            </a:pPr>
            <a:r>
              <a:rPr lang="en-US" sz="24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9033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Polygon Soup</a:t>
            </a:r>
          </a:p>
        </p:txBody>
      </p:sp>
      <p:sp>
        <p:nvSpPr>
          <p:cNvPr id="129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Unstructured set of polygons: </a:t>
            </a:r>
          </a:p>
          <a:p>
            <a:pPr lvl="1"/>
            <a:r>
              <a:rPr lang="en-US"/>
              <a:t>Often the output of interactive modeling systems </a:t>
            </a:r>
          </a:p>
          <a:p>
            <a:pPr lvl="1"/>
            <a:r>
              <a:rPr lang="en-US"/>
              <a:t>Often sufficient for rendering, but not other operations</a:t>
            </a:r>
          </a:p>
        </p:txBody>
      </p:sp>
      <p:pic>
        <p:nvPicPr>
          <p:cNvPr id="1290244" name="Picture 4" descr="flipped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825750"/>
            <a:ext cx="4038600" cy="39052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245" name="Text Box 5"/>
          <p:cNvSpPr txBox="1">
            <a:spLocks noChangeArrowheads="1"/>
          </p:cNvSpPr>
          <p:nvPr/>
        </p:nvSpPr>
        <p:spPr bwMode="auto">
          <a:xfrm>
            <a:off x="8328025" y="6491288"/>
            <a:ext cx="812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Larson</a:t>
            </a:r>
          </a:p>
        </p:txBody>
      </p:sp>
    </p:spTree>
    <p:extLst>
      <p:ext uri="{BB962C8B-B14F-4D97-AF65-F5344CB8AC3E}">
        <p14:creationId xmlns:p14="http://schemas.microsoft.com/office/powerpoint/2010/main" val="403335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Mesh</a:t>
            </a:r>
          </a:p>
        </p:txBody>
      </p:sp>
      <p:sp>
        <p:nvSpPr>
          <p:cNvPr id="129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Connected set of polygons (usually triangles)</a:t>
            </a:r>
          </a:p>
          <a:p>
            <a:pPr lvl="1"/>
            <a:r>
              <a:rPr lang="en-US"/>
              <a:t>May not be closed</a:t>
            </a:r>
          </a:p>
          <a:p>
            <a:pPr lvl="1"/>
            <a:r>
              <a:rPr lang="en-US"/>
              <a:t>Representation (simplest): Vertices, Indexed Face Set</a:t>
            </a:r>
          </a:p>
          <a:p>
            <a:pPr lvl="1"/>
            <a:r>
              <a:rPr lang="en-US"/>
              <a:t>Focus of your assignment and easy to work with</a:t>
            </a:r>
          </a:p>
        </p:txBody>
      </p:sp>
      <p:grpSp>
        <p:nvGrpSpPr>
          <p:cNvPr id="1291268" name="Group 4"/>
          <p:cNvGrpSpPr>
            <a:grpSpLocks/>
          </p:cNvGrpSpPr>
          <p:nvPr/>
        </p:nvGrpSpPr>
        <p:grpSpPr bwMode="auto">
          <a:xfrm>
            <a:off x="1181100" y="3295650"/>
            <a:ext cx="6781800" cy="3252788"/>
            <a:chOff x="768" y="1904"/>
            <a:chExt cx="4272" cy="2049"/>
          </a:xfrm>
        </p:grpSpPr>
        <p:pic>
          <p:nvPicPr>
            <p:cNvPr id="1291269" name="Picture 5" descr="happy-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904"/>
              <a:ext cx="2049" cy="204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1270" name="Picture 6" descr="happy-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920"/>
              <a:ext cx="2016" cy="2016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91271" name="Text Box 7"/>
          <p:cNvSpPr txBox="1">
            <a:spLocks noChangeArrowheads="1"/>
          </p:cNvSpPr>
          <p:nvPr/>
        </p:nvSpPr>
        <p:spPr bwMode="auto">
          <a:xfrm>
            <a:off x="8278813" y="6491288"/>
            <a:ext cx="865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Curless</a:t>
            </a:r>
          </a:p>
        </p:txBody>
      </p:sp>
    </p:spTree>
    <p:extLst>
      <p:ext uri="{BB962C8B-B14F-4D97-AF65-F5344CB8AC3E}">
        <p14:creationId xmlns:p14="http://schemas.microsoft.com/office/powerpoint/2010/main" val="1278827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Subdivision Surface</a:t>
            </a:r>
          </a:p>
        </p:txBody>
      </p:sp>
      <p:sp>
        <p:nvSpPr>
          <p:cNvPr id="129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Coarse mesh + subdivision rule</a:t>
            </a:r>
          </a:p>
          <a:p>
            <a:pPr lvl="1"/>
            <a:r>
              <a:rPr lang="en-US"/>
              <a:t>Smooth surface is limit of refinements </a:t>
            </a:r>
          </a:p>
        </p:txBody>
      </p:sp>
      <p:pic>
        <p:nvPicPr>
          <p:cNvPr id="1292292" name="Picture 4" descr="manequ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878138"/>
            <a:ext cx="6921500" cy="343058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2293" name="Text Box 5"/>
          <p:cNvSpPr txBox="1">
            <a:spLocks noChangeArrowheads="1"/>
          </p:cNvSpPr>
          <p:nvPr/>
        </p:nvSpPr>
        <p:spPr bwMode="auto">
          <a:xfrm>
            <a:off x="7232650" y="6491288"/>
            <a:ext cx="18526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Zorin &amp; Schroder</a:t>
            </a:r>
          </a:p>
        </p:txBody>
      </p:sp>
    </p:spTree>
    <p:extLst>
      <p:ext uri="{BB962C8B-B14F-4D97-AF65-F5344CB8AC3E}">
        <p14:creationId xmlns:p14="http://schemas.microsoft.com/office/powerpoint/2010/main" val="1783200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Research</a:t>
            </a:r>
          </a:p>
        </p:txBody>
      </p:sp>
      <p:sp>
        <p:nvSpPr>
          <p:cNvPr id="130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7175"/>
            <a:ext cx="9144000" cy="5029200"/>
          </a:xfrm>
        </p:spPr>
        <p:txBody>
          <a:bodyPr/>
          <a:lstStyle/>
          <a:p>
            <a:r>
              <a:rPr lang="en-US" sz="2400"/>
              <a:t>All representations described are widely used, and topics of current research</a:t>
            </a:r>
          </a:p>
          <a:p>
            <a:r>
              <a:rPr lang="en-US" sz="2400"/>
              <a:t>Range images, and combinations to construct entire surfaces widely used (3D photography, 3D objects in movies, …)</a:t>
            </a:r>
          </a:p>
          <a:p>
            <a:r>
              <a:rPr lang="en-US" sz="2400"/>
              <a:t>Triangle meshes perhaps most common</a:t>
            </a:r>
          </a:p>
          <a:p>
            <a:r>
              <a:rPr lang="en-US" sz="2400"/>
              <a:t>Subdivision surfaces commonly used in movies, …</a:t>
            </a:r>
          </a:p>
          <a:p>
            <a:r>
              <a:rPr lang="en-US" sz="2400"/>
              <a:t>Point clouds becoming increasingly relevant</a:t>
            </a:r>
          </a:p>
          <a:p>
            <a:endParaRPr lang="en-US" sz="2400"/>
          </a:p>
          <a:p>
            <a:r>
              <a:rPr lang="en-US" sz="2400"/>
              <a:t>Replace older representations in many cases (parametric, spline patches, CSG, etc.)</a:t>
            </a:r>
          </a:p>
        </p:txBody>
      </p:sp>
    </p:spTree>
    <p:extLst>
      <p:ext uri="{BB962C8B-B14F-4D97-AF65-F5344CB8AC3E}">
        <p14:creationId xmlns:p14="http://schemas.microsoft.com/office/powerpoint/2010/main" val="12095576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Parametric Surface</a:t>
            </a:r>
          </a:p>
        </p:txBody>
      </p:sp>
      <p:sp>
        <p:nvSpPr>
          <p:cNvPr id="129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Tensor product spline patches</a:t>
            </a:r>
          </a:p>
          <a:p>
            <a:pPr lvl="1"/>
            <a:r>
              <a:rPr lang="en-US"/>
              <a:t>Careful constraints to maintain continuity</a:t>
            </a:r>
          </a:p>
          <a:p>
            <a:pPr lvl="1"/>
            <a:endParaRPr lang="en-US"/>
          </a:p>
        </p:txBody>
      </p:sp>
      <p:pic>
        <p:nvPicPr>
          <p:cNvPr id="1293316" name="Picture 4" descr="pis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71800"/>
            <a:ext cx="3248025" cy="37433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3317" name="Picture 5" descr="fig11-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54388"/>
            <a:ext cx="4114800" cy="29781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3318" name="Text Box 6"/>
          <p:cNvSpPr txBox="1">
            <a:spLocks noChangeArrowheads="1"/>
          </p:cNvSpPr>
          <p:nvPr/>
        </p:nvSpPr>
        <p:spPr bwMode="auto">
          <a:xfrm>
            <a:off x="8281988" y="6491288"/>
            <a:ext cx="8620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FvDFH</a:t>
            </a:r>
          </a:p>
        </p:txBody>
      </p:sp>
    </p:spTree>
    <p:extLst>
      <p:ext uri="{BB962C8B-B14F-4D97-AF65-F5344CB8AC3E}">
        <p14:creationId xmlns:p14="http://schemas.microsoft.com/office/powerpoint/2010/main" val="1051590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Implicit Surfaces</a:t>
            </a:r>
          </a:p>
        </p:txBody>
      </p:sp>
      <p:sp>
        <p:nvSpPr>
          <p:cNvPr id="129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Points satisfying: F(x,y,z) = 0</a:t>
            </a:r>
          </a:p>
        </p:txBody>
      </p:sp>
      <p:sp>
        <p:nvSpPr>
          <p:cNvPr id="1294340" name="Rectangle 4"/>
          <p:cNvSpPr>
            <a:spLocks noChangeArrowheads="1"/>
          </p:cNvSpPr>
          <p:nvPr/>
        </p:nvSpPr>
        <p:spPr bwMode="auto">
          <a:xfrm>
            <a:off x="457200" y="2743200"/>
            <a:ext cx="8458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endParaRPr lang="en-US" sz="2400">
              <a:latin typeface="ZapfHumnst BT" charset="0"/>
            </a:endParaRPr>
          </a:p>
        </p:txBody>
      </p:sp>
      <p:grpSp>
        <p:nvGrpSpPr>
          <p:cNvPr id="1294341" name="Group 5"/>
          <p:cNvGrpSpPr>
            <a:grpSpLocks/>
          </p:cNvGrpSpPr>
          <p:nvPr/>
        </p:nvGrpSpPr>
        <p:grpSpPr bwMode="auto">
          <a:xfrm>
            <a:off x="919163" y="2876550"/>
            <a:ext cx="7305675" cy="3067050"/>
            <a:chOff x="630" y="1476"/>
            <a:chExt cx="4602" cy="1932"/>
          </a:xfrm>
        </p:grpSpPr>
        <p:grpSp>
          <p:nvGrpSpPr>
            <p:cNvPr id="1294342" name="Group 6"/>
            <p:cNvGrpSpPr>
              <a:grpSpLocks/>
            </p:cNvGrpSpPr>
            <p:nvPr/>
          </p:nvGrpSpPr>
          <p:grpSpPr bwMode="auto">
            <a:xfrm>
              <a:off x="630" y="1476"/>
              <a:ext cx="2154" cy="1932"/>
              <a:chOff x="630" y="1476"/>
              <a:chExt cx="2154" cy="1932"/>
            </a:xfrm>
          </p:grpSpPr>
          <p:pic>
            <p:nvPicPr>
              <p:cNvPr id="1294343" name="Picture 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" y="1476"/>
                <a:ext cx="2154" cy="1607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294344" name="Text Box 8"/>
              <p:cNvSpPr txBox="1">
                <a:spLocks noChangeArrowheads="1"/>
              </p:cNvSpPr>
              <p:nvPr/>
            </p:nvSpPr>
            <p:spPr bwMode="auto">
              <a:xfrm>
                <a:off x="971" y="3120"/>
                <a:ext cx="147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40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ZapfHumnst BT" charset="0"/>
                  </a:rPr>
                  <a:t>Polygonal Model</a:t>
                </a:r>
              </a:p>
            </p:txBody>
          </p:sp>
        </p:grpSp>
        <p:grpSp>
          <p:nvGrpSpPr>
            <p:cNvPr id="1294345" name="Group 9"/>
            <p:cNvGrpSpPr>
              <a:grpSpLocks/>
            </p:cNvGrpSpPr>
            <p:nvPr/>
          </p:nvGrpSpPr>
          <p:grpSpPr bwMode="auto">
            <a:xfrm>
              <a:off x="3078" y="1477"/>
              <a:ext cx="2154" cy="1931"/>
              <a:chOff x="3078" y="1477"/>
              <a:chExt cx="2154" cy="1931"/>
            </a:xfrm>
          </p:grpSpPr>
          <p:pic>
            <p:nvPicPr>
              <p:cNvPr id="1294346" name="Picture 1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8" y="1477"/>
                <a:ext cx="2154" cy="1607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294347" name="Text Box 11"/>
              <p:cNvSpPr txBox="1">
                <a:spLocks noChangeArrowheads="1"/>
              </p:cNvSpPr>
              <p:nvPr/>
            </p:nvSpPr>
            <p:spPr bwMode="auto">
              <a:xfrm>
                <a:off x="3507" y="3120"/>
                <a:ext cx="129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40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ZapfHumnst BT" charset="0"/>
                  </a:rPr>
                  <a:t>Implicit Model</a:t>
                </a:r>
              </a:p>
            </p:txBody>
          </p:sp>
        </p:grpSp>
      </p:grpSp>
      <p:sp>
        <p:nvSpPr>
          <p:cNvPr id="1294348" name="Text Box 12"/>
          <p:cNvSpPr txBox="1">
            <a:spLocks noChangeArrowheads="1"/>
          </p:cNvSpPr>
          <p:nvPr/>
        </p:nvSpPr>
        <p:spPr bwMode="auto">
          <a:xfrm>
            <a:off x="8083550" y="6491288"/>
            <a:ext cx="1060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Lorensen</a:t>
            </a:r>
          </a:p>
        </p:txBody>
      </p:sp>
    </p:spTree>
    <p:extLst>
      <p:ext uri="{BB962C8B-B14F-4D97-AF65-F5344CB8AC3E}">
        <p14:creationId xmlns:p14="http://schemas.microsoft.com/office/powerpoint/2010/main" val="2452724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Implicit Surfaces?</a:t>
            </a:r>
          </a:p>
        </p:txBody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Function usually sampled regularly (voxel grid)</a:t>
            </a:r>
          </a:p>
          <a:p>
            <a:endParaRPr lang="en-US"/>
          </a:p>
          <a:p>
            <a:pPr>
              <a:buClr>
                <a:schemeClr val="tx1"/>
              </a:buClr>
              <a:buSzPct val="110000"/>
              <a:buFont typeface="Symbol" charset="0"/>
              <a:buChar char="+"/>
            </a:pPr>
            <a:r>
              <a:rPr lang="en-US"/>
              <a:t>Can guarantee that model is hole-free</a:t>
            </a:r>
          </a:p>
          <a:p>
            <a:pPr>
              <a:buClr>
                <a:schemeClr val="tx1"/>
              </a:buClr>
              <a:buSzPct val="110000"/>
              <a:buFont typeface="Symbol" charset="0"/>
              <a:buChar char="+"/>
            </a:pPr>
            <a:r>
              <a:rPr lang="en-US"/>
              <a:t>Easy to change topology</a:t>
            </a:r>
          </a:p>
          <a:p>
            <a:pPr>
              <a:buClr>
                <a:schemeClr val="tx1"/>
              </a:buClr>
              <a:buSzPct val="110000"/>
              <a:buFont typeface="Symbol" charset="0"/>
              <a:buChar char="-"/>
            </a:pPr>
            <a:r>
              <a:rPr lang="en-US"/>
              <a:t>Algorithms must traverse volume: slow</a:t>
            </a:r>
          </a:p>
          <a:p>
            <a:pPr>
              <a:buClr>
                <a:schemeClr val="tx1"/>
              </a:buClr>
              <a:buSzPct val="110000"/>
              <a:buFont typeface="Symbol" charset="0"/>
              <a:buChar char="-"/>
            </a:pPr>
            <a:r>
              <a:rPr lang="en-US"/>
              <a:t>More space than parametric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3341612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Voxels</a:t>
            </a:r>
          </a:p>
        </p:txBody>
      </p:sp>
      <p:sp>
        <p:nvSpPr>
          <p:cNvPr id="129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Uniform grid of occupancy, density, etc.</a:t>
            </a:r>
          </a:p>
          <a:p>
            <a:pPr lvl="1"/>
            <a:r>
              <a:rPr lang="en-US"/>
              <a:t>Often acquired from CAT, MRI, etc.</a:t>
            </a:r>
          </a:p>
          <a:p>
            <a:pPr lvl="1"/>
            <a:endParaRPr lang="en-US"/>
          </a:p>
        </p:txBody>
      </p:sp>
      <p:grpSp>
        <p:nvGrpSpPr>
          <p:cNvPr id="1296388" name="Group 4"/>
          <p:cNvGrpSpPr>
            <a:grpSpLocks/>
          </p:cNvGrpSpPr>
          <p:nvPr/>
        </p:nvGrpSpPr>
        <p:grpSpPr bwMode="auto">
          <a:xfrm>
            <a:off x="685800" y="3352800"/>
            <a:ext cx="3962400" cy="2895600"/>
            <a:chOff x="528" y="1728"/>
            <a:chExt cx="2496" cy="1824"/>
          </a:xfrm>
        </p:grpSpPr>
        <p:pic>
          <p:nvPicPr>
            <p:cNvPr id="1296389" name="Picture 5" descr="fig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728"/>
              <a:ext cx="2496" cy="1536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6390" name="Text Box 6"/>
            <p:cNvSpPr txBox="1">
              <a:spLocks noChangeArrowheads="1"/>
            </p:cNvSpPr>
            <p:nvPr/>
          </p:nvSpPr>
          <p:spPr bwMode="auto">
            <a:xfrm>
              <a:off x="1102" y="3321"/>
              <a:ext cx="13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FvDFH Figure 12.20</a:t>
              </a:r>
            </a:p>
          </p:txBody>
        </p:sp>
      </p:grpSp>
      <p:grpSp>
        <p:nvGrpSpPr>
          <p:cNvPr id="1296391" name="Group 7"/>
          <p:cNvGrpSpPr>
            <a:grpSpLocks/>
          </p:cNvGrpSpPr>
          <p:nvPr/>
        </p:nvGrpSpPr>
        <p:grpSpPr bwMode="auto">
          <a:xfrm>
            <a:off x="5076825" y="2895600"/>
            <a:ext cx="3352800" cy="3810000"/>
            <a:chOff x="3294" y="1536"/>
            <a:chExt cx="2112" cy="2400"/>
          </a:xfrm>
        </p:grpSpPr>
        <p:pic>
          <p:nvPicPr>
            <p:cNvPr id="1296392" name="engine-gc.mpg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link="rId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" y="1536"/>
              <a:ext cx="2112" cy="2112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6393" name="Text Box 9"/>
            <p:cNvSpPr txBox="1">
              <a:spLocks noChangeArrowheads="1"/>
            </p:cNvSpPr>
            <p:nvPr/>
          </p:nvSpPr>
          <p:spPr bwMode="auto">
            <a:xfrm>
              <a:off x="3408" y="3705"/>
              <a:ext cx="188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Stanford Graphics Laboratory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708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Outline</a:t>
            </a:r>
          </a:p>
        </p:txBody>
      </p:sp>
      <p:sp>
        <p:nvSpPr>
          <p:cNvPr id="104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grpSp>
        <p:nvGrpSpPr>
          <p:cNvPr id="1048595" name="Group 19"/>
          <p:cNvGrpSpPr>
            <a:grpSpLocks/>
          </p:cNvGrpSpPr>
          <p:nvPr/>
        </p:nvGrpSpPr>
        <p:grpSpPr bwMode="auto">
          <a:xfrm>
            <a:off x="3825875" y="2111375"/>
            <a:ext cx="5192713" cy="3700463"/>
            <a:chOff x="2410" y="1330"/>
            <a:chExt cx="3271" cy="2331"/>
          </a:xfrm>
        </p:grpSpPr>
        <p:sp>
          <p:nvSpPr>
            <p:cNvPr id="1048586" name="Line 10"/>
            <p:cNvSpPr>
              <a:spLocks noChangeShapeType="1"/>
            </p:cNvSpPr>
            <p:nvPr/>
          </p:nvSpPr>
          <p:spPr bwMode="auto">
            <a:xfrm>
              <a:off x="2410" y="1757"/>
              <a:ext cx="412" cy="9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585" name="Text Box 9"/>
            <p:cNvSpPr txBox="1">
              <a:spLocks noChangeArrowheads="1"/>
            </p:cNvSpPr>
            <p:nvPr/>
          </p:nvSpPr>
          <p:spPr bwMode="auto">
            <a:xfrm>
              <a:off x="2829" y="1330"/>
              <a:ext cx="2852" cy="855"/>
            </a:xfrm>
            <a:prstGeom prst="rect">
              <a:avLst/>
            </a:prstGeom>
            <a:noFill/>
            <a:ln w="476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3200" b="1"/>
                <a:t>        Rendering</a:t>
              </a:r>
            </a:p>
            <a:p>
              <a:pPr algn="l"/>
              <a:r>
                <a:rPr lang="en-US" sz="2400" b="1"/>
                <a:t>(Creating, shading images from  geometry, lighting, materials)</a:t>
              </a:r>
              <a:endParaRPr lang="en-US" sz="2400"/>
            </a:p>
          </p:txBody>
        </p:sp>
        <p:pic>
          <p:nvPicPr>
            <p:cNvPr id="1048588" name="Picture 12" descr="pla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" y="2365"/>
              <a:ext cx="1296" cy="1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587" name="Picture 11" descr="allfreq_vto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9" y="2488"/>
              <a:ext cx="1466" cy="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8593" name="Group 17"/>
          <p:cNvGrpSpPr>
            <a:grpSpLocks/>
          </p:cNvGrpSpPr>
          <p:nvPr/>
        </p:nvGrpSpPr>
        <p:grpSpPr bwMode="auto">
          <a:xfrm>
            <a:off x="250825" y="2324100"/>
            <a:ext cx="3770313" cy="4173538"/>
            <a:chOff x="158" y="1464"/>
            <a:chExt cx="2375" cy="2629"/>
          </a:xfrm>
        </p:grpSpPr>
        <p:sp>
          <p:nvSpPr>
            <p:cNvPr id="1048582" name="Text Box 6"/>
            <p:cNvSpPr txBox="1">
              <a:spLocks noChangeArrowheads="1"/>
            </p:cNvSpPr>
            <p:nvPr/>
          </p:nvSpPr>
          <p:spPr bwMode="auto">
            <a:xfrm>
              <a:off x="169" y="1464"/>
              <a:ext cx="2218" cy="625"/>
            </a:xfrm>
            <a:prstGeom prst="rect">
              <a:avLst/>
            </a:prstGeom>
            <a:noFill/>
            <a:ln w="476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3200" b="1" dirty="0"/>
                <a:t>         Modeling</a:t>
              </a:r>
            </a:p>
            <a:p>
              <a:pPr algn="l"/>
              <a:r>
                <a:rPr lang="en-US" sz="2400" b="1" dirty="0"/>
                <a:t>(Creating  3D Geometry)</a:t>
              </a:r>
              <a:endParaRPr lang="en-US" sz="2400" dirty="0"/>
            </a:p>
          </p:txBody>
        </p:sp>
        <p:pic>
          <p:nvPicPr>
            <p:cNvPr id="1048583" name="Picture 7" descr="teapo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" y="2211"/>
              <a:ext cx="1067" cy="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591" name="Picture 15" descr="cathidden-cro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" y="2439"/>
              <a:ext cx="1266" cy="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592" name="Picture 16" descr="david-classic-leftlight-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908"/>
              <a:ext cx="1082" cy="1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68559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C</a:t>
            </a:r>
            <a:r>
              <a:rPr lang="en-US"/>
              <a:t>onstructive </a:t>
            </a:r>
            <a:r>
              <a:rPr lang="en-US">
                <a:solidFill>
                  <a:schemeClr val="accent1"/>
                </a:solidFill>
              </a:rPr>
              <a:t>S</a:t>
            </a:r>
            <a:r>
              <a:rPr lang="en-US"/>
              <a:t>olid </a:t>
            </a:r>
            <a:r>
              <a:rPr lang="en-US">
                <a:solidFill>
                  <a:schemeClr val="accent1"/>
                </a:solidFill>
              </a:rPr>
              <a:t>G</a:t>
            </a:r>
            <a:r>
              <a:rPr lang="en-US"/>
              <a:t>eometry</a:t>
            </a:r>
          </a:p>
        </p:txBody>
      </p:sp>
      <p:sp>
        <p:nvSpPr>
          <p:cNvPr id="129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Hierarchy of boolean operations (union, difference, intersect) applied to simple shapes</a:t>
            </a:r>
          </a:p>
        </p:txBody>
      </p:sp>
      <p:grpSp>
        <p:nvGrpSpPr>
          <p:cNvPr id="1298436" name="Group 4"/>
          <p:cNvGrpSpPr>
            <a:grpSpLocks/>
          </p:cNvGrpSpPr>
          <p:nvPr/>
        </p:nvGrpSpPr>
        <p:grpSpPr bwMode="auto">
          <a:xfrm>
            <a:off x="1143000" y="3021013"/>
            <a:ext cx="3051175" cy="3719512"/>
            <a:chOff x="720" y="1584"/>
            <a:chExt cx="1922" cy="2343"/>
          </a:xfrm>
        </p:grpSpPr>
        <p:pic>
          <p:nvPicPr>
            <p:cNvPr id="1298437" name="Picture 5" descr="fig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584"/>
              <a:ext cx="1922" cy="2064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8438" name="Text Box 6"/>
            <p:cNvSpPr txBox="1">
              <a:spLocks noChangeArrowheads="1"/>
            </p:cNvSpPr>
            <p:nvPr/>
          </p:nvSpPr>
          <p:spPr bwMode="auto">
            <a:xfrm>
              <a:off x="1294" y="3696"/>
              <a:ext cx="13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FvDFH Figure 12.27</a:t>
              </a:r>
            </a:p>
          </p:txBody>
        </p:sp>
      </p:grpSp>
      <p:grpSp>
        <p:nvGrpSpPr>
          <p:cNvPr id="1298439" name="Group 7"/>
          <p:cNvGrpSpPr>
            <a:grpSpLocks/>
          </p:cNvGrpSpPr>
          <p:nvPr/>
        </p:nvGrpSpPr>
        <p:grpSpPr bwMode="auto">
          <a:xfrm>
            <a:off x="4724400" y="2903538"/>
            <a:ext cx="3886200" cy="3954462"/>
            <a:chOff x="2976" y="1484"/>
            <a:chExt cx="2448" cy="2491"/>
          </a:xfrm>
        </p:grpSpPr>
        <p:pic>
          <p:nvPicPr>
            <p:cNvPr id="1298440" name="Picture 8" descr="fig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484"/>
              <a:ext cx="2448" cy="2230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8441" name="Text Box 9"/>
            <p:cNvSpPr txBox="1">
              <a:spLocks noChangeArrowheads="1"/>
            </p:cNvSpPr>
            <p:nvPr/>
          </p:nvSpPr>
          <p:spPr bwMode="auto">
            <a:xfrm>
              <a:off x="4363" y="3744"/>
              <a:ext cx="106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H&amp;B Figure 9.9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496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Scene Graph</a:t>
            </a:r>
          </a:p>
        </p:txBody>
      </p:sp>
      <p:sp>
        <p:nvSpPr>
          <p:cNvPr id="129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Union of objects at leaf nodes</a:t>
            </a:r>
          </a:p>
        </p:txBody>
      </p:sp>
      <p:grpSp>
        <p:nvGrpSpPr>
          <p:cNvPr id="1299460" name="Group 4"/>
          <p:cNvGrpSpPr>
            <a:grpSpLocks/>
          </p:cNvGrpSpPr>
          <p:nvPr/>
        </p:nvGrpSpPr>
        <p:grpSpPr bwMode="auto">
          <a:xfrm>
            <a:off x="914400" y="3200400"/>
            <a:ext cx="3867150" cy="2743200"/>
            <a:chOff x="608" y="1440"/>
            <a:chExt cx="2436" cy="1728"/>
          </a:xfrm>
        </p:grpSpPr>
        <p:pic>
          <p:nvPicPr>
            <p:cNvPr id="1299461" name="Picture 5" descr="dm4"/>
            <p:cNvPicPr>
              <a:picLocks noChangeAspect="1" noChangeArrowheads="1"/>
            </p:cNvPicPr>
            <p:nvPr/>
          </p:nvPicPr>
          <p:blipFill>
            <a:blip r:embed="rId2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" y="1440"/>
              <a:ext cx="2436" cy="1444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9462" name="Text Box 6"/>
            <p:cNvSpPr txBox="1">
              <a:spLocks noChangeArrowheads="1"/>
            </p:cNvSpPr>
            <p:nvPr/>
          </p:nvSpPr>
          <p:spPr bwMode="auto">
            <a:xfrm>
              <a:off x="1920" y="2937"/>
              <a:ext cx="11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Bell Laboratories</a:t>
              </a:r>
            </a:p>
          </p:txBody>
        </p:sp>
      </p:grpSp>
      <p:grpSp>
        <p:nvGrpSpPr>
          <p:cNvPr id="1299463" name="Group 7"/>
          <p:cNvGrpSpPr>
            <a:grpSpLocks/>
          </p:cNvGrpSpPr>
          <p:nvPr/>
        </p:nvGrpSpPr>
        <p:grpSpPr bwMode="auto">
          <a:xfrm>
            <a:off x="5530850" y="2819400"/>
            <a:ext cx="3048000" cy="3505200"/>
            <a:chOff x="3516" y="1584"/>
            <a:chExt cx="1920" cy="2208"/>
          </a:xfrm>
        </p:grpSpPr>
        <p:pic>
          <p:nvPicPr>
            <p:cNvPr id="1299464" name="Picture 8" descr="vr_do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" y="1584"/>
              <a:ext cx="1920" cy="1920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9465" name="Text Box 9"/>
            <p:cNvSpPr txBox="1">
              <a:spLocks noChangeArrowheads="1"/>
            </p:cNvSpPr>
            <p:nvPr/>
          </p:nvSpPr>
          <p:spPr bwMode="auto">
            <a:xfrm>
              <a:off x="3984" y="3561"/>
              <a:ext cx="14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avalon.viewpoint.com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083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Skeleton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Graph of curves with radii</a:t>
            </a:r>
          </a:p>
        </p:txBody>
      </p:sp>
      <p:grpSp>
        <p:nvGrpSpPr>
          <p:cNvPr id="1300484" name="Group 4"/>
          <p:cNvGrpSpPr>
            <a:grpSpLocks/>
          </p:cNvGrpSpPr>
          <p:nvPr/>
        </p:nvGrpSpPr>
        <p:grpSpPr bwMode="auto">
          <a:xfrm>
            <a:off x="1066800" y="2743200"/>
            <a:ext cx="4592638" cy="3886200"/>
            <a:chOff x="768" y="1488"/>
            <a:chExt cx="2893" cy="2448"/>
          </a:xfrm>
        </p:grpSpPr>
        <p:grpSp>
          <p:nvGrpSpPr>
            <p:cNvPr id="1300485" name="Group 5"/>
            <p:cNvGrpSpPr>
              <a:grpSpLocks/>
            </p:cNvGrpSpPr>
            <p:nvPr/>
          </p:nvGrpSpPr>
          <p:grpSpPr bwMode="auto">
            <a:xfrm>
              <a:off x="768" y="1488"/>
              <a:ext cx="2880" cy="2160"/>
              <a:chOff x="1392" y="1296"/>
              <a:chExt cx="2736" cy="2347"/>
            </a:xfrm>
          </p:grpSpPr>
          <p:pic>
            <p:nvPicPr>
              <p:cNvPr id="1300486" name="Picture 6" descr="horse_model"/>
              <p:cNvPicPr>
                <a:picLocks noChangeAspect="1" noChangeArrowheads="1"/>
              </p:cNvPicPr>
              <p:nvPr/>
            </p:nvPicPr>
            <p:blipFill>
              <a:blip r:embed="rId2">
                <a:lum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001" r="20000"/>
              <a:stretch>
                <a:fillRect/>
              </a:stretch>
            </p:blipFill>
            <p:spPr bwMode="auto">
              <a:xfrm>
                <a:off x="1392" y="1296"/>
                <a:ext cx="2736" cy="2347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300487" name="Group 7"/>
              <p:cNvGrpSpPr>
                <a:grpSpLocks/>
              </p:cNvGrpSpPr>
              <p:nvPr/>
            </p:nvGrpSpPr>
            <p:grpSpPr bwMode="auto">
              <a:xfrm>
                <a:off x="1728" y="1584"/>
                <a:ext cx="2208" cy="1920"/>
                <a:chOff x="1824" y="1872"/>
                <a:chExt cx="2208" cy="1920"/>
              </a:xfrm>
            </p:grpSpPr>
            <p:sp>
              <p:nvSpPr>
                <p:cNvPr id="1300488" name="Freeform 8"/>
                <p:cNvSpPr>
                  <a:spLocks/>
                </p:cNvSpPr>
                <p:nvPr/>
              </p:nvSpPr>
              <p:spPr bwMode="auto">
                <a:xfrm>
                  <a:off x="1824" y="2256"/>
                  <a:ext cx="336" cy="1200"/>
                </a:xfrm>
                <a:custGeom>
                  <a:avLst/>
                  <a:gdLst>
                    <a:gd name="T0" fmla="*/ 48 w 336"/>
                    <a:gd name="T1" fmla="*/ 1200 h 1200"/>
                    <a:gd name="T2" fmla="*/ 0 w 336"/>
                    <a:gd name="T3" fmla="*/ 1008 h 1200"/>
                    <a:gd name="T4" fmla="*/ 48 w 336"/>
                    <a:gd name="T5" fmla="*/ 336 h 1200"/>
                    <a:gd name="T6" fmla="*/ 240 w 336"/>
                    <a:gd name="T7" fmla="*/ 0 h 1200"/>
                    <a:gd name="T8" fmla="*/ 288 w 336"/>
                    <a:gd name="T9" fmla="*/ 336 h 1200"/>
                    <a:gd name="T10" fmla="*/ 262 w 336"/>
                    <a:gd name="T11" fmla="*/ 821 h 1200"/>
                    <a:gd name="T12" fmla="*/ 336 w 336"/>
                    <a:gd name="T13" fmla="*/ 1008 h 1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36" h="1200">
                      <a:moveTo>
                        <a:pt x="48" y="1200"/>
                      </a:moveTo>
                      <a:lnTo>
                        <a:pt x="0" y="1008"/>
                      </a:lnTo>
                      <a:lnTo>
                        <a:pt x="48" y="336"/>
                      </a:lnTo>
                      <a:lnTo>
                        <a:pt x="240" y="0"/>
                      </a:lnTo>
                      <a:lnTo>
                        <a:pt x="288" y="336"/>
                      </a:lnTo>
                      <a:lnTo>
                        <a:pt x="262" y="821"/>
                      </a:lnTo>
                      <a:lnTo>
                        <a:pt x="336" y="1008"/>
                      </a:lnTo>
                    </a:path>
                  </a:pathLst>
                </a:custGeom>
                <a:noFill/>
                <a:ln w="9525" cmpd="sng">
                  <a:solidFill>
                    <a:schemeClr val="folHlink"/>
                  </a:solidFill>
                  <a:round/>
                  <a:headEnd/>
                  <a:tailEnd/>
                </a:ln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00489" name="Freeform 9"/>
                <p:cNvSpPr>
                  <a:spLocks/>
                </p:cNvSpPr>
                <p:nvPr/>
              </p:nvSpPr>
              <p:spPr bwMode="auto">
                <a:xfrm>
                  <a:off x="2064" y="2256"/>
                  <a:ext cx="793" cy="1536"/>
                </a:xfrm>
                <a:custGeom>
                  <a:avLst/>
                  <a:gdLst>
                    <a:gd name="T0" fmla="*/ 0 w 793"/>
                    <a:gd name="T1" fmla="*/ 0 h 1536"/>
                    <a:gd name="T2" fmla="*/ 793 w 793"/>
                    <a:gd name="T3" fmla="*/ 364 h 1536"/>
                    <a:gd name="T4" fmla="*/ 534 w 793"/>
                    <a:gd name="T5" fmla="*/ 683 h 1536"/>
                    <a:gd name="T6" fmla="*/ 480 w 793"/>
                    <a:gd name="T7" fmla="*/ 1056 h 1536"/>
                    <a:gd name="T8" fmla="*/ 432 w 793"/>
                    <a:gd name="T9" fmla="*/ 1344 h 1536"/>
                    <a:gd name="T10" fmla="*/ 480 w 793"/>
                    <a:gd name="T11" fmla="*/ 1536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3" h="1536">
                      <a:moveTo>
                        <a:pt x="0" y="0"/>
                      </a:moveTo>
                      <a:lnTo>
                        <a:pt x="793" y="364"/>
                      </a:lnTo>
                      <a:lnTo>
                        <a:pt x="534" y="683"/>
                      </a:lnTo>
                      <a:lnTo>
                        <a:pt x="480" y="1056"/>
                      </a:lnTo>
                      <a:lnTo>
                        <a:pt x="432" y="1344"/>
                      </a:lnTo>
                      <a:lnTo>
                        <a:pt x="480" y="1536"/>
                      </a:lnTo>
                    </a:path>
                  </a:pathLst>
                </a:custGeom>
                <a:noFill/>
                <a:ln w="9525" cmpd="sng">
                  <a:solidFill>
                    <a:schemeClr val="folHlink"/>
                  </a:solidFill>
                  <a:round/>
                  <a:headEnd/>
                  <a:tailEnd/>
                </a:ln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00490" name="Freeform 10"/>
                <p:cNvSpPr>
                  <a:spLocks/>
                </p:cNvSpPr>
                <p:nvPr/>
              </p:nvSpPr>
              <p:spPr bwMode="auto">
                <a:xfrm>
                  <a:off x="2857" y="2626"/>
                  <a:ext cx="281" cy="1111"/>
                </a:xfrm>
                <a:custGeom>
                  <a:avLst/>
                  <a:gdLst>
                    <a:gd name="T0" fmla="*/ 0 w 281"/>
                    <a:gd name="T1" fmla="*/ 0 h 1111"/>
                    <a:gd name="T2" fmla="*/ 127 w 281"/>
                    <a:gd name="T3" fmla="*/ 390 h 1111"/>
                    <a:gd name="T4" fmla="*/ 198 w 281"/>
                    <a:gd name="T5" fmla="*/ 908 h 1111"/>
                    <a:gd name="T6" fmla="*/ 281 w 281"/>
                    <a:gd name="T7" fmla="*/ 1111 h 1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1" h="1111">
                      <a:moveTo>
                        <a:pt x="0" y="0"/>
                      </a:moveTo>
                      <a:lnTo>
                        <a:pt x="127" y="390"/>
                      </a:lnTo>
                      <a:lnTo>
                        <a:pt x="198" y="908"/>
                      </a:lnTo>
                      <a:lnTo>
                        <a:pt x="281" y="1111"/>
                      </a:lnTo>
                    </a:path>
                  </a:pathLst>
                </a:custGeom>
                <a:noFill/>
                <a:ln w="9525" cmpd="sng">
                  <a:solidFill>
                    <a:schemeClr val="folHlink"/>
                  </a:solidFill>
                  <a:round/>
                  <a:headEnd/>
                  <a:tailEnd/>
                </a:ln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00491" name="Freeform 11"/>
                <p:cNvSpPr>
                  <a:spLocks/>
                </p:cNvSpPr>
                <p:nvPr/>
              </p:nvSpPr>
              <p:spPr bwMode="auto">
                <a:xfrm>
                  <a:off x="2852" y="1872"/>
                  <a:ext cx="1180" cy="748"/>
                </a:xfrm>
                <a:custGeom>
                  <a:avLst/>
                  <a:gdLst>
                    <a:gd name="T0" fmla="*/ 0 w 1180"/>
                    <a:gd name="T1" fmla="*/ 748 h 748"/>
                    <a:gd name="T2" fmla="*/ 220 w 1180"/>
                    <a:gd name="T3" fmla="*/ 96 h 748"/>
                    <a:gd name="T4" fmla="*/ 700 w 1180"/>
                    <a:gd name="T5" fmla="*/ 0 h 748"/>
                    <a:gd name="T6" fmla="*/ 1180 w 1180"/>
                    <a:gd name="T7" fmla="*/ 240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80" h="748">
                      <a:moveTo>
                        <a:pt x="0" y="748"/>
                      </a:moveTo>
                      <a:lnTo>
                        <a:pt x="220" y="96"/>
                      </a:lnTo>
                      <a:lnTo>
                        <a:pt x="700" y="0"/>
                      </a:lnTo>
                      <a:lnTo>
                        <a:pt x="1180" y="240"/>
                      </a:lnTo>
                    </a:path>
                  </a:pathLst>
                </a:custGeom>
                <a:noFill/>
                <a:ln w="9525" cmpd="sng">
                  <a:solidFill>
                    <a:schemeClr val="folHlink"/>
                  </a:solidFill>
                  <a:round/>
                  <a:headEnd/>
                  <a:tailEnd/>
                </a:ln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300492" name="Text Box 12"/>
            <p:cNvSpPr txBox="1">
              <a:spLocks noChangeArrowheads="1"/>
            </p:cNvSpPr>
            <p:nvPr/>
          </p:nvSpPr>
          <p:spPr bwMode="auto">
            <a:xfrm>
              <a:off x="1776" y="3705"/>
              <a:ext cx="188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Stanford Graphics Laboratory</a:t>
              </a:r>
            </a:p>
          </p:txBody>
        </p:sp>
      </p:grpSp>
      <p:pic>
        <p:nvPicPr>
          <p:cNvPr id="1300493" name="Picture 13" descr="skeleton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676400"/>
            <a:ext cx="1962150" cy="50292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494" name="Text Box 14"/>
          <p:cNvSpPr txBox="1">
            <a:spLocks noChangeArrowheads="1"/>
          </p:cNvSpPr>
          <p:nvPr/>
        </p:nvSpPr>
        <p:spPr bwMode="auto">
          <a:xfrm>
            <a:off x="8616950" y="6491288"/>
            <a:ext cx="52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SGI</a:t>
            </a:r>
          </a:p>
        </p:txBody>
      </p:sp>
    </p:spTree>
    <p:extLst>
      <p:ext uri="{BB962C8B-B14F-4D97-AF65-F5344CB8AC3E}">
        <p14:creationId xmlns:p14="http://schemas.microsoft.com/office/powerpoint/2010/main" val="1040913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Application-Specific Models</a:t>
            </a:r>
          </a:p>
        </p:txBody>
      </p:sp>
      <p:sp>
        <p:nvSpPr>
          <p:cNvPr id="130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712200" cy="4495800"/>
          </a:xfrm>
        </p:spPr>
        <p:txBody>
          <a:bodyPr/>
          <a:lstStyle/>
          <a:p>
            <a:r>
              <a:rPr lang="en-US"/>
              <a:t>Domain-specific semantic information + geometry</a:t>
            </a:r>
          </a:p>
        </p:txBody>
      </p:sp>
      <p:grpSp>
        <p:nvGrpSpPr>
          <p:cNvPr id="1301508" name="Group 4"/>
          <p:cNvGrpSpPr>
            <a:grpSpLocks/>
          </p:cNvGrpSpPr>
          <p:nvPr/>
        </p:nvGrpSpPr>
        <p:grpSpPr bwMode="auto">
          <a:xfrm>
            <a:off x="838200" y="2759075"/>
            <a:ext cx="3406775" cy="3108325"/>
            <a:chOff x="427" y="960"/>
            <a:chExt cx="2146" cy="1958"/>
          </a:xfrm>
        </p:grpSpPr>
        <p:sp>
          <p:nvSpPr>
            <p:cNvPr id="1301509" name="Text Box 5"/>
            <p:cNvSpPr txBox="1">
              <a:spLocks noChangeArrowheads="1"/>
            </p:cNvSpPr>
            <p:nvPr/>
          </p:nvSpPr>
          <p:spPr bwMode="auto">
            <a:xfrm>
              <a:off x="427" y="2400"/>
              <a:ext cx="214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latin typeface="ZapfHumnst BT" charset="0"/>
                </a:rPr>
                <a:t>Apo A-1</a:t>
              </a:r>
            </a:p>
            <a:p>
              <a:r>
                <a:rPr lang="en-US" sz="1400">
                  <a:solidFill>
                    <a:schemeClr val="folHlink"/>
                  </a:solidFill>
                  <a:latin typeface="ZapfHumnst BT" charset="0"/>
                </a:rPr>
                <a:t>(Theoretical Biophysics Group,</a:t>
              </a:r>
            </a:p>
            <a:p>
              <a:r>
                <a:rPr lang="en-US" sz="1400">
                  <a:solidFill>
                    <a:schemeClr val="folHlink"/>
                  </a:solidFill>
                  <a:latin typeface="ZapfHumnst BT" charset="0"/>
                </a:rPr>
                <a:t>University of Illinois at Urbana-Champaign</a:t>
              </a:r>
              <a:r>
                <a:rPr lang="en-US" sz="1400">
                  <a:latin typeface="ZapfHumnst BT" charset="0"/>
                </a:rPr>
                <a:t>)</a:t>
              </a:r>
            </a:p>
          </p:txBody>
        </p:sp>
        <p:pic>
          <p:nvPicPr>
            <p:cNvPr id="1301510" name="Picture 6" descr="apoa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" y="960"/>
              <a:ext cx="1824" cy="1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01511" name="Group 7"/>
          <p:cNvGrpSpPr>
            <a:grpSpLocks/>
          </p:cNvGrpSpPr>
          <p:nvPr/>
        </p:nvGrpSpPr>
        <p:grpSpPr bwMode="auto">
          <a:xfrm>
            <a:off x="4648200" y="2865438"/>
            <a:ext cx="3943350" cy="2895600"/>
            <a:chOff x="2832" y="1968"/>
            <a:chExt cx="2484" cy="1824"/>
          </a:xfrm>
        </p:grpSpPr>
        <p:pic>
          <p:nvPicPr>
            <p:cNvPr id="1301512" name="Picture 8" descr="cs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968"/>
              <a:ext cx="2484" cy="1398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1513" name="Text Box 9"/>
            <p:cNvSpPr txBox="1">
              <a:spLocks noChangeArrowheads="1"/>
            </p:cNvSpPr>
            <p:nvPr/>
          </p:nvSpPr>
          <p:spPr bwMode="auto">
            <a:xfrm>
              <a:off x="3206" y="3408"/>
              <a:ext cx="1736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Architectural Floorplan</a:t>
              </a:r>
            </a:p>
            <a:p>
              <a:r>
                <a:rPr lang="en-US" sz="140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(CS Building, Princeton University)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948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Objects</a:t>
            </a:r>
          </a:p>
        </p:txBody>
      </p:sp>
      <p:sp>
        <p:nvSpPr>
          <p:cNvPr id="1306627" name="Text Box 3"/>
          <p:cNvSpPr txBox="1">
            <a:spLocks noChangeArrowheads="1"/>
          </p:cNvSpPr>
          <p:nvPr/>
        </p:nvSpPr>
        <p:spPr bwMode="auto">
          <a:xfrm>
            <a:off x="1193800" y="6096000"/>
            <a:ext cx="7067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charset="0"/>
              </a:rPr>
              <a:t>How can this object be represented in a computer?</a:t>
            </a:r>
          </a:p>
        </p:txBody>
      </p:sp>
      <p:pic>
        <p:nvPicPr>
          <p:cNvPr id="1306628" name="Picture 4" descr="ico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676400"/>
            <a:ext cx="3863975" cy="4114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920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Objects</a:t>
            </a:r>
          </a:p>
        </p:txBody>
      </p:sp>
      <p:sp>
        <p:nvSpPr>
          <p:cNvPr id="1307651" name="Text Box 3"/>
          <p:cNvSpPr txBox="1">
            <a:spLocks noChangeArrowheads="1"/>
          </p:cNvSpPr>
          <p:nvPr/>
        </p:nvSpPr>
        <p:spPr bwMode="auto">
          <a:xfrm>
            <a:off x="3876675" y="60960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charset="0"/>
              </a:rPr>
              <a:t>This one?</a:t>
            </a:r>
          </a:p>
        </p:txBody>
      </p:sp>
      <p:grpSp>
        <p:nvGrpSpPr>
          <p:cNvPr id="1307652" name="Group 4"/>
          <p:cNvGrpSpPr>
            <a:grpSpLocks/>
          </p:cNvGrpSpPr>
          <p:nvPr/>
        </p:nvGrpSpPr>
        <p:grpSpPr bwMode="auto">
          <a:xfrm>
            <a:off x="1562100" y="1752600"/>
            <a:ext cx="6019800" cy="4419600"/>
            <a:chOff x="1219" y="1104"/>
            <a:chExt cx="3792" cy="2784"/>
          </a:xfrm>
        </p:grpSpPr>
        <p:pic>
          <p:nvPicPr>
            <p:cNvPr id="1307653" name="Picture 5" descr="fig10-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" y="1104"/>
              <a:ext cx="3792" cy="2511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7654" name="Text Box 6"/>
            <p:cNvSpPr txBox="1">
              <a:spLocks noChangeArrowheads="1"/>
            </p:cNvSpPr>
            <p:nvPr/>
          </p:nvSpPr>
          <p:spPr bwMode="auto">
            <a:xfrm>
              <a:off x="3792" y="3657"/>
              <a:ext cx="121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H&amp;B Figure 10.46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959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Objects</a:t>
            </a:r>
          </a:p>
        </p:txBody>
      </p:sp>
      <p:sp>
        <p:nvSpPr>
          <p:cNvPr id="1308675" name="Text Box 3"/>
          <p:cNvSpPr txBox="1">
            <a:spLocks noChangeArrowheads="1"/>
          </p:cNvSpPr>
          <p:nvPr/>
        </p:nvSpPr>
        <p:spPr bwMode="auto">
          <a:xfrm>
            <a:off x="3151188" y="6096000"/>
            <a:ext cx="2965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charset="0"/>
              </a:rPr>
              <a:t>How about this one?</a:t>
            </a:r>
          </a:p>
        </p:txBody>
      </p:sp>
      <p:pic>
        <p:nvPicPr>
          <p:cNvPr id="1308676" name="shadow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38" y="1676400"/>
            <a:ext cx="4114800" cy="4114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05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Objects</a:t>
            </a:r>
          </a:p>
        </p:txBody>
      </p:sp>
      <p:sp>
        <p:nvSpPr>
          <p:cNvPr id="1309699" name="Text Box 3"/>
          <p:cNvSpPr txBox="1">
            <a:spLocks noChangeArrowheads="1"/>
          </p:cNvSpPr>
          <p:nvPr/>
        </p:nvSpPr>
        <p:spPr bwMode="auto">
          <a:xfrm>
            <a:off x="3876675" y="60960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charset="0"/>
              </a:rPr>
              <a:t>This one?</a:t>
            </a:r>
          </a:p>
        </p:txBody>
      </p:sp>
      <p:grpSp>
        <p:nvGrpSpPr>
          <p:cNvPr id="1309700" name="Group 4"/>
          <p:cNvGrpSpPr>
            <a:grpSpLocks/>
          </p:cNvGrpSpPr>
          <p:nvPr/>
        </p:nvGrpSpPr>
        <p:grpSpPr bwMode="auto">
          <a:xfrm>
            <a:off x="2397125" y="1752600"/>
            <a:ext cx="4349750" cy="4217988"/>
            <a:chOff x="1685" y="1043"/>
            <a:chExt cx="3044" cy="2968"/>
          </a:xfrm>
        </p:grpSpPr>
        <p:pic>
          <p:nvPicPr>
            <p:cNvPr id="1309701" name="Picture 5" descr="fig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5" y="1043"/>
              <a:ext cx="2928" cy="26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9702" name="Text Box 6"/>
            <p:cNvSpPr txBox="1">
              <a:spLocks noChangeArrowheads="1"/>
            </p:cNvSpPr>
            <p:nvPr/>
          </p:nvSpPr>
          <p:spPr bwMode="auto">
            <a:xfrm>
              <a:off x="3550" y="3753"/>
              <a:ext cx="1179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H&amp;B Figure 9.9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0500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for Today</a:t>
            </a:r>
          </a:p>
        </p:txBody>
      </p:sp>
      <p:sp>
        <p:nvSpPr>
          <p:cNvPr id="131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Overview of types of 3D representations</a:t>
            </a:r>
          </a:p>
          <a:p>
            <a:r>
              <a:rPr lang="en-US"/>
              <a:t>3D objects can be represented in a variety of ways.  We survey these today</a:t>
            </a:r>
          </a:p>
          <a:p>
            <a:r>
              <a:rPr lang="en-US" i="1"/>
              <a:t>Before talking specifically about polygon meshes, which are often most common way (next lecture)</a:t>
            </a:r>
          </a:p>
          <a:p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633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Outline</a:t>
            </a:r>
          </a:p>
        </p:txBody>
      </p:sp>
      <p:sp>
        <p:nvSpPr>
          <p:cNvPr id="108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sp>
        <p:nvSpPr>
          <p:cNvPr id="1084420" name="Line 4"/>
          <p:cNvSpPr>
            <a:spLocks noChangeShapeType="1"/>
          </p:cNvSpPr>
          <p:nvPr/>
        </p:nvSpPr>
        <p:spPr bwMode="auto">
          <a:xfrm>
            <a:off x="3825875" y="2789238"/>
            <a:ext cx="654050" cy="142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4421" name="Text Box 5"/>
          <p:cNvSpPr txBox="1">
            <a:spLocks noChangeArrowheads="1"/>
          </p:cNvSpPr>
          <p:nvPr/>
        </p:nvSpPr>
        <p:spPr bwMode="auto">
          <a:xfrm>
            <a:off x="4491038" y="2111375"/>
            <a:ext cx="4527550" cy="1357313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/>
              <a:t>        Rendering</a:t>
            </a:r>
          </a:p>
          <a:p>
            <a:pPr algn="l"/>
            <a:r>
              <a:rPr lang="en-US" sz="2400" b="1"/>
              <a:t>(Creating, shading images from  geometry, lighting, materials)</a:t>
            </a:r>
            <a:endParaRPr lang="en-US" sz="2400"/>
          </a:p>
        </p:txBody>
      </p:sp>
      <p:sp>
        <p:nvSpPr>
          <p:cNvPr id="1084422" name="Text Box 6"/>
          <p:cNvSpPr txBox="1">
            <a:spLocks noChangeArrowheads="1"/>
          </p:cNvSpPr>
          <p:nvPr/>
        </p:nvSpPr>
        <p:spPr bwMode="auto">
          <a:xfrm>
            <a:off x="268288" y="2324100"/>
            <a:ext cx="3521075" cy="992188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/>
              <a:t>         Modeling</a:t>
            </a:r>
          </a:p>
          <a:p>
            <a:pPr algn="l"/>
            <a:r>
              <a:rPr lang="en-US" sz="2400" b="1"/>
              <a:t>(Creating  3D Geometry)</a:t>
            </a:r>
            <a:endParaRPr lang="en-US" sz="2400"/>
          </a:p>
        </p:txBody>
      </p:sp>
      <p:sp>
        <p:nvSpPr>
          <p:cNvPr id="1084424" name="Text Box 8"/>
          <p:cNvSpPr txBox="1">
            <a:spLocks noChangeArrowheads="1"/>
          </p:cNvSpPr>
          <p:nvPr/>
        </p:nvSpPr>
        <p:spPr bwMode="auto">
          <a:xfrm>
            <a:off x="315913" y="5010150"/>
            <a:ext cx="40020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Unit 2: Meshes, Modeling</a:t>
            </a:r>
          </a:p>
          <a:p>
            <a:pPr algn="l"/>
            <a:r>
              <a:rPr lang="en-US" dirty="0">
                <a:latin typeface="+mn-lt"/>
              </a:rPr>
              <a:t>Weeks </a:t>
            </a:r>
            <a:r>
              <a:rPr lang="en-US" dirty="0" smtClean="0">
                <a:latin typeface="+mn-lt"/>
              </a:rPr>
              <a:t>3 </a:t>
            </a:r>
            <a:r>
              <a:rPr lang="en-US" dirty="0">
                <a:latin typeface="+mn-lt"/>
              </a:rPr>
              <a:t>– </a:t>
            </a:r>
            <a:r>
              <a:rPr lang="en-US" dirty="0" smtClean="0">
                <a:latin typeface="+mn-lt"/>
              </a:rPr>
              <a:t>5.  </a:t>
            </a:r>
            <a:r>
              <a:rPr lang="en-US" b="1" dirty="0" smtClean="0">
                <a:latin typeface="+mn-lt"/>
              </a:rPr>
              <a:t>Assignment 2 Feb 19</a:t>
            </a:r>
            <a:endParaRPr lang="en-US" b="1" dirty="0">
              <a:latin typeface="+mn-lt"/>
            </a:endParaRPr>
          </a:p>
          <a:p>
            <a:pPr algn="l"/>
            <a:endParaRPr lang="en-US" b="1" dirty="0">
              <a:latin typeface="+mn-lt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77813" y="3648075"/>
            <a:ext cx="866150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Unit 1: Foundations of Signal and Image Processing</a:t>
            </a:r>
          </a:p>
          <a:p>
            <a:pPr algn="l"/>
            <a:r>
              <a:rPr lang="en-US" dirty="0">
                <a:latin typeface="+mn-lt"/>
              </a:rPr>
              <a:t>Understanding the way 2D images are formed and displayed, the important concepts and algorithms, and to build an image processing utility like Photoshop</a:t>
            </a:r>
          </a:p>
          <a:p>
            <a:pPr algn="l"/>
            <a:r>
              <a:rPr lang="en-US" dirty="0">
                <a:latin typeface="+mn-lt"/>
              </a:rPr>
              <a:t>Weeks 1 – 3.  </a:t>
            </a:r>
            <a:r>
              <a:rPr lang="en-US" b="1" dirty="0">
                <a:latin typeface="+mn-lt"/>
              </a:rPr>
              <a:t>Assignment 1</a:t>
            </a:r>
          </a:p>
          <a:p>
            <a:pPr algn="l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49394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</a:t>
            </a:r>
          </a:p>
        </p:txBody>
      </p:sp>
      <p:sp>
        <p:nvSpPr>
          <p:cNvPr id="1271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66675" y="1527175"/>
            <a:ext cx="8229600" cy="5029200"/>
          </a:xfrm>
        </p:spPr>
        <p:txBody>
          <a:bodyPr/>
          <a:lstStyle/>
          <a:p>
            <a:r>
              <a:rPr lang="en-US"/>
              <a:t>Spline curves, surfaces: 70</a:t>
            </a:r>
            <a:r>
              <a:rPr lang="en-US" baseline="30000"/>
              <a:t>s</a:t>
            </a:r>
            <a:r>
              <a:rPr lang="en-US"/>
              <a:t> – 80</a:t>
            </a:r>
            <a:r>
              <a:rPr lang="en-US" baseline="30000"/>
              <a:t>s</a:t>
            </a:r>
          </a:p>
          <a:p>
            <a:r>
              <a:rPr lang="en-US"/>
              <a:t>Utah teapot: Famous 3D model</a:t>
            </a:r>
          </a:p>
          <a:p>
            <a:endParaRPr lang="en-US"/>
          </a:p>
          <a:p>
            <a:r>
              <a:rPr lang="en-US"/>
              <a:t>More recently: Triangle meshes often acquired from real objects</a:t>
            </a:r>
          </a:p>
        </p:txBody>
      </p:sp>
      <p:pic>
        <p:nvPicPr>
          <p:cNvPr id="1271812" name="Picture 4" descr="teap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1481138"/>
            <a:ext cx="3262312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1813" name="Picture 5" descr="cathidden-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4100513"/>
            <a:ext cx="22225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1814" name="Picture 6" descr="david-classic-leftlight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4083050"/>
            <a:ext cx="2311400" cy="253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184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Relevance to Course</a:t>
            </a:r>
          </a:p>
        </p:txBody>
      </p:sp>
      <p:sp>
        <p:nvSpPr>
          <p:cNvPr id="1272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63" y="1797050"/>
            <a:ext cx="8923337" cy="4114800"/>
          </a:xfrm>
        </p:spPr>
        <p:txBody>
          <a:bodyPr/>
          <a:lstStyle/>
          <a:p>
            <a:r>
              <a:rPr lang="en-US" dirty="0" smtClean="0"/>
              <a:t>Main </a:t>
            </a:r>
            <a:r>
              <a:rPr lang="en-US" dirty="0"/>
              <a:t>idea is to talk about mesh processing </a:t>
            </a:r>
            <a:r>
              <a:rPr lang="en-US" dirty="0" err="1"/>
              <a:t>algs</a:t>
            </a:r>
            <a:r>
              <a:rPr lang="en-US" dirty="0"/>
              <a:t>.</a:t>
            </a:r>
          </a:p>
          <a:p>
            <a:r>
              <a:rPr lang="en-US" dirty="0"/>
              <a:t>Will learn to represent, work with meshes</a:t>
            </a:r>
          </a:p>
          <a:p>
            <a:r>
              <a:rPr lang="en-US" dirty="0"/>
              <a:t>Do mesh simplification, progressive meshes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244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Progressive Mesh Movie</a:t>
            </a:r>
          </a:p>
        </p:txBody>
      </p:sp>
      <p:pic>
        <p:nvPicPr>
          <p:cNvPr id="2" name="pm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51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for Today</a:t>
            </a:r>
          </a:p>
        </p:txBody>
      </p:sp>
      <p:sp>
        <p:nvSpPr>
          <p:cNvPr id="127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Overview of types of 3D representations</a:t>
            </a:r>
          </a:p>
          <a:p>
            <a:r>
              <a:rPr lang="en-US"/>
              <a:t>3D objects can be represented in a variety of ways.  We survey these today</a:t>
            </a:r>
          </a:p>
          <a:p>
            <a:r>
              <a:rPr lang="en-US"/>
              <a:t>Before talking specifically about polygon meshes, which are often most common way</a:t>
            </a:r>
          </a:p>
          <a:p>
            <a:endParaRPr lang="en-US"/>
          </a:p>
          <a:p>
            <a:pPr lvl="1"/>
            <a:endParaRPr lang="en-US"/>
          </a:p>
        </p:txBody>
      </p:sp>
      <p:sp>
        <p:nvSpPr>
          <p:cNvPr id="1270789" name="Text Box 5"/>
          <p:cNvSpPr txBox="1">
            <a:spLocks noChangeArrowheads="1"/>
          </p:cNvSpPr>
          <p:nvPr/>
        </p:nvSpPr>
        <p:spPr bwMode="auto">
          <a:xfrm>
            <a:off x="2309813" y="6180138"/>
            <a:ext cx="65476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>
                <a:latin typeface="+mn-lt"/>
              </a:rPr>
              <a:t>Much of material in this lecture courtesy </a:t>
            </a:r>
            <a:r>
              <a:rPr lang="en-US" dirty="0" err="1">
                <a:latin typeface="+mn-lt"/>
              </a:rPr>
              <a:t>Szymon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Rusinkiewicz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57430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Objects</a:t>
            </a:r>
          </a:p>
        </p:txBody>
      </p:sp>
      <p:sp>
        <p:nvSpPr>
          <p:cNvPr id="1274883" name="Text Box 3"/>
          <p:cNvSpPr txBox="1">
            <a:spLocks noChangeArrowheads="1"/>
          </p:cNvSpPr>
          <p:nvPr/>
        </p:nvSpPr>
        <p:spPr bwMode="auto">
          <a:xfrm>
            <a:off x="1193800" y="6096000"/>
            <a:ext cx="7067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charset="0"/>
              </a:rPr>
              <a:t>How can this object be represented in a computer?</a:t>
            </a:r>
          </a:p>
        </p:txBody>
      </p:sp>
      <p:pic>
        <p:nvPicPr>
          <p:cNvPr id="1274884" name="Picture 4" descr="ico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676400"/>
            <a:ext cx="3863975" cy="4114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87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24636</TotalTime>
  <Words>918</Words>
  <Application>Microsoft Macintosh PowerPoint</Application>
  <PresentationFormat>Letter Paper (8.5x11 in)</PresentationFormat>
  <Paragraphs>190</Paragraphs>
  <Slides>38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Default Design</vt:lpstr>
      <vt:lpstr>Advanced Computer Graphics</vt:lpstr>
      <vt:lpstr>To Do </vt:lpstr>
      <vt:lpstr>Course Outline</vt:lpstr>
      <vt:lpstr>Course Outline</vt:lpstr>
      <vt:lpstr>Modeling</vt:lpstr>
      <vt:lpstr>Relevance to Course</vt:lpstr>
      <vt:lpstr>Progressive Mesh Movie</vt:lpstr>
      <vt:lpstr>Outline for Today</vt:lpstr>
      <vt:lpstr>3D Objects</vt:lpstr>
      <vt:lpstr>3D Objects</vt:lpstr>
      <vt:lpstr>3D Objects</vt:lpstr>
      <vt:lpstr>3D Objects</vt:lpstr>
      <vt:lpstr>Types of 3D object data</vt:lpstr>
      <vt:lpstr>Comparisons</vt:lpstr>
      <vt:lpstr>Point Cloud</vt:lpstr>
      <vt:lpstr>Range Image</vt:lpstr>
      <vt:lpstr>Cyberware whole body 3D scanner</vt:lpstr>
      <vt:lpstr>Range Image</vt:lpstr>
      <vt:lpstr>Range Image</vt:lpstr>
      <vt:lpstr>Range Image</vt:lpstr>
      <vt:lpstr>Range Image Terminology</vt:lpstr>
      <vt:lpstr>Polygon Soup</vt:lpstr>
      <vt:lpstr>Mesh</vt:lpstr>
      <vt:lpstr>Subdivision Surface</vt:lpstr>
      <vt:lpstr>Current Research</vt:lpstr>
      <vt:lpstr>Parametric Surface</vt:lpstr>
      <vt:lpstr>Implicit Surfaces</vt:lpstr>
      <vt:lpstr>Why Implicit Surfaces?</vt:lpstr>
      <vt:lpstr>Voxels</vt:lpstr>
      <vt:lpstr>Constructive Solid Geometry</vt:lpstr>
      <vt:lpstr>Scene Graph</vt:lpstr>
      <vt:lpstr>Skeleton</vt:lpstr>
      <vt:lpstr>Application-Specific Models</vt:lpstr>
      <vt:lpstr>3D Objects</vt:lpstr>
      <vt:lpstr>3D Objects</vt:lpstr>
      <vt:lpstr>3D Objects</vt:lpstr>
      <vt:lpstr>3D Objects</vt:lpstr>
      <vt:lpstr>Outline for Today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614</cp:revision>
  <cp:lastPrinted>2014-09-12T19:17:48Z</cp:lastPrinted>
  <dcterms:created xsi:type="dcterms:W3CDTF">1999-02-11T00:43:51Z</dcterms:created>
  <dcterms:modified xsi:type="dcterms:W3CDTF">2017-02-20T19:12:10Z</dcterms:modified>
</cp:coreProperties>
</file>