
<file path=[Content_Types].xml><?xml version="1.0" encoding="utf-8"?>
<Types xmlns="http://schemas.openxmlformats.org/package/2006/content-types">
  <Default Extension="xml" ContentType="application/xml"/>
  <Default Extension="mpeg" ContentType="video/unknown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8" r:id="rId8"/>
    <p:sldId id="759" r:id="rId9"/>
    <p:sldId id="760" r:id="rId10"/>
    <p:sldId id="761" r:id="rId11"/>
    <p:sldId id="762" r:id="rId12"/>
    <p:sldId id="796" r:id="rId13"/>
    <p:sldId id="764" r:id="rId14"/>
    <p:sldId id="765" r:id="rId15"/>
    <p:sldId id="766" r:id="rId16"/>
    <p:sldId id="767" r:id="rId17"/>
    <p:sldId id="797" r:id="rId18"/>
    <p:sldId id="770" r:id="rId19"/>
    <p:sldId id="771" r:id="rId20"/>
    <p:sldId id="772" r:id="rId21"/>
    <p:sldId id="773" r:id="rId22"/>
    <p:sldId id="774" r:id="rId23"/>
    <p:sldId id="775" r:id="rId24"/>
    <p:sldId id="776" r:id="rId25"/>
    <p:sldId id="777" r:id="rId26"/>
    <p:sldId id="778" r:id="rId27"/>
    <p:sldId id="779" r:id="rId28"/>
    <p:sldId id="780" r:id="rId29"/>
    <p:sldId id="781" r:id="rId30"/>
    <p:sldId id="782" r:id="rId31"/>
    <p:sldId id="783" r:id="rId32"/>
    <p:sldId id="784" r:id="rId33"/>
    <p:sldId id="785" r:id="rId34"/>
    <p:sldId id="786" r:id="rId35"/>
    <p:sldId id="787" r:id="rId36"/>
    <p:sldId id="788" r:id="rId37"/>
    <p:sldId id="789" r:id="rId38"/>
    <p:sldId id="790" r:id="rId39"/>
    <p:sldId id="791" r:id="rId40"/>
    <p:sldId id="792" r:id="rId41"/>
    <p:sldId id="793" r:id="rId42"/>
    <p:sldId id="794" r:id="rId43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-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530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2AitTPI5U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mpeg"/><Relationship Id="rId4" Type="http://schemas.openxmlformats.org/officeDocument/2006/relationships/video" Target="../media/media2.mpeg"/><Relationship Id="rId5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microsoft.com/office/2007/relationships/media" Target="../media/media1.mpeg"/><Relationship Id="rId2" Type="http://schemas.openxmlformats.org/officeDocument/2006/relationships/video" Target="../media/media1.m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1" Type="http://schemas.microsoft.com/office/2007/relationships/media" Target="../media/media3.mpeg"/><Relationship Id="rId2" Type="http://schemas.openxmlformats.org/officeDocument/2006/relationships/video" Target="../media/media3.m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</a:t>
            </a:r>
            <a:r>
              <a:rPr lang="en-US" dirty="0" smtClean="0">
                <a:latin typeface="+mj-lt"/>
              </a:rPr>
              <a:t>163 [Spring 2017]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5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Compositing with Alpha</a:t>
            </a:r>
          </a:p>
        </p:txBody>
      </p:sp>
      <p:pic>
        <p:nvPicPr>
          <p:cNvPr id="1234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7831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Opaque Objects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47" y="1374775"/>
            <a:ext cx="8599553" cy="5029200"/>
          </a:xfrm>
        </p:spPr>
        <p:txBody>
          <a:bodyPr/>
          <a:lstStyle/>
          <a:p>
            <a:r>
              <a:rPr lang="en-US" dirty="0"/>
              <a:t>In this case, 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 controls the amount of pixel covered (as in blue screening).  </a:t>
            </a:r>
          </a:p>
          <a:p>
            <a:r>
              <a:rPr lang="en-US" dirty="0">
                <a:cs typeface="Times New Roman" charset="0"/>
              </a:rPr>
              <a:t>How to combine 2 partially covered pixels?  4 </a:t>
            </a:r>
            <a:r>
              <a:rPr lang="en-US" dirty="0" smtClean="0">
                <a:cs typeface="Times New Roman" charset="0"/>
              </a:rPr>
              <a:t>possible outcomes</a:t>
            </a:r>
            <a:endParaRPr lang="el-GR" dirty="0">
              <a:cs typeface="Times New Roman" charset="0"/>
            </a:endParaRPr>
          </a:p>
        </p:txBody>
      </p:sp>
      <p:pic>
        <p:nvPicPr>
          <p:cNvPr id="1239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1" y="3063620"/>
            <a:ext cx="5543064" cy="343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18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Compositing </a:t>
            </a:r>
            <a:endParaRPr lang="en-US" dirty="0" smtClean="0"/>
          </a:p>
          <a:p>
            <a:pPr lvl="1"/>
            <a:r>
              <a:rPr lang="en-US" dirty="0" smtClean="0"/>
              <a:t>Blue </a:t>
            </a:r>
            <a:r>
              <a:rPr lang="en-US" dirty="0"/>
              <a:t>screen matting</a:t>
            </a:r>
          </a:p>
          <a:p>
            <a:pPr lvl="1"/>
            <a:r>
              <a:rPr lang="en-US" dirty="0"/>
              <a:t>Alpha channel</a:t>
            </a:r>
          </a:p>
          <a:p>
            <a:pPr lvl="1"/>
            <a:r>
              <a:rPr lang="en-US" i="1" dirty="0"/>
              <a:t>Porter-Duff compositing algebra (Siggraph 84)</a:t>
            </a:r>
          </a:p>
          <a:p>
            <a:pPr>
              <a:buFont typeface="Wingdings" charset="0"/>
              <a:buNone/>
            </a:pPr>
            <a:r>
              <a:rPr lang="en-US" dirty="0"/>
              <a:t>    Morphing (</a:t>
            </a:r>
            <a:r>
              <a:rPr lang="en-US" dirty="0" err="1"/>
              <a:t>Beier</a:t>
            </a:r>
            <a:r>
              <a:rPr lang="en-US" dirty="0"/>
              <a:t>-Neely, Siggraph 92)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84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Compositing Algebra</a:t>
            </a:r>
          </a:p>
        </p:txBody>
      </p:sp>
      <p:sp>
        <p:nvSpPr>
          <p:cNvPr id="12359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 reasonable combinations (operators)</a:t>
            </a:r>
          </a:p>
        </p:txBody>
      </p:sp>
      <p:pic>
        <p:nvPicPr>
          <p:cNvPr id="12359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319338"/>
            <a:ext cx="71532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77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Computing Colors with Compositing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overages</a:t>
            </a:r>
            <a:r>
              <a:rPr lang="en-US" dirty="0" smtClean="0"/>
              <a:t> </a:t>
            </a:r>
            <a:r>
              <a:rPr lang="en-US" dirty="0"/>
              <a:t>shown previously only examples</a:t>
            </a:r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only have 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, not exact coverage, so we assume </a:t>
            </a:r>
            <a:r>
              <a:rPr lang="en-US" dirty="0" err="1">
                <a:cs typeface="Times New Roman" charset="0"/>
              </a:rPr>
              <a:t>coverages</a:t>
            </a:r>
            <a:r>
              <a:rPr lang="en-US" dirty="0">
                <a:cs typeface="Times New Roman" charset="0"/>
              </a:rPr>
              <a:t> of A and B are uncorrelated</a:t>
            </a:r>
          </a:p>
          <a:p>
            <a:r>
              <a:rPr lang="en-US" dirty="0">
                <a:cs typeface="Times New Roman" charset="0"/>
              </a:rPr>
              <a:t>H</a:t>
            </a:r>
            <a:r>
              <a:rPr lang="en-US" dirty="0" smtClean="0">
                <a:cs typeface="Times New Roman" charset="0"/>
              </a:rPr>
              <a:t>ow </a:t>
            </a:r>
            <a:r>
              <a:rPr lang="en-US" dirty="0">
                <a:cs typeface="Times New Roman" charset="0"/>
              </a:rPr>
              <a:t>to compute net coverage for </a:t>
            </a:r>
            <a:r>
              <a:rPr lang="en-US" dirty="0" smtClean="0">
                <a:cs typeface="Times New Roman" charset="0"/>
              </a:rPr>
              <a:t>operators?  </a:t>
            </a:r>
            <a:endParaRPr lang="el-GR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94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 = A over B </a:t>
            </a:r>
          </a:p>
        </p:txBody>
      </p:sp>
      <p:pic>
        <p:nvPicPr>
          <p:cNvPr id="1241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585913"/>
            <a:ext cx="7642225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232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Compositing Example</a:t>
            </a:r>
          </a:p>
        </p:txBody>
      </p:sp>
      <p:pic>
        <p:nvPicPr>
          <p:cNvPr id="1242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387475"/>
            <a:ext cx="66198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2117" name="Text Box 5"/>
          <p:cNvSpPr txBox="1">
            <a:spLocks noChangeArrowheads="1"/>
          </p:cNvSpPr>
          <p:nvPr/>
        </p:nvSpPr>
        <p:spPr bwMode="auto">
          <a:xfrm>
            <a:off x="7123113" y="6345238"/>
            <a:ext cx="2020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Jurassic Park 93</a:t>
            </a:r>
          </a:p>
        </p:txBody>
      </p:sp>
    </p:spTree>
    <p:extLst>
      <p:ext uri="{BB962C8B-B14F-4D97-AF65-F5344CB8AC3E}">
        <p14:creationId xmlns:p14="http://schemas.microsoft.com/office/powerpoint/2010/main" val="1120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Compositing </a:t>
            </a:r>
            <a:endParaRPr lang="en-US" dirty="0" smtClean="0"/>
          </a:p>
          <a:p>
            <a:pPr lvl="1"/>
            <a:r>
              <a:rPr lang="en-US" dirty="0" smtClean="0"/>
              <a:t>Blue </a:t>
            </a:r>
            <a:r>
              <a:rPr lang="en-US" dirty="0"/>
              <a:t>screen matting</a:t>
            </a:r>
          </a:p>
          <a:p>
            <a:pPr lvl="1"/>
            <a:r>
              <a:rPr lang="en-US" dirty="0"/>
              <a:t>Alpha channel</a:t>
            </a:r>
          </a:p>
          <a:p>
            <a:pPr lvl="1"/>
            <a:r>
              <a:rPr lang="en-US" dirty="0"/>
              <a:t>Porter-Duff compositing algebra (Siggraph 84)</a:t>
            </a:r>
          </a:p>
          <a:p>
            <a:pPr>
              <a:buFont typeface="Wingdings" charset="0"/>
              <a:buNone/>
            </a:pPr>
            <a:r>
              <a:rPr lang="en-US" dirty="0"/>
              <a:t>    </a:t>
            </a:r>
            <a:r>
              <a:rPr lang="en-US" i="1" dirty="0"/>
              <a:t>Morphing (</a:t>
            </a:r>
            <a:r>
              <a:rPr lang="en-US" i="1" dirty="0" err="1"/>
              <a:t>Beier</a:t>
            </a:r>
            <a:r>
              <a:rPr lang="en-US" i="1" dirty="0"/>
              <a:t>-Neely, Siggraph 92)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70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Famous example: Michael Jackson Black and White Video </a:t>
            </a:r>
            <a:r>
              <a:rPr lang="en-US" dirty="0" smtClean="0"/>
              <a:t>(Nov 14, </a:t>
            </a:r>
            <a:r>
              <a:rPr lang="en-US" dirty="0"/>
              <a:t>1991).  </a:t>
            </a:r>
          </a:p>
          <a:p>
            <a:pPr lvl="1"/>
            <a:r>
              <a:rPr lang="en-US" dirty="0" smtClean="0">
                <a:hlinkClick r:id="rId2"/>
              </a:rPr>
              <a:t>https://www.youtube.com/watch?v=F2AitTPI5U0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Easy enough to implement: assignment in many courses (we show example from CMU course): </a:t>
            </a:r>
          </a:p>
          <a:p>
            <a:pPr lvl="1"/>
            <a:r>
              <a:rPr lang="en-US" dirty="0"/>
              <a:t>No music, but the good poor man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alternative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98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endParaRPr lang="en-US" sz="20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3" name="morph94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124" y="1461005"/>
            <a:ext cx="3657600" cy="5080000"/>
          </a:xfrm>
          <a:prstGeom prst="rect">
            <a:avLst/>
          </a:prstGeom>
        </p:spPr>
      </p:pic>
      <p:pic>
        <p:nvPicPr>
          <p:cNvPr id="4" name="morph95.mpe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8053" y="1480395"/>
            <a:ext cx="3657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05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 1, Due </a:t>
            </a:r>
            <a:r>
              <a:rPr lang="en-US" dirty="0" smtClean="0"/>
              <a:t>Apr 28</a:t>
            </a:r>
            <a:r>
              <a:rPr lang="en-US" dirty="0" smtClean="0"/>
              <a:t>.  </a:t>
            </a:r>
            <a:endParaRPr lang="en-US" dirty="0"/>
          </a:p>
          <a:p>
            <a:pPr lvl="1"/>
            <a:r>
              <a:rPr lang="en-US" dirty="0"/>
              <a:t>This lecture only extra credit and clear up difficulties</a:t>
            </a:r>
          </a:p>
          <a:p>
            <a:r>
              <a:rPr lang="en-US" dirty="0"/>
              <a:t>Questions/difficulties so far in doing assignment?</a:t>
            </a:r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2204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Cross-Dissolve</a:t>
            </a:r>
          </a:p>
        </p:txBody>
      </p:sp>
      <p:pic>
        <p:nvPicPr>
          <p:cNvPr id="1251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76388"/>
            <a:ext cx="7410450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012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idea in morphing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00188" cy="5029200"/>
          </a:xfrm>
        </p:spPr>
        <p:txBody>
          <a:bodyPr/>
          <a:lstStyle/>
          <a:p>
            <a:r>
              <a:rPr lang="en-US" dirty="0"/>
              <a:t>User marks line segments</a:t>
            </a:r>
          </a:p>
          <a:p>
            <a:r>
              <a:rPr lang="en-US" dirty="0"/>
              <a:t>These are used to warp image 1 and image 2</a:t>
            </a:r>
          </a:p>
          <a:p>
            <a:r>
              <a:rPr lang="en-US" dirty="0"/>
              <a:t>Images are then blended</a:t>
            </a:r>
          </a:p>
          <a:p>
            <a:r>
              <a:rPr lang="en-US" dirty="0"/>
              <a:t>Key step is warping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Why is it needed? Why not just cross-dissolve or blend two images based on alpha (how far between them)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is it to be done with line segments?</a:t>
            </a:r>
          </a:p>
        </p:txBody>
      </p:sp>
    </p:spTree>
    <p:extLst>
      <p:ext uri="{BB962C8B-B14F-4D97-AF65-F5344CB8AC3E}">
        <p14:creationId xmlns:p14="http://schemas.microsoft.com/office/powerpoint/2010/main" val="735477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Beier-Neely examples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8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-100013"/>
            <a:ext cx="8572500" cy="705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04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-109538"/>
            <a:ext cx="8420100" cy="707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07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Warping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53" y="1527175"/>
            <a:ext cx="898647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 warp image 1 into image 2, we must establish correspondence between like features</a:t>
            </a:r>
          </a:p>
          <a:p>
            <a:pPr>
              <a:lnSpc>
                <a:spcPct val="90000"/>
              </a:lnSpc>
            </a:pPr>
            <a:r>
              <a:rPr lang="en-US" dirty="0"/>
              <a:t>Then, those features transform (and rest of image moves with them)</a:t>
            </a:r>
          </a:p>
          <a:p>
            <a:pPr>
              <a:lnSpc>
                <a:spcPct val="90000"/>
              </a:lnSpc>
            </a:pPr>
            <a:r>
              <a:rPr lang="en-US" dirty="0"/>
              <a:t>In </a:t>
            </a:r>
            <a:r>
              <a:rPr lang="en-US" dirty="0" err="1"/>
              <a:t>Beier</a:t>
            </a:r>
            <a:r>
              <a:rPr lang="en-US" dirty="0"/>
              <a:t>-Neely, features are user-specified line segments (nose, face outline etc.)  </a:t>
            </a:r>
          </a:p>
          <a:p>
            <a:pPr>
              <a:lnSpc>
                <a:spcPct val="90000"/>
              </a:lnSpc>
            </a:pPr>
            <a:r>
              <a:rPr lang="en-US" dirty="0"/>
              <a:t>Warping is an image transformation (generally more complex than scale or shift, but same basic idea)</a:t>
            </a:r>
          </a:p>
          <a:p>
            <a:pPr>
              <a:lnSpc>
                <a:spcPct val="90000"/>
              </a:lnSpc>
            </a:pPr>
            <a:r>
              <a:rPr lang="en-US" dirty="0"/>
              <a:t>Morphing takes two warped </a:t>
            </a:r>
            <a:r>
              <a:rPr lang="en-US" dirty="0" smtClean="0"/>
              <a:t>images, </a:t>
            </a:r>
            <a:r>
              <a:rPr lang="en-US" dirty="0"/>
              <a:t>cross-dissolves</a:t>
            </a:r>
          </a:p>
        </p:txBody>
      </p:sp>
    </p:spTree>
    <p:extLst>
      <p:ext uri="{BB962C8B-B14F-4D97-AF65-F5344CB8AC3E}">
        <p14:creationId xmlns:p14="http://schemas.microsoft.com/office/powerpoint/2010/main" val="1908364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with Line Segments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527175"/>
            <a:ext cx="9054328" cy="5029200"/>
          </a:xfrm>
        </p:spPr>
        <p:txBody>
          <a:bodyPr/>
          <a:lstStyle/>
          <a:p>
            <a:r>
              <a:rPr lang="en-US" dirty="0"/>
              <a:t>We know how line warps, but what about whole </a:t>
            </a:r>
            <a:r>
              <a:rPr lang="en-US" dirty="0" err="1"/>
              <a:t>img</a:t>
            </a:r>
            <a:r>
              <a:rPr lang="en-US" dirty="0"/>
              <a:t>?</a:t>
            </a:r>
          </a:p>
          <a:p>
            <a:r>
              <a:rPr lang="en-US" dirty="0"/>
              <a:t>Given p in </a:t>
            </a:r>
            <a:r>
              <a:rPr lang="en-US" dirty="0" err="1"/>
              <a:t>dest</a:t>
            </a:r>
            <a:r>
              <a:rPr lang="en-US" dirty="0"/>
              <a:t> image, where is p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in source image?</a:t>
            </a:r>
          </a:p>
        </p:txBody>
      </p:sp>
      <p:pic>
        <p:nvPicPr>
          <p:cNvPr id="1254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936875"/>
            <a:ext cx="6905625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327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with one Line Pair</a:t>
            </a:r>
          </a:p>
        </p:txBody>
      </p:sp>
      <p:grpSp>
        <p:nvGrpSpPr>
          <p:cNvPr id="1255442" name="Group 18"/>
          <p:cNvGrpSpPr>
            <a:grpSpLocks/>
          </p:cNvGrpSpPr>
          <p:nvPr/>
        </p:nvGrpSpPr>
        <p:grpSpPr bwMode="auto">
          <a:xfrm>
            <a:off x="874713" y="2827338"/>
            <a:ext cx="1212850" cy="2286000"/>
            <a:chOff x="551" y="1133"/>
            <a:chExt cx="764" cy="1440"/>
          </a:xfrm>
        </p:grpSpPr>
        <p:sp>
          <p:nvSpPr>
            <p:cNvPr id="1255430" name="Line 6"/>
            <p:cNvSpPr>
              <a:spLocks noChangeShapeType="1"/>
            </p:cNvSpPr>
            <p:nvPr/>
          </p:nvSpPr>
          <p:spPr bwMode="auto">
            <a:xfrm>
              <a:off x="551" y="1133"/>
              <a:ext cx="0" cy="14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1" name="Line 7"/>
            <p:cNvSpPr>
              <a:spLocks noChangeShapeType="1"/>
            </p:cNvSpPr>
            <p:nvPr/>
          </p:nvSpPr>
          <p:spPr bwMode="auto">
            <a:xfrm>
              <a:off x="551" y="1139"/>
              <a:ext cx="74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2" name="Line 8"/>
            <p:cNvSpPr>
              <a:spLocks noChangeShapeType="1"/>
            </p:cNvSpPr>
            <p:nvPr/>
          </p:nvSpPr>
          <p:spPr bwMode="auto">
            <a:xfrm>
              <a:off x="1309" y="1146"/>
              <a:ext cx="0" cy="1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3" name="Line 9"/>
            <p:cNvSpPr>
              <a:spLocks noChangeShapeType="1"/>
            </p:cNvSpPr>
            <p:nvPr/>
          </p:nvSpPr>
          <p:spPr bwMode="auto">
            <a:xfrm flipH="1" flipV="1">
              <a:off x="664" y="1302"/>
              <a:ext cx="651" cy="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4" name="Line 10"/>
            <p:cNvSpPr>
              <a:spLocks noChangeShapeType="1"/>
            </p:cNvSpPr>
            <p:nvPr/>
          </p:nvSpPr>
          <p:spPr bwMode="auto">
            <a:xfrm>
              <a:off x="664" y="1321"/>
              <a:ext cx="0" cy="4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5" name="Line 11"/>
            <p:cNvSpPr>
              <a:spLocks noChangeShapeType="1"/>
            </p:cNvSpPr>
            <p:nvPr/>
          </p:nvSpPr>
          <p:spPr bwMode="auto">
            <a:xfrm>
              <a:off x="670" y="1741"/>
              <a:ext cx="33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6" name="Line 12"/>
            <p:cNvSpPr>
              <a:spLocks noChangeShapeType="1"/>
            </p:cNvSpPr>
            <p:nvPr/>
          </p:nvSpPr>
          <p:spPr bwMode="auto">
            <a:xfrm flipH="1">
              <a:off x="1014" y="1734"/>
              <a:ext cx="0" cy="1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7" name="Line 13"/>
            <p:cNvSpPr>
              <a:spLocks noChangeShapeType="1"/>
            </p:cNvSpPr>
            <p:nvPr/>
          </p:nvSpPr>
          <p:spPr bwMode="auto">
            <a:xfrm flipH="1">
              <a:off x="682" y="1885"/>
              <a:ext cx="326" cy="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8" name="Line 14"/>
            <p:cNvSpPr>
              <a:spLocks noChangeShapeType="1"/>
            </p:cNvSpPr>
            <p:nvPr/>
          </p:nvSpPr>
          <p:spPr bwMode="auto">
            <a:xfrm>
              <a:off x="689" y="1897"/>
              <a:ext cx="6" cy="6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9" name="Line 15"/>
            <p:cNvSpPr>
              <a:spLocks noChangeShapeType="1"/>
            </p:cNvSpPr>
            <p:nvPr/>
          </p:nvSpPr>
          <p:spPr bwMode="auto">
            <a:xfrm>
              <a:off x="563" y="2567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5440" name="Line 16"/>
          <p:cNvSpPr>
            <a:spLocks noChangeShapeType="1"/>
          </p:cNvSpPr>
          <p:nvPr/>
        </p:nvSpPr>
        <p:spPr bwMode="auto">
          <a:xfrm flipV="1">
            <a:off x="596900" y="2778125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44" name="Rectangle 20"/>
          <p:cNvSpPr>
            <a:spLocks noChangeArrowheads="1"/>
          </p:cNvSpPr>
          <p:nvPr/>
        </p:nvSpPr>
        <p:spPr bwMode="auto">
          <a:xfrm>
            <a:off x="417513" y="2659063"/>
            <a:ext cx="3617912" cy="298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5445" name="Group 21"/>
          <p:cNvGrpSpPr>
            <a:grpSpLocks/>
          </p:cNvGrpSpPr>
          <p:nvPr/>
        </p:nvGrpSpPr>
        <p:grpSpPr bwMode="auto">
          <a:xfrm>
            <a:off x="7113588" y="2827338"/>
            <a:ext cx="1212850" cy="2286000"/>
            <a:chOff x="551" y="1133"/>
            <a:chExt cx="764" cy="1440"/>
          </a:xfrm>
        </p:grpSpPr>
        <p:sp>
          <p:nvSpPr>
            <p:cNvPr id="1255446" name="Line 22"/>
            <p:cNvSpPr>
              <a:spLocks noChangeShapeType="1"/>
            </p:cNvSpPr>
            <p:nvPr/>
          </p:nvSpPr>
          <p:spPr bwMode="auto">
            <a:xfrm>
              <a:off x="551" y="1133"/>
              <a:ext cx="0" cy="14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47" name="Line 23"/>
            <p:cNvSpPr>
              <a:spLocks noChangeShapeType="1"/>
            </p:cNvSpPr>
            <p:nvPr/>
          </p:nvSpPr>
          <p:spPr bwMode="auto">
            <a:xfrm>
              <a:off x="551" y="1139"/>
              <a:ext cx="74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48" name="Line 24"/>
            <p:cNvSpPr>
              <a:spLocks noChangeShapeType="1"/>
            </p:cNvSpPr>
            <p:nvPr/>
          </p:nvSpPr>
          <p:spPr bwMode="auto">
            <a:xfrm>
              <a:off x="1309" y="1146"/>
              <a:ext cx="0" cy="1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49" name="Line 25"/>
            <p:cNvSpPr>
              <a:spLocks noChangeShapeType="1"/>
            </p:cNvSpPr>
            <p:nvPr/>
          </p:nvSpPr>
          <p:spPr bwMode="auto">
            <a:xfrm flipH="1" flipV="1">
              <a:off x="664" y="1302"/>
              <a:ext cx="651" cy="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0" name="Line 26"/>
            <p:cNvSpPr>
              <a:spLocks noChangeShapeType="1"/>
            </p:cNvSpPr>
            <p:nvPr/>
          </p:nvSpPr>
          <p:spPr bwMode="auto">
            <a:xfrm>
              <a:off x="664" y="1321"/>
              <a:ext cx="0" cy="4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1" name="Line 27"/>
            <p:cNvSpPr>
              <a:spLocks noChangeShapeType="1"/>
            </p:cNvSpPr>
            <p:nvPr/>
          </p:nvSpPr>
          <p:spPr bwMode="auto">
            <a:xfrm>
              <a:off x="670" y="1741"/>
              <a:ext cx="33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2" name="Line 28"/>
            <p:cNvSpPr>
              <a:spLocks noChangeShapeType="1"/>
            </p:cNvSpPr>
            <p:nvPr/>
          </p:nvSpPr>
          <p:spPr bwMode="auto">
            <a:xfrm flipH="1">
              <a:off x="1014" y="1734"/>
              <a:ext cx="0" cy="1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3" name="Line 29"/>
            <p:cNvSpPr>
              <a:spLocks noChangeShapeType="1"/>
            </p:cNvSpPr>
            <p:nvPr/>
          </p:nvSpPr>
          <p:spPr bwMode="auto">
            <a:xfrm flipH="1">
              <a:off x="682" y="1885"/>
              <a:ext cx="326" cy="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4" name="Line 30"/>
            <p:cNvSpPr>
              <a:spLocks noChangeShapeType="1"/>
            </p:cNvSpPr>
            <p:nvPr/>
          </p:nvSpPr>
          <p:spPr bwMode="auto">
            <a:xfrm>
              <a:off x="689" y="1897"/>
              <a:ext cx="6" cy="6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5" name="Line 31"/>
            <p:cNvSpPr>
              <a:spLocks noChangeShapeType="1"/>
            </p:cNvSpPr>
            <p:nvPr/>
          </p:nvSpPr>
          <p:spPr bwMode="auto">
            <a:xfrm>
              <a:off x="563" y="2567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5456" name="Line 32"/>
          <p:cNvSpPr>
            <a:spLocks noChangeShapeType="1"/>
          </p:cNvSpPr>
          <p:nvPr/>
        </p:nvSpPr>
        <p:spPr bwMode="auto">
          <a:xfrm flipV="1">
            <a:off x="6835775" y="2778125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57" name="Rectangle 33"/>
          <p:cNvSpPr>
            <a:spLocks noChangeArrowheads="1"/>
          </p:cNvSpPr>
          <p:nvPr/>
        </p:nvSpPr>
        <p:spPr bwMode="auto">
          <a:xfrm>
            <a:off x="5103813" y="2659063"/>
            <a:ext cx="3617912" cy="298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58" name="Line 34"/>
          <p:cNvSpPr>
            <a:spLocks noChangeShapeType="1"/>
          </p:cNvSpPr>
          <p:nvPr/>
        </p:nvSpPr>
        <p:spPr bwMode="auto">
          <a:xfrm flipV="1">
            <a:off x="4135438" y="4129088"/>
            <a:ext cx="793750" cy="111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59" name="Rectangle 3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happens to the F?</a:t>
            </a:r>
          </a:p>
        </p:txBody>
      </p:sp>
      <p:sp>
        <p:nvSpPr>
          <p:cNvPr id="1255460" name="Text Box 36"/>
          <p:cNvSpPr txBox="1">
            <a:spLocks noChangeArrowheads="1"/>
          </p:cNvSpPr>
          <p:nvPr/>
        </p:nvSpPr>
        <p:spPr bwMode="auto">
          <a:xfrm>
            <a:off x="6852511" y="6111875"/>
            <a:ext cx="1866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Translation!!</a:t>
            </a:r>
          </a:p>
        </p:txBody>
      </p:sp>
    </p:spTree>
    <p:extLst>
      <p:ext uri="{BB962C8B-B14F-4D97-AF65-F5344CB8AC3E}">
        <p14:creationId xmlns:p14="http://schemas.microsoft.com/office/powerpoint/2010/main" val="3715970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with one Line Pair</a:t>
            </a:r>
          </a:p>
        </p:txBody>
      </p:sp>
      <p:grpSp>
        <p:nvGrpSpPr>
          <p:cNvPr id="1258499" name="Group 3"/>
          <p:cNvGrpSpPr>
            <a:grpSpLocks/>
          </p:cNvGrpSpPr>
          <p:nvPr/>
        </p:nvGrpSpPr>
        <p:grpSpPr bwMode="auto">
          <a:xfrm>
            <a:off x="874713" y="2827338"/>
            <a:ext cx="1212850" cy="2286000"/>
            <a:chOff x="551" y="1133"/>
            <a:chExt cx="764" cy="1440"/>
          </a:xfrm>
        </p:grpSpPr>
        <p:sp>
          <p:nvSpPr>
            <p:cNvPr id="1258500" name="Line 4"/>
            <p:cNvSpPr>
              <a:spLocks noChangeShapeType="1"/>
            </p:cNvSpPr>
            <p:nvPr/>
          </p:nvSpPr>
          <p:spPr bwMode="auto">
            <a:xfrm>
              <a:off x="551" y="1133"/>
              <a:ext cx="0" cy="14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1" name="Line 5"/>
            <p:cNvSpPr>
              <a:spLocks noChangeShapeType="1"/>
            </p:cNvSpPr>
            <p:nvPr/>
          </p:nvSpPr>
          <p:spPr bwMode="auto">
            <a:xfrm>
              <a:off x="551" y="1139"/>
              <a:ext cx="74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2" name="Line 6"/>
            <p:cNvSpPr>
              <a:spLocks noChangeShapeType="1"/>
            </p:cNvSpPr>
            <p:nvPr/>
          </p:nvSpPr>
          <p:spPr bwMode="auto">
            <a:xfrm>
              <a:off x="1309" y="1146"/>
              <a:ext cx="0" cy="1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3" name="Line 7"/>
            <p:cNvSpPr>
              <a:spLocks noChangeShapeType="1"/>
            </p:cNvSpPr>
            <p:nvPr/>
          </p:nvSpPr>
          <p:spPr bwMode="auto">
            <a:xfrm flipH="1" flipV="1">
              <a:off x="664" y="1302"/>
              <a:ext cx="651" cy="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4" name="Line 8"/>
            <p:cNvSpPr>
              <a:spLocks noChangeShapeType="1"/>
            </p:cNvSpPr>
            <p:nvPr/>
          </p:nvSpPr>
          <p:spPr bwMode="auto">
            <a:xfrm>
              <a:off x="664" y="1321"/>
              <a:ext cx="0" cy="4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5" name="Line 9"/>
            <p:cNvSpPr>
              <a:spLocks noChangeShapeType="1"/>
            </p:cNvSpPr>
            <p:nvPr/>
          </p:nvSpPr>
          <p:spPr bwMode="auto">
            <a:xfrm>
              <a:off x="670" y="1741"/>
              <a:ext cx="33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6" name="Line 10"/>
            <p:cNvSpPr>
              <a:spLocks noChangeShapeType="1"/>
            </p:cNvSpPr>
            <p:nvPr/>
          </p:nvSpPr>
          <p:spPr bwMode="auto">
            <a:xfrm flipH="1">
              <a:off x="1014" y="1734"/>
              <a:ext cx="0" cy="1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7" name="Line 11"/>
            <p:cNvSpPr>
              <a:spLocks noChangeShapeType="1"/>
            </p:cNvSpPr>
            <p:nvPr/>
          </p:nvSpPr>
          <p:spPr bwMode="auto">
            <a:xfrm flipH="1">
              <a:off x="682" y="1885"/>
              <a:ext cx="326" cy="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8" name="Line 12"/>
            <p:cNvSpPr>
              <a:spLocks noChangeShapeType="1"/>
            </p:cNvSpPr>
            <p:nvPr/>
          </p:nvSpPr>
          <p:spPr bwMode="auto">
            <a:xfrm>
              <a:off x="689" y="1897"/>
              <a:ext cx="6" cy="6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9" name="Line 13"/>
            <p:cNvSpPr>
              <a:spLocks noChangeShapeType="1"/>
            </p:cNvSpPr>
            <p:nvPr/>
          </p:nvSpPr>
          <p:spPr bwMode="auto">
            <a:xfrm>
              <a:off x="563" y="2567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8510" name="Line 14"/>
          <p:cNvSpPr>
            <a:spLocks noChangeShapeType="1"/>
          </p:cNvSpPr>
          <p:nvPr/>
        </p:nvSpPr>
        <p:spPr bwMode="auto">
          <a:xfrm flipV="1">
            <a:off x="596900" y="2778125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1" name="Rectangle 15"/>
          <p:cNvSpPr>
            <a:spLocks noChangeArrowheads="1"/>
          </p:cNvSpPr>
          <p:nvPr/>
        </p:nvSpPr>
        <p:spPr bwMode="auto">
          <a:xfrm>
            <a:off x="417513" y="2659063"/>
            <a:ext cx="3617912" cy="298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23" name="Line 27"/>
          <p:cNvSpPr>
            <a:spLocks noChangeShapeType="1"/>
          </p:cNvSpPr>
          <p:nvPr/>
        </p:nvSpPr>
        <p:spPr bwMode="auto">
          <a:xfrm flipV="1">
            <a:off x="5264150" y="4162425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24" name="Rectangle 28"/>
          <p:cNvSpPr>
            <a:spLocks noChangeArrowheads="1"/>
          </p:cNvSpPr>
          <p:nvPr/>
        </p:nvSpPr>
        <p:spPr bwMode="auto">
          <a:xfrm>
            <a:off x="5103813" y="2659063"/>
            <a:ext cx="3617912" cy="298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25" name="Line 29"/>
          <p:cNvSpPr>
            <a:spLocks noChangeShapeType="1"/>
          </p:cNvSpPr>
          <p:nvPr/>
        </p:nvSpPr>
        <p:spPr bwMode="auto">
          <a:xfrm flipV="1">
            <a:off x="4135438" y="4129088"/>
            <a:ext cx="793750" cy="111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2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happens to the F?</a:t>
            </a:r>
          </a:p>
        </p:txBody>
      </p:sp>
      <p:grpSp>
        <p:nvGrpSpPr>
          <p:cNvPr id="1258529" name="Group 33"/>
          <p:cNvGrpSpPr>
            <a:grpSpLocks/>
          </p:cNvGrpSpPr>
          <p:nvPr/>
        </p:nvGrpSpPr>
        <p:grpSpPr bwMode="auto">
          <a:xfrm>
            <a:off x="5541963" y="4183062"/>
            <a:ext cx="2847975" cy="2390774"/>
            <a:chOff x="3491" y="2635"/>
            <a:chExt cx="1794" cy="1506"/>
          </a:xfrm>
        </p:grpSpPr>
        <p:grpSp>
          <p:nvGrpSpPr>
            <p:cNvPr id="1258512" name="Group 16"/>
            <p:cNvGrpSpPr>
              <a:grpSpLocks/>
            </p:cNvGrpSpPr>
            <p:nvPr/>
          </p:nvGrpSpPr>
          <p:grpSpPr bwMode="auto">
            <a:xfrm>
              <a:off x="3491" y="2635"/>
              <a:ext cx="764" cy="601"/>
              <a:chOff x="551" y="1133"/>
              <a:chExt cx="764" cy="1440"/>
            </a:xfrm>
          </p:grpSpPr>
          <p:sp>
            <p:nvSpPr>
              <p:cNvPr id="1258513" name="Line 17"/>
              <p:cNvSpPr>
                <a:spLocks noChangeShapeType="1"/>
              </p:cNvSpPr>
              <p:nvPr/>
            </p:nvSpPr>
            <p:spPr bwMode="auto">
              <a:xfrm>
                <a:off x="551" y="1133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4" name="Line 18"/>
              <p:cNvSpPr>
                <a:spLocks noChangeShapeType="1"/>
              </p:cNvSpPr>
              <p:nvPr/>
            </p:nvSpPr>
            <p:spPr bwMode="auto">
              <a:xfrm>
                <a:off x="551" y="1139"/>
                <a:ext cx="745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5" name="Line 19"/>
              <p:cNvSpPr>
                <a:spLocks noChangeShapeType="1"/>
              </p:cNvSpPr>
              <p:nvPr/>
            </p:nvSpPr>
            <p:spPr bwMode="auto">
              <a:xfrm>
                <a:off x="1309" y="1146"/>
                <a:ext cx="0" cy="15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6" name="Line 20"/>
              <p:cNvSpPr>
                <a:spLocks noChangeShapeType="1"/>
              </p:cNvSpPr>
              <p:nvPr/>
            </p:nvSpPr>
            <p:spPr bwMode="auto">
              <a:xfrm flipH="1" flipV="1">
                <a:off x="664" y="1302"/>
                <a:ext cx="651" cy="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7" name="Line 21"/>
              <p:cNvSpPr>
                <a:spLocks noChangeShapeType="1"/>
              </p:cNvSpPr>
              <p:nvPr/>
            </p:nvSpPr>
            <p:spPr bwMode="auto">
              <a:xfrm>
                <a:off x="664" y="1321"/>
                <a:ext cx="0" cy="40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8" name="Line 22"/>
              <p:cNvSpPr>
                <a:spLocks noChangeShapeType="1"/>
              </p:cNvSpPr>
              <p:nvPr/>
            </p:nvSpPr>
            <p:spPr bwMode="auto">
              <a:xfrm>
                <a:off x="670" y="1741"/>
                <a:ext cx="338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9" name="Line 23"/>
              <p:cNvSpPr>
                <a:spLocks noChangeShapeType="1"/>
              </p:cNvSpPr>
              <p:nvPr/>
            </p:nvSpPr>
            <p:spPr bwMode="auto">
              <a:xfrm flipH="1">
                <a:off x="1014" y="173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20" name="Line 24"/>
              <p:cNvSpPr>
                <a:spLocks noChangeShapeType="1"/>
              </p:cNvSpPr>
              <p:nvPr/>
            </p:nvSpPr>
            <p:spPr bwMode="auto">
              <a:xfrm flipH="1">
                <a:off x="682" y="1885"/>
                <a:ext cx="326" cy="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21" name="Line 25"/>
              <p:cNvSpPr>
                <a:spLocks noChangeShapeType="1"/>
              </p:cNvSpPr>
              <p:nvPr/>
            </p:nvSpPr>
            <p:spPr bwMode="auto">
              <a:xfrm>
                <a:off x="689" y="1897"/>
                <a:ext cx="6" cy="67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22" name="Line 26"/>
              <p:cNvSpPr>
                <a:spLocks noChangeShapeType="1"/>
              </p:cNvSpPr>
              <p:nvPr/>
            </p:nvSpPr>
            <p:spPr bwMode="auto">
              <a:xfrm>
                <a:off x="563" y="256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8527" name="Text Box 31"/>
            <p:cNvSpPr txBox="1">
              <a:spLocks noChangeArrowheads="1"/>
            </p:cNvSpPr>
            <p:nvPr/>
          </p:nvSpPr>
          <p:spPr bwMode="auto">
            <a:xfrm>
              <a:off x="4522" y="3850"/>
              <a:ext cx="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+mn-lt"/>
                </a:rPr>
                <a:t>Scale !!</a:t>
              </a:r>
            </a:p>
          </p:txBody>
        </p:sp>
      </p:grpSp>
      <p:sp>
        <p:nvSpPr>
          <p:cNvPr id="1258530" name="Text Box 34"/>
          <p:cNvSpPr txBox="1">
            <a:spLocks noChangeArrowheads="1"/>
          </p:cNvSpPr>
          <p:nvPr/>
        </p:nvSpPr>
        <p:spPr bwMode="auto">
          <a:xfrm>
            <a:off x="465138" y="5853113"/>
            <a:ext cx="43074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Similar ideas apply to rotation,  </a:t>
            </a:r>
          </a:p>
          <a:p>
            <a:pPr algn="l"/>
            <a:r>
              <a:rPr lang="en-US" sz="2400" dirty="0">
                <a:latin typeface="+mn-lt"/>
              </a:rPr>
              <a:t>other similarity transforms</a:t>
            </a:r>
          </a:p>
        </p:txBody>
      </p:sp>
    </p:spTree>
    <p:extLst>
      <p:ext uri="{BB962C8B-B14F-4D97-AF65-F5344CB8AC3E}">
        <p14:creationId xmlns:p14="http://schemas.microsoft.com/office/powerpoint/2010/main" val="4102441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with Multiple Line Pairs</a:t>
            </a:r>
          </a:p>
        </p:txBody>
      </p:sp>
      <p:pic>
        <p:nvPicPr>
          <p:cNvPr id="1260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519238"/>
            <a:ext cx="8085138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4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</a:t>
            </a:r>
          </a:p>
        </p:txBody>
      </p:sp>
      <p:pic>
        <p:nvPicPr>
          <p:cNvPr id="1262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562100"/>
            <a:ext cx="7418387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571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Image Compositing</a:t>
            </a:r>
            <a:endParaRPr lang="en-US" dirty="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59" y="1227138"/>
            <a:ext cx="9076141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</a:t>
            </a:r>
            <a:r>
              <a:rPr lang="en-US"/>
              <a:t> </a:t>
            </a:r>
            <a:r>
              <a:rPr lang="en-US" sz="2400" smtClean="0"/>
              <a:t>1996: Academy scientific and engineering achievement award (oscar ceremony) </a:t>
            </a: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For their pioneering inventions in digital image compositing</a:t>
            </a:r>
            <a:r>
              <a:rPr lang="ja-JP" altLang="en-US" sz="2400" smtClean="0">
                <a:latin typeface="Arial"/>
              </a:rPr>
              <a:t>”</a:t>
            </a:r>
            <a:endParaRPr lang="en-US" sz="2400" dirty="0"/>
          </a:p>
        </p:txBody>
      </p:sp>
      <p:pic>
        <p:nvPicPr>
          <p:cNvPr id="1227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625725"/>
            <a:ext cx="51149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95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Weighting effect of each line pair</a:t>
            </a:r>
          </a:p>
        </p:txBody>
      </p:sp>
      <p:pic>
        <p:nvPicPr>
          <p:cNvPr id="1264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560513"/>
            <a:ext cx="7680325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461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Pseudocode</a:t>
            </a:r>
          </a:p>
        </p:txBody>
      </p:sp>
      <p:pic>
        <p:nvPicPr>
          <p:cNvPr id="1265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481138"/>
            <a:ext cx="6345238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86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Morphing Pseudocode</a:t>
            </a:r>
          </a:p>
        </p:txBody>
      </p:sp>
      <p:pic>
        <p:nvPicPr>
          <p:cNvPr id="1266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462088"/>
            <a:ext cx="80200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92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morph96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0753" y="1431920"/>
            <a:ext cx="3657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0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Bonus: Reconstruction </a:t>
            </a:r>
            <a:endParaRPr lang="en-US" dirty="0"/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14.10.5 of </a:t>
            </a:r>
            <a:r>
              <a:rPr lang="en-US" dirty="0" smtClean="0"/>
              <a:t>textbook (in handout)</a:t>
            </a:r>
            <a:endParaRPr lang="en-US" dirty="0"/>
          </a:p>
          <a:p>
            <a:r>
              <a:rPr lang="en-US" dirty="0"/>
              <a:t>Some interesting, more technical ideas</a:t>
            </a:r>
          </a:p>
          <a:p>
            <a:r>
              <a:rPr lang="en-US" dirty="0"/>
              <a:t>Discuss </a:t>
            </a:r>
            <a:r>
              <a:rPr lang="en-US" dirty="0" smtClean="0"/>
              <a:t>briefly if time permits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8310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Reconstruction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66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Equivalent to multiplying by comb function (a)                  </a:t>
            </a:r>
          </a:p>
          <a:p>
            <a:pPr>
              <a:buFont typeface="Wingdings" charset="0"/>
              <a:buNone/>
            </a:pPr>
            <a:r>
              <a:rPr lang="en-US" sz="2400" dirty="0"/>
              <a:t>Convolving with similar </a:t>
            </a:r>
            <a:r>
              <a:rPr lang="en-US" sz="2400" dirty="0" err="1"/>
              <a:t>fn</a:t>
            </a:r>
            <a:r>
              <a:rPr lang="en-US" sz="2400" dirty="0"/>
              <a:t> in frequency domain (b). Separation in frequency domain depends on spatial sampling rate </a:t>
            </a:r>
          </a:p>
          <a:p>
            <a:pPr>
              <a:buFont typeface="Wingdings" charset="0"/>
              <a:buNone/>
            </a:pPr>
            <a:r>
              <a:rPr lang="en-US" sz="2400" dirty="0"/>
              <a:t>Replicated Fourier spectra                                                                      (when is this safe?)</a:t>
            </a:r>
          </a:p>
          <a:p>
            <a:endParaRPr lang="en-US" sz="2400" dirty="0"/>
          </a:p>
        </p:txBody>
      </p:sp>
      <p:pic>
        <p:nvPicPr>
          <p:cNvPr id="1270788" name="Picture 4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720975"/>
            <a:ext cx="4992688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32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Replicated Fourier Spectra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can window to eliminate unwanted spectra</a:t>
            </a:r>
          </a:p>
          <a:p>
            <a:r>
              <a:rPr lang="en-US" dirty="0"/>
              <a:t>Equivalent to convolution with </a:t>
            </a:r>
            <a:r>
              <a:rPr lang="en-US" dirty="0" err="1"/>
              <a:t>sinc</a:t>
            </a:r>
            <a:endParaRPr lang="en-US" dirty="0"/>
          </a:p>
          <a:p>
            <a:r>
              <a:rPr lang="en-US" dirty="0"/>
              <a:t>No aliasing if spectra well enough separated (initial spatial sampling rate high enough)</a:t>
            </a:r>
          </a:p>
          <a:p>
            <a:r>
              <a:rPr lang="en-US" dirty="0"/>
              <a:t>In practice, we use some reconstruction filter (not </a:t>
            </a:r>
            <a:r>
              <a:rPr lang="en-US" dirty="0" err="1"/>
              <a:t>sinc</a:t>
            </a:r>
            <a:r>
              <a:rPr lang="en-US" dirty="0"/>
              <a:t>), such as triangle </a:t>
            </a:r>
            <a:r>
              <a:rPr lang="en-US" dirty="0" smtClean="0"/>
              <a:t>or Mitchell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09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Adequate Sampling Rate</a:t>
            </a:r>
          </a:p>
        </p:txBody>
      </p:sp>
      <p:pic>
        <p:nvPicPr>
          <p:cNvPr id="1272835" name="Picture 3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" b="40776"/>
          <a:stretch>
            <a:fillRect/>
          </a:stretch>
        </p:blipFill>
        <p:spPr bwMode="auto">
          <a:xfrm>
            <a:off x="1677988" y="1477963"/>
            <a:ext cx="6335712" cy="5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57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Adequate Sampling Rate</a:t>
            </a:r>
          </a:p>
        </p:txBody>
      </p:sp>
      <p:pic>
        <p:nvPicPr>
          <p:cNvPr id="1273859" name="Picture 3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59613"/>
          <a:stretch>
            <a:fillRect/>
          </a:stretch>
        </p:blipFill>
        <p:spPr bwMode="auto">
          <a:xfrm>
            <a:off x="246063" y="1628775"/>
            <a:ext cx="8786812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08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Inadequate Sampling Rate</a:t>
            </a:r>
          </a:p>
        </p:txBody>
      </p:sp>
      <p:pic>
        <p:nvPicPr>
          <p:cNvPr id="1274883" name="Picture 3" descr="scan3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" b="40712"/>
          <a:stretch>
            <a:fillRect/>
          </a:stretch>
        </p:blipFill>
        <p:spPr bwMode="auto">
          <a:xfrm>
            <a:off x="2297113" y="1468438"/>
            <a:ext cx="4941887" cy="52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33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Compositing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380" y="15271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Separate an image into elements</a:t>
            </a:r>
          </a:p>
          <a:p>
            <a:pPr lvl="1"/>
            <a:r>
              <a:rPr lang="en-US" dirty="0"/>
              <a:t>Each part is rendered                                                                          separately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 pasted together or                                                                                composited into a scene</a:t>
            </a:r>
          </a:p>
        </p:txBody>
      </p:sp>
      <p:pic>
        <p:nvPicPr>
          <p:cNvPr id="1228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060575"/>
            <a:ext cx="44418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95250" y="6356350"/>
            <a:ext cx="41216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Many slides courtesy Tom </a:t>
            </a:r>
            <a:r>
              <a:rPr lang="en-US" dirty="0" err="1">
                <a:latin typeface="+mn-lt"/>
              </a:rPr>
              <a:t>Funkhouser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519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Inadequate Sampling Rate</a:t>
            </a:r>
          </a:p>
        </p:txBody>
      </p:sp>
      <p:pic>
        <p:nvPicPr>
          <p:cNvPr id="1275907" name="Picture 3" descr="sc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" t="59111"/>
          <a:stretch>
            <a:fillRect/>
          </a:stretch>
        </p:blipFill>
        <p:spPr bwMode="auto">
          <a:xfrm>
            <a:off x="1120775" y="1492250"/>
            <a:ext cx="7064375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55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Filter first</a:t>
            </a:r>
          </a:p>
        </p:txBody>
      </p:sp>
      <p:pic>
        <p:nvPicPr>
          <p:cNvPr id="1276931" name="Picture 3" descr="sc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-630238"/>
            <a:ext cx="5581650" cy="74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11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Non-Ideal Reconstruction 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22375"/>
            <a:ext cx="8686800" cy="5029200"/>
          </a:xfrm>
        </p:spPr>
        <p:txBody>
          <a:bodyPr/>
          <a:lstStyle/>
          <a:p>
            <a:r>
              <a:rPr lang="en-US" dirty="0"/>
              <a:t>In practice, convolution never with </a:t>
            </a:r>
            <a:r>
              <a:rPr lang="en-US" dirty="0" err="1"/>
              <a:t>sinc</a:t>
            </a:r>
            <a:r>
              <a:rPr lang="en-US" dirty="0"/>
              <a:t> </a:t>
            </a:r>
          </a:p>
          <a:p>
            <a:r>
              <a:rPr lang="en-US" dirty="0"/>
              <a:t>Sampling frequency must be even higher than </a:t>
            </a:r>
            <a:r>
              <a:rPr lang="en-US" dirty="0" err="1"/>
              <a:t>Nyquist</a:t>
            </a:r>
            <a:r>
              <a:rPr lang="en-US" dirty="0"/>
              <a:t>, or we get substantial aliasing</a:t>
            </a:r>
          </a:p>
          <a:p>
            <a:pPr lvl="1"/>
            <a:r>
              <a:rPr lang="en-US" dirty="0"/>
              <a:t>In figure, samples trace out original modulated by a low-frequency sine wave.  Low </a:t>
            </a:r>
            <a:r>
              <a:rPr lang="en-US" dirty="0" err="1"/>
              <a:t>freq</a:t>
            </a:r>
            <a:r>
              <a:rPr lang="en-US" dirty="0"/>
              <a:t> amplitude modulation remains, compounded by </a:t>
            </a:r>
            <a:r>
              <a:rPr lang="en-US" dirty="0" err="1"/>
              <a:t>rastering</a:t>
            </a:r>
            <a:r>
              <a:rPr lang="en-US" dirty="0"/>
              <a:t> if reconstruct box filter</a:t>
            </a:r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  <p:pic>
        <p:nvPicPr>
          <p:cNvPr id="1277956" name="Picture 4" descr="sc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89" y="3881098"/>
            <a:ext cx="7402513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28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Compositing </a:t>
            </a:r>
            <a:endParaRPr lang="en-US" dirty="0" smtClean="0"/>
          </a:p>
          <a:p>
            <a:pPr lvl="1"/>
            <a:r>
              <a:rPr lang="en-US" i="1" dirty="0" smtClean="0"/>
              <a:t>Blue </a:t>
            </a:r>
            <a:r>
              <a:rPr lang="en-US" i="1" dirty="0"/>
              <a:t>screen matting</a:t>
            </a:r>
          </a:p>
          <a:p>
            <a:pPr lvl="1"/>
            <a:r>
              <a:rPr lang="en-US" i="1" dirty="0"/>
              <a:t>Alpha channel</a:t>
            </a:r>
          </a:p>
          <a:p>
            <a:pPr lvl="1"/>
            <a:r>
              <a:rPr lang="en-US" dirty="0"/>
              <a:t>Porter-Duff compositing algebra (Siggraph 84)</a:t>
            </a:r>
          </a:p>
          <a:p>
            <a:pPr>
              <a:buFont typeface="Wingdings" charset="0"/>
              <a:buNone/>
            </a:pPr>
            <a:r>
              <a:rPr lang="en-US" dirty="0"/>
              <a:t>    Morphing (</a:t>
            </a:r>
            <a:r>
              <a:rPr lang="en-US" dirty="0" err="1"/>
              <a:t>Beier</a:t>
            </a:r>
            <a:r>
              <a:rPr lang="en-US" dirty="0"/>
              <a:t>-Neely, Siggraph 92)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 Screen Matting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947694" cy="5029200"/>
          </a:xfrm>
        </p:spPr>
        <p:txBody>
          <a:bodyPr/>
          <a:lstStyle/>
          <a:p>
            <a:r>
              <a:rPr lang="en-US" dirty="0"/>
              <a:t>Photograph or create image of object against blue screen (blue usually diff from colors like skin)</a:t>
            </a:r>
          </a:p>
          <a:p>
            <a:r>
              <a:rPr lang="en-US" dirty="0" smtClean="0"/>
              <a:t>Then </a:t>
            </a:r>
            <a:r>
              <a:rPr lang="en-US" dirty="0"/>
              <a:t>extract foreground                                                           (non-blue pixels)</a:t>
            </a:r>
          </a:p>
          <a:p>
            <a:r>
              <a:rPr lang="en-US" dirty="0" smtClean="0"/>
              <a:t>Add (</a:t>
            </a:r>
            <a:r>
              <a:rPr lang="en-US" dirty="0"/>
              <a:t>composite) to new </a:t>
            </a:r>
            <a:r>
              <a:rPr lang="en-US" dirty="0" smtClean="0"/>
              <a:t>image                                                   </a:t>
            </a:r>
            <a:endParaRPr lang="en-US" dirty="0"/>
          </a:p>
          <a:p>
            <a:r>
              <a:rPr lang="en-US" dirty="0"/>
              <a:t>Problem: aliasing [hair]                                                                (no notion of partial                                             coverage/blue)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479675"/>
            <a:ext cx="344963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39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Channel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36" y="1527175"/>
            <a:ext cx="8872564" cy="5029200"/>
          </a:xfrm>
        </p:spPr>
        <p:txBody>
          <a:bodyPr/>
          <a:lstStyle/>
          <a:p>
            <a:r>
              <a:rPr lang="en-US" dirty="0"/>
              <a:t>In general, 32 bit RGB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 images</a:t>
            </a:r>
          </a:p>
          <a:p>
            <a:r>
              <a:rPr lang="en-US" dirty="0">
                <a:cs typeface="Times New Roman" charset="0"/>
              </a:rPr>
              <a:t>Alpha encodes coverage (0=transparent, 1=opaque)</a:t>
            </a:r>
          </a:p>
          <a:p>
            <a:r>
              <a:rPr lang="en-US" dirty="0">
                <a:cs typeface="Times New Roman" charset="0"/>
              </a:rPr>
              <a:t>Simple compositing: </a:t>
            </a:r>
            <a:endParaRPr lang="el-GR" dirty="0">
              <a:cs typeface="Times New Roman" charset="0"/>
            </a:endParaRPr>
          </a:p>
        </p:txBody>
      </p:sp>
      <p:graphicFrame>
        <p:nvGraphicFramePr>
          <p:cNvPr id="1231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921891"/>
              </p:ext>
            </p:extLst>
          </p:nvPr>
        </p:nvGraphicFramePr>
        <p:xfrm>
          <a:off x="4564063" y="2898775"/>
          <a:ext cx="31607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27" name="Equation" r:id="rId3" imgW="1371600" imgH="203200" progId="Equation.DSMT4">
                  <p:embed/>
                </p:oleObj>
              </mc:Choice>
              <mc:Fallback>
                <p:oleObj name="Equation" r:id="rId3" imgW="1371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2898775"/>
                        <a:ext cx="31607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8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522493"/>
            <a:ext cx="6481762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059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Channel</a:t>
            </a:r>
          </a:p>
        </p:txBody>
      </p:sp>
      <p:pic>
        <p:nvPicPr>
          <p:cNvPr id="1232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019300"/>
            <a:ext cx="832802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86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Pixels with Alpha: Conventions</a:t>
            </a:r>
          </a:p>
        </p:txBody>
      </p:sp>
      <p:sp>
        <p:nvSpPr>
          <p:cNvPr id="12339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/>
              <a:t>Pre-multiplication</a:t>
            </a:r>
            <a:endParaRPr lang="en-US" dirty="0"/>
          </a:p>
          <a:p>
            <a:pPr lvl="1"/>
            <a:r>
              <a:rPr lang="en-US" dirty="0"/>
              <a:t>Color C = (</a:t>
            </a:r>
            <a:r>
              <a:rPr lang="en-US" dirty="0" err="1"/>
              <a:t>r,g,b</a:t>
            </a:r>
            <a:r>
              <a:rPr lang="en-US" dirty="0"/>
              <a:t>) and coverage alpha is often represented as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One benefit: color components 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F </a:t>
            </a:r>
            <a:r>
              <a:rPr lang="en-US" dirty="0"/>
              <a:t>directly </a:t>
            </a:r>
            <a:r>
              <a:rPr lang="en-US" dirty="0" smtClean="0"/>
              <a:t>displayed (analogous to homogeneous coordinates)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 smtClean="0"/>
              <a:t>What </a:t>
            </a:r>
            <a:r>
              <a:rPr lang="en-US" dirty="0"/>
              <a:t>is ( 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 , C ) for the following</a:t>
            </a:r>
            <a:r>
              <a:rPr lang="en-US" dirty="0" smtClean="0">
                <a:cs typeface="Times New Roman" charset="0"/>
              </a:rPr>
              <a:t>?</a:t>
            </a:r>
            <a:endParaRPr lang="en-US" dirty="0"/>
          </a:p>
          <a:p>
            <a:pPr lvl="1"/>
            <a:r>
              <a:rPr lang="en-US" dirty="0"/>
              <a:t>(0, 1, 0, 1)   = Full green, full coverage</a:t>
            </a:r>
          </a:p>
          <a:p>
            <a:pPr lvl="1"/>
            <a:r>
              <a:rPr lang="en-US" dirty="0"/>
              <a:t>(0, ½ , 0, 1) = Half green, full coverage</a:t>
            </a:r>
          </a:p>
          <a:p>
            <a:pPr lvl="1"/>
            <a:r>
              <a:rPr lang="en-US" dirty="0"/>
              <a:t>(0, ½, 0, ½) = Full green, half (partial) coverage</a:t>
            </a:r>
          </a:p>
          <a:p>
            <a:pPr lvl="1"/>
            <a:r>
              <a:rPr lang="en-US" dirty="0"/>
              <a:t>(0, ½, 0, 0)  = No coverage </a:t>
            </a:r>
          </a:p>
        </p:txBody>
      </p:sp>
      <p:graphicFrame>
        <p:nvGraphicFramePr>
          <p:cNvPr id="1233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81722"/>
              </p:ext>
            </p:extLst>
          </p:nvPr>
        </p:nvGraphicFramePr>
        <p:xfrm>
          <a:off x="3443648" y="2392990"/>
          <a:ext cx="19050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75" name="Equation" r:id="rId3" imgW="914400" imgH="203200" progId="Equation.DSMT4">
                  <p:embed/>
                </p:oleObj>
              </mc:Choice>
              <mc:Fallback>
                <p:oleObj name="Equation" r:id="rId3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648" y="2392990"/>
                        <a:ext cx="19050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945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24641</TotalTime>
  <Words>929</Words>
  <Application>Microsoft Macintosh PowerPoint</Application>
  <PresentationFormat>Letter Paper (8.5x11 in)</PresentationFormat>
  <Paragraphs>146</Paragraphs>
  <Slides>42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Equation</vt:lpstr>
      <vt:lpstr>Advanced Computer Graphics</vt:lpstr>
      <vt:lpstr>To Do </vt:lpstr>
      <vt:lpstr>Digital Image Compositing</vt:lpstr>
      <vt:lpstr>Image Compositing</vt:lpstr>
      <vt:lpstr>Outline</vt:lpstr>
      <vt:lpstr>Blue Screen Matting</vt:lpstr>
      <vt:lpstr>Alpha Channel</vt:lpstr>
      <vt:lpstr>Alpha Channel</vt:lpstr>
      <vt:lpstr>Pixels with Alpha: Conventions</vt:lpstr>
      <vt:lpstr>Compositing with Alpha</vt:lpstr>
      <vt:lpstr>Opaque Objects</vt:lpstr>
      <vt:lpstr>Outline</vt:lpstr>
      <vt:lpstr>Compositing Algebra</vt:lpstr>
      <vt:lpstr>Computing Colors with Compositing</vt:lpstr>
      <vt:lpstr>Example: C = A over B </vt:lpstr>
      <vt:lpstr>Image Compositing Example</vt:lpstr>
      <vt:lpstr>Outline</vt:lpstr>
      <vt:lpstr>Examples</vt:lpstr>
      <vt:lpstr>Examples</vt:lpstr>
      <vt:lpstr>Simple Cross-Dissolve</vt:lpstr>
      <vt:lpstr>The idea in morphing</vt:lpstr>
      <vt:lpstr>Beier-Neely examples</vt:lpstr>
      <vt:lpstr>PowerPoint Presentation</vt:lpstr>
      <vt:lpstr>Feature-Based Warping</vt:lpstr>
      <vt:lpstr>Warping with Line Segments</vt:lpstr>
      <vt:lpstr>Warping with one Line Pair</vt:lpstr>
      <vt:lpstr>Warping with one Line Pair</vt:lpstr>
      <vt:lpstr>Warping with Multiple Line Pairs</vt:lpstr>
      <vt:lpstr>Details</vt:lpstr>
      <vt:lpstr>Weighting effect of each line pair</vt:lpstr>
      <vt:lpstr>Warping Pseudocode</vt:lpstr>
      <vt:lpstr>Morphing Pseudocode</vt:lpstr>
      <vt:lpstr>Examples</vt:lpstr>
      <vt:lpstr>Bonus: Reconstruction </vt:lpstr>
      <vt:lpstr>Discrete Reconstruction</vt:lpstr>
      <vt:lpstr>Replicated Fourier Spectra</vt:lpstr>
      <vt:lpstr>Adequate Sampling Rate</vt:lpstr>
      <vt:lpstr>Adequate Sampling Rate</vt:lpstr>
      <vt:lpstr>Inadequate Sampling Rate</vt:lpstr>
      <vt:lpstr>Inadequate Sampling Rate</vt:lpstr>
      <vt:lpstr>Filter first</vt:lpstr>
      <vt:lpstr>Non-Ideal Reconstruction 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621</cp:revision>
  <cp:lastPrinted>2014-09-12T19:17:48Z</cp:lastPrinted>
  <dcterms:created xsi:type="dcterms:W3CDTF">1999-02-11T00:43:51Z</dcterms:created>
  <dcterms:modified xsi:type="dcterms:W3CDTF">2017-02-20T18:57:43Z</dcterms:modified>
</cp:coreProperties>
</file>