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751" r:id="rId2"/>
    <p:sldId id="752" r:id="rId3"/>
    <p:sldId id="785" r:id="rId4"/>
    <p:sldId id="786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3" r:id="rId32"/>
    <p:sldId id="815" r:id="rId33"/>
    <p:sldId id="816" r:id="rId34"/>
    <p:sldId id="817" r:id="rId35"/>
    <p:sldId id="818" r:id="rId36"/>
    <p:sldId id="819" r:id="rId37"/>
    <p:sldId id="820" r:id="rId38"/>
    <p:sldId id="821" r:id="rId39"/>
    <p:sldId id="822" r:id="rId40"/>
    <p:sldId id="823" r:id="rId41"/>
    <p:sldId id="825" r:id="rId42"/>
    <p:sldId id="826" r:id="rId43"/>
    <p:sldId id="828" r:id="rId44"/>
    <p:sldId id="829" r:id="rId45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2017]</a:t>
            </a:r>
            <a:r>
              <a:rPr lang="en-US" dirty="0">
                <a:latin typeface="+mj-lt"/>
              </a:rPr>
              <a:t>, Lecture 4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5012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95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6036" name="Picture 4" descr="mandr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93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7060" name="Picture 4" descr="mandril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4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8084" name="Picture 4" descr="mandrill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02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 Filter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337675" cy="5029200"/>
          </a:xfrm>
        </p:spPr>
        <p:txBody>
          <a:bodyPr/>
          <a:lstStyle/>
          <a:p>
            <a:r>
              <a:rPr lang="en-US"/>
              <a:t>In general, for symmetry f(u,v) = f(u) f(v)</a:t>
            </a:r>
          </a:p>
          <a:p>
            <a:pPr lvl="1"/>
            <a:r>
              <a:rPr lang="en-US"/>
              <a:t>You might want to have some fun with asymmetric filters</a:t>
            </a:r>
          </a:p>
          <a:p>
            <a:r>
              <a:rPr lang="en-US"/>
              <a:t>We will use a Gaussian blur </a:t>
            </a:r>
          </a:p>
          <a:p>
            <a:pPr lvl="1"/>
            <a:r>
              <a:rPr lang="en-US"/>
              <a:t>Blur width sigma depends on kernel size n (3,5,7,11,13,19)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99108" name="Freeform 4"/>
          <p:cNvSpPr>
            <a:spLocks/>
          </p:cNvSpPr>
          <p:nvPr/>
        </p:nvSpPr>
        <p:spPr bwMode="auto">
          <a:xfrm>
            <a:off x="1006475" y="3533775"/>
            <a:ext cx="2332038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09" name="Freeform 5"/>
          <p:cNvSpPr>
            <a:spLocks/>
          </p:cNvSpPr>
          <p:nvPr/>
        </p:nvSpPr>
        <p:spPr bwMode="auto">
          <a:xfrm>
            <a:off x="4541838" y="3517900"/>
            <a:ext cx="3676650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0" name="Text Box 6"/>
          <p:cNvSpPr txBox="1">
            <a:spLocks noChangeArrowheads="1"/>
          </p:cNvSpPr>
          <p:nvPr/>
        </p:nvSpPr>
        <p:spPr bwMode="auto">
          <a:xfrm>
            <a:off x="1631950" y="47783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Spatial</a:t>
            </a:r>
          </a:p>
        </p:txBody>
      </p:sp>
      <p:sp>
        <p:nvSpPr>
          <p:cNvPr id="1199111" name="Text Box 7"/>
          <p:cNvSpPr txBox="1">
            <a:spLocks noChangeArrowheads="1"/>
          </p:cNvSpPr>
          <p:nvPr/>
        </p:nvSpPr>
        <p:spPr bwMode="auto">
          <a:xfrm>
            <a:off x="5755234" y="4751388"/>
            <a:ext cx="1275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Frequency</a:t>
            </a:r>
          </a:p>
        </p:txBody>
      </p:sp>
      <p:graphicFrame>
        <p:nvGraphicFramePr>
          <p:cNvPr id="1199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78610"/>
              </p:ext>
            </p:extLst>
          </p:nvPr>
        </p:nvGraphicFramePr>
        <p:xfrm>
          <a:off x="1417638" y="5432425"/>
          <a:ext cx="6616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76" name="Equation" r:id="rId3" imgW="3302000" imgH="495300" progId="Equation.DSMT4">
                  <p:embed/>
                </p:oleObj>
              </mc:Choice>
              <mc:Fallback>
                <p:oleObj name="Equation" r:id="rId3" imgW="330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432425"/>
                        <a:ext cx="6616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113" name="Line 9"/>
          <p:cNvSpPr>
            <a:spLocks noChangeShapeType="1"/>
          </p:cNvSpPr>
          <p:nvPr/>
        </p:nvSpPr>
        <p:spPr bwMode="auto">
          <a:xfrm flipH="1">
            <a:off x="2157413" y="3557588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4" name="Line 10"/>
          <p:cNvSpPr>
            <a:spLocks noChangeShapeType="1"/>
          </p:cNvSpPr>
          <p:nvPr/>
        </p:nvSpPr>
        <p:spPr bwMode="auto">
          <a:xfrm flipH="1">
            <a:off x="6350000" y="3567113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Filtering, Normalization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Gaussian is infinite</a:t>
            </a:r>
          </a:p>
          <a:p>
            <a:pPr lvl="1"/>
            <a:r>
              <a:rPr lang="en-US"/>
              <a:t>In practice, finite filter of size n (much less energy beyond 2 sigma or 3 sigma).  </a:t>
            </a:r>
          </a:p>
          <a:p>
            <a:pPr lvl="1"/>
            <a:r>
              <a:rPr lang="en-US"/>
              <a:t>Must renormalize so entries add up to 1 </a:t>
            </a:r>
          </a:p>
          <a:p>
            <a:r>
              <a:rPr lang="en-US"/>
              <a:t>Simple practical approach</a:t>
            </a:r>
          </a:p>
          <a:p>
            <a:pPr lvl="1"/>
            <a:r>
              <a:rPr lang="en-US"/>
              <a:t>Take smallest values as 1 to scale others, round to integers</a:t>
            </a:r>
          </a:p>
          <a:p>
            <a:pPr lvl="1"/>
            <a:r>
              <a:rPr lang="en-US"/>
              <a:t>Normalize.  E.g. for n = 3, sigma = ½ </a:t>
            </a:r>
          </a:p>
        </p:txBody>
      </p:sp>
      <p:graphicFrame>
        <p:nvGraphicFramePr>
          <p:cNvPr id="1200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81549"/>
              </p:ext>
            </p:extLst>
          </p:nvPr>
        </p:nvGraphicFramePr>
        <p:xfrm>
          <a:off x="1490663" y="4489450"/>
          <a:ext cx="64754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12" name="Equation" r:id="rId3" imgW="3340100" imgH="495300" progId="Equation.DSMT4">
                  <p:embed/>
                </p:oleObj>
              </mc:Choice>
              <mc:Fallback>
                <p:oleObj name="Equation" r:id="rId3" imgW="3340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4489450"/>
                        <a:ext cx="64754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19799"/>
              </p:ext>
            </p:extLst>
          </p:nvPr>
        </p:nvGraphicFramePr>
        <p:xfrm>
          <a:off x="2014538" y="5508625"/>
          <a:ext cx="51530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13" name="Equation" r:id="rId5" imgW="3086100" imgH="698500" progId="Equation.DSMT4">
                  <p:embed/>
                </p:oleObj>
              </mc:Choice>
              <mc:Fallback>
                <p:oleObj name="Equation" r:id="rId5" imgW="30861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5508625"/>
                        <a:ext cx="51530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412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Blur</a:t>
            </a:r>
          </a:p>
          <a:p>
            <a:r>
              <a:rPr lang="en-US" i="1" dirty="0"/>
              <a:t>Sharpen</a:t>
            </a:r>
          </a:p>
          <a:p>
            <a:r>
              <a:rPr lang="en-US" dirty="0"/>
              <a:t>Edge Detection</a:t>
            </a:r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All implemented using convolution with different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52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 Filter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527175"/>
            <a:ext cx="8904287" cy="5029200"/>
          </a:xfrm>
        </p:spPr>
        <p:txBody>
          <a:bodyPr/>
          <a:lstStyle/>
          <a:p>
            <a:r>
              <a:rPr lang="en-US"/>
              <a:t>Unlike blur, want to accentuate high frequencies</a:t>
            </a:r>
          </a:p>
          <a:p>
            <a:r>
              <a:rPr lang="en-US"/>
              <a:t>Take differences with nearby pixels (rather than avg)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202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06711"/>
              </p:ext>
            </p:extLst>
          </p:nvPr>
        </p:nvGraphicFramePr>
        <p:xfrm>
          <a:off x="2084388" y="3179763"/>
          <a:ext cx="451485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24" name="Equation" r:id="rId3" imgW="1803400" imgH="698500" progId="Equation.DSMT4">
                  <p:embed/>
                </p:oleObj>
              </mc:Choice>
              <mc:Fallback>
                <p:oleObj name="Equation" r:id="rId3" imgW="1803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179763"/>
                        <a:ext cx="451485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202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3204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98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4228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41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1, </a:t>
            </a:r>
            <a:r>
              <a:rPr lang="en-US" dirty="0" smtClean="0"/>
              <a:t>Due Apr 28.  </a:t>
            </a:r>
            <a:endParaRPr lang="en-US" dirty="0"/>
          </a:p>
          <a:p>
            <a:pPr lvl="1"/>
            <a:r>
              <a:rPr lang="en-US" dirty="0" smtClean="0"/>
              <a:t>Please START EARLY</a:t>
            </a:r>
          </a:p>
          <a:p>
            <a:pPr lvl="1"/>
            <a:r>
              <a:rPr lang="en-US" dirty="0" smtClean="0"/>
              <a:t>This lecture completes all the material you need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701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5252" name="Picture 4" descr="mandrillshar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3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Blur</a:t>
            </a:r>
          </a:p>
          <a:p>
            <a:r>
              <a:rPr lang="en-US"/>
              <a:t>Sharpen</a:t>
            </a:r>
          </a:p>
          <a:p>
            <a:r>
              <a:rPr lang="en-US" i="1"/>
              <a:t>Edge Detection</a:t>
            </a:r>
          </a:p>
          <a:p>
            <a:endParaRPr lang="en-US" i="1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2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Complicated topic: subject of many PhD </a:t>
            </a:r>
            <a:r>
              <a:rPr lang="en-US" dirty="0" smtClean="0"/>
              <a:t>theses</a:t>
            </a:r>
          </a:p>
          <a:p>
            <a:pPr lvl="1"/>
            <a:r>
              <a:rPr lang="en-US" dirty="0" smtClean="0"/>
              <a:t>Including newest work at UCSD, Marr Prize ICCV 15</a:t>
            </a:r>
            <a:endParaRPr lang="en-US" dirty="0"/>
          </a:p>
          <a:p>
            <a:r>
              <a:rPr lang="en-US" dirty="0"/>
              <a:t>Here, we present one approach (</a:t>
            </a:r>
            <a:r>
              <a:rPr lang="en-US" dirty="0" err="1"/>
              <a:t>Sobel</a:t>
            </a:r>
            <a:r>
              <a:rPr lang="en-US" dirty="0"/>
              <a:t> edge detector)</a:t>
            </a:r>
          </a:p>
          <a:p>
            <a:r>
              <a:rPr lang="en-US" dirty="0"/>
              <a:t>Step 1: Convolution with gradient (</a:t>
            </a:r>
            <a:r>
              <a:rPr lang="en-US" dirty="0" err="1"/>
              <a:t>Sobel</a:t>
            </a:r>
            <a:r>
              <a:rPr lang="en-US" dirty="0"/>
              <a:t>) filter</a:t>
            </a:r>
          </a:p>
          <a:p>
            <a:pPr lvl="1"/>
            <a:r>
              <a:rPr lang="en-US" dirty="0"/>
              <a:t>Edges occur where image gradients are large</a:t>
            </a:r>
          </a:p>
          <a:p>
            <a:pPr lvl="1"/>
            <a:r>
              <a:rPr lang="en-US" dirty="0"/>
              <a:t>Separately for horizontal and vertical directions</a:t>
            </a:r>
          </a:p>
          <a:p>
            <a:r>
              <a:rPr lang="en-US" dirty="0"/>
              <a:t>Step 2: Magnitude of gradient</a:t>
            </a:r>
          </a:p>
          <a:p>
            <a:pPr lvl="1"/>
            <a:r>
              <a:rPr lang="en-US" dirty="0"/>
              <a:t>Norm of horizontal and vertical gradients</a:t>
            </a:r>
          </a:p>
          <a:p>
            <a:r>
              <a:rPr lang="en-US" dirty="0"/>
              <a:t>Step 3: </a:t>
            </a:r>
            <a:r>
              <a:rPr lang="en-US" dirty="0" err="1"/>
              <a:t>Thresholding</a:t>
            </a:r>
            <a:endParaRPr lang="en-US" dirty="0"/>
          </a:p>
          <a:p>
            <a:pPr lvl="1"/>
            <a:r>
              <a:rPr lang="en-US" dirty="0"/>
              <a:t>Threshold to detect 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53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8324" name="Picture 4" descr="ed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819275"/>
            <a:ext cx="3729038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5" name="Picture 5" descr="checkerboa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20863"/>
            <a:ext cx="3741737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03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9348" name="Picture 4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49400"/>
            <a:ext cx="8556625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92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10372" name="Picture 4" descr="ed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44638"/>
            <a:ext cx="8556625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23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Step 1: Convolution with gradient (Sobel) filter</a:t>
            </a:r>
          </a:p>
          <a:p>
            <a:pPr lvl="1">
              <a:lnSpc>
                <a:spcPct val="90000"/>
              </a:lnSpc>
            </a:pPr>
            <a:r>
              <a:rPr lang="en-US"/>
              <a:t>Edges occur where image gradients are large</a:t>
            </a:r>
          </a:p>
          <a:p>
            <a:pPr lvl="1">
              <a:lnSpc>
                <a:spcPct val="90000"/>
              </a:lnSpc>
            </a:pPr>
            <a:r>
              <a:rPr lang="en-US"/>
              <a:t>Separately for horizontal and vertical directions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2: Magnitude of gradient</a:t>
            </a:r>
          </a:p>
          <a:p>
            <a:pPr lvl="1">
              <a:lnSpc>
                <a:spcPct val="90000"/>
              </a:lnSpc>
            </a:pPr>
            <a:r>
              <a:rPr lang="en-US"/>
              <a:t>Norm of horizontal and vertical gradients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3: Thresholding</a:t>
            </a:r>
          </a:p>
        </p:txBody>
      </p:sp>
      <p:graphicFrame>
        <p:nvGraphicFramePr>
          <p:cNvPr id="1211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475338"/>
              </p:ext>
            </p:extLst>
          </p:nvPr>
        </p:nvGraphicFramePr>
        <p:xfrm>
          <a:off x="941388" y="2830513"/>
          <a:ext cx="68199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0" name="Equation" r:id="rId3" imgW="3594100" imgH="698500" progId="Equation.DSMT4">
                  <p:embed/>
                </p:oleObj>
              </mc:Choice>
              <mc:Fallback>
                <p:oleObj name="Equation" r:id="rId3" imgW="35941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830513"/>
                        <a:ext cx="68199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4987"/>
              </p:ext>
            </p:extLst>
          </p:nvPr>
        </p:nvGraphicFramePr>
        <p:xfrm>
          <a:off x="3019425" y="509270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1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092700"/>
                        <a:ext cx="21701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018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of digital filters</a:t>
            </a:r>
          </a:p>
          <a:p>
            <a:pPr lvl="1"/>
            <a:r>
              <a:rPr lang="en-US" dirty="0"/>
              <a:t>Discrete convolution in spatial domain</a:t>
            </a:r>
          </a:p>
          <a:p>
            <a:pPr lvl="1"/>
            <a:r>
              <a:rPr lang="en-US" dirty="0"/>
              <a:t>Basic image-processing operations</a:t>
            </a:r>
          </a:p>
          <a:p>
            <a:pPr lvl="1"/>
            <a:r>
              <a:rPr lang="en-US" i="1" dirty="0" err="1"/>
              <a:t>Antialiased</a:t>
            </a:r>
            <a:r>
              <a:rPr lang="en-US" i="1" dirty="0"/>
              <a:t> shift and resize </a:t>
            </a:r>
            <a:r>
              <a:rPr lang="en-US" i="1" dirty="0" smtClean="0"/>
              <a:t>(</a:t>
            </a:r>
            <a:r>
              <a:rPr lang="en-US" i="1" dirty="0" err="1" smtClean="0"/>
              <a:t>Assn</a:t>
            </a:r>
            <a:r>
              <a:rPr lang="en-US" i="1" dirty="0" smtClean="0"/>
              <a:t> 3.5, brief)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26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Shift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Shift image based on (fractional) 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Check for integers, treat separately</a:t>
            </a:r>
          </a:p>
          <a:p>
            <a:pPr lvl="1"/>
            <a:r>
              <a:rPr lang="en-US" dirty="0"/>
              <a:t>Otherwise convolve/resample with kernel/filter h: </a:t>
            </a:r>
            <a:endParaRPr lang="en-US" dirty="0" smtClean="0"/>
          </a:p>
          <a:p>
            <a:pPr lvl="1"/>
            <a:r>
              <a:rPr lang="en-US" i="1" dirty="0" smtClean="0"/>
              <a:t>In this part, no discrete kernel or mask; continuous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13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5111977"/>
              </p:ext>
            </p:extLst>
          </p:nvPr>
        </p:nvGraphicFramePr>
        <p:xfrm>
          <a:off x="2498725" y="3470295"/>
          <a:ext cx="38623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84" name="Equation" r:id="rId3" imgW="1651000" imgH="177800" progId="Equation.DSMT4">
                  <p:embed/>
                </p:oleObj>
              </mc:Choice>
              <mc:Fallback>
                <p:oleObj name="Equation" r:id="rId3" imgW="165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470295"/>
                        <a:ext cx="38623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5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40457857"/>
              </p:ext>
            </p:extLst>
          </p:nvPr>
        </p:nvGraphicFramePr>
        <p:xfrm>
          <a:off x="2289175" y="4146570"/>
          <a:ext cx="52276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85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4146570"/>
                        <a:ext cx="52276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427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Magnification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Magnify image (scale s or  </a:t>
            </a:r>
            <a:r>
              <a:rPr lang="el-GR" dirty="0">
                <a:cs typeface="Times New Roman" charset="0"/>
              </a:rPr>
              <a:t>γ</a:t>
            </a:r>
            <a:r>
              <a:rPr lang="en-US" dirty="0"/>
              <a:t> &gt; 1) </a:t>
            </a:r>
          </a:p>
          <a:p>
            <a:pPr lvl="1"/>
            <a:r>
              <a:rPr lang="en-US" dirty="0"/>
              <a:t>Interpolate between orig. samples to evaluate </a:t>
            </a:r>
            <a:r>
              <a:rPr lang="en-US" dirty="0" err="1"/>
              <a:t>frac</a:t>
            </a:r>
            <a:r>
              <a:rPr lang="en-US" dirty="0"/>
              <a:t> </a:t>
            </a:r>
            <a:r>
              <a:rPr lang="en-US" dirty="0" err="1"/>
              <a:t>vals</a:t>
            </a:r>
            <a:endParaRPr lang="en-US" dirty="0"/>
          </a:p>
          <a:p>
            <a:pPr lvl="1"/>
            <a:r>
              <a:rPr lang="en-US" dirty="0"/>
              <a:t>Do so by convolving/resampling with kernel/filter: </a:t>
            </a:r>
          </a:p>
          <a:p>
            <a:pPr lvl="1"/>
            <a:r>
              <a:rPr lang="en-US" i="1" dirty="0"/>
              <a:t>Treat the two image dimensions independently (diff scales)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14632"/>
              </p:ext>
            </p:extLst>
          </p:nvPr>
        </p:nvGraphicFramePr>
        <p:xfrm>
          <a:off x="3900488" y="3390900"/>
          <a:ext cx="1476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8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390900"/>
                        <a:ext cx="1476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8269"/>
              </p:ext>
            </p:extLst>
          </p:nvPr>
        </p:nvGraphicFramePr>
        <p:xfrm>
          <a:off x="2509838" y="4643438"/>
          <a:ext cx="48307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9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643438"/>
                        <a:ext cx="48307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064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of digital filters</a:t>
            </a:r>
          </a:p>
          <a:p>
            <a:pPr lvl="1"/>
            <a:r>
              <a:rPr lang="en-US" i="1" dirty="0"/>
              <a:t>Discrete convolution in spatial domain</a:t>
            </a:r>
          </a:p>
          <a:p>
            <a:pPr lvl="1"/>
            <a:r>
              <a:rPr lang="en-US" dirty="0"/>
              <a:t>Basic image-processing operations</a:t>
            </a:r>
          </a:p>
          <a:p>
            <a:pPr lvl="1"/>
            <a:r>
              <a:rPr lang="en-US" dirty="0" err="1"/>
              <a:t>Antialiased</a:t>
            </a:r>
            <a:r>
              <a:rPr lang="en-US" dirty="0"/>
              <a:t> shift and resize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6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Minification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15492" name="Picture 4" descr="checkerboardmi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22450"/>
            <a:ext cx="36925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493" name="Picture 5" descr="checkerboardm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824038"/>
            <a:ext cx="36925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5494" name="Text Box 6"/>
          <p:cNvSpPr txBox="1">
            <a:spLocks noChangeArrowheads="1"/>
          </p:cNvSpPr>
          <p:nvPr/>
        </p:nvSpPr>
        <p:spPr bwMode="auto">
          <a:xfrm>
            <a:off x="358775" y="5502275"/>
            <a:ext cx="443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checkerboard.bmp 300x300: point sample</a:t>
            </a:r>
          </a:p>
        </p:txBody>
      </p:sp>
      <p:sp>
        <p:nvSpPr>
          <p:cNvPr id="1215495" name="Text Box 7"/>
          <p:cNvSpPr txBox="1">
            <a:spLocks noChangeArrowheads="1"/>
          </p:cNvSpPr>
          <p:nvPr/>
        </p:nvSpPr>
        <p:spPr bwMode="auto">
          <a:xfrm>
            <a:off x="4838700" y="5521325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checkerboard.bmp 300x300: Mitchell</a:t>
            </a:r>
          </a:p>
        </p:txBody>
      </p:sp>
    </p:spTree>
    <p:extLst>
      <p:ext uri="{BB962C8B-B14F-4D97-AF65-F5344CB8AC3E}">
        <p14:creationId xmlns:p14="http://schemas.microsoft.com/office/powerpoint/2010/main" val="65750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Minification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Minify (reduce size of) image</a:t>
            </a:r>
          </a:p>
          <a:p>
            <a:pPr lvl="1"/>
            <a:r>
              <a:rPr lang="en-US"/>
              <a:t>Similar in some ways to mipmapping for texture maps</a:t>
            </a:r>
          </a:p>
          <a:p>
            <a:pPr lvl="1"/>
            <a:r>
              <a:rPr lang="en-US"/>
              <a:t>We use </a:t>
            </a:r>
            <a:r>
              <a:rPr lang="en-US" i="1"/>
              <a:t>fat</a:t>
            </a:r>
            <a:r>
              <a:rPr lang="en-US"/>
              <a:t> pixels of size 1/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, with new size 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*orig size (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 is scale factor &lt; 1).  </a:t>
            </a:r>
          </a:p>
          <a:p>
            <a:pPr lvl="1"/>
            <a:r>
              <a:rPr lang="en-US"/>
              <a:t>Each fat pixel must integrate over corresponding region in original image using the filter kernel.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216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063502"/>
              </p:ext>
            </p:extLst>
          </p:nvPr>
        </p:nvGraphicFramePr>
        <p:xfrm>
          <a:off x="404813" y="3784600"/>
          <a:ext cx="14779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32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784600"/>
                        <a:ext cx="14779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6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99676"/>
              </p:ext>
            </p:extLst>
          </p:nvPr>
        </p:nvGraphicFramePr>
        <p:xfrm>
          <a:off x="1544638" y="3835400"/>
          <a:ext cx="77041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33" name="Equation" r:id="rId5" imgW="3721100" imgH="482600" progId="Equation.DSMT4">
                  <p:embed/>
                </p:oleObj>
              </mc:Choice>
              <mc:Fallback>
                <p:oleObj name="Equation" r:id="rId5" imgW="372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835400"/>
                        <a:ext cx="77041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26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and Details: Image </a:t>
            </a:r>
            <a:r>
              <a:rPr lang="en-US" dirty="0"/>
              <a:t>Warping</a:t>
            </a:r>
          </a:p>
        </p:txBody>
      </p:sp>
      <p:pic>
        <p:nvPicPr>
          <p:cNvPr id="120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33550"/>
            <a:ext cx="702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7963" y="6444441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Slides courtesy Tom </a:t>
            </a:r>
            <a:r>
              <a:rPr lang="en-US" dirty="0" err="1" smtClean="0">
                <a:latin typeface="+mn-lt"/>
              </a:rPr>
              <a:t>Funkhouser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996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notation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segment </a:t>
            </a:r>
            <a:r>
              <a:rPr lang="en-US" dirty="0"/>
              <a:t>uses (</a:t>
            </a:r>
            <a:r>
              <a:rPr lang="en-US" dirty="0" err="1"/>
              <a:t>u,v</a:t>
            </a:r>
            <a:r>
              <a:rPr lang="en-US" dirty="0"/>
              <a:t>) for warped location in the source image (or old coordinates) and (u</a:t>
            </a:r>
            <a:r>
              <a:rPr lang="en-US" dirty="0">
                <a:cs typeface="Times New Roman" charset="0"/>
              </a:rPr>
              <a:t>'</a:t>
            </a:r>
            <a:r>
              <a:rPr lang="en-US" dirty="0"/>
              <a:t>, v</a:t>
            </a:r>
            <a:r>
              <a:rPr lang="en-US" dirty="0">
                <a:cs typeface="Times New Roman" charset="0"/>
              </a:rPr>
              <a:t>'</a:t>
            </a:r>
            <a:r>
              <a:rPr lang="en-US" dirty="0"/>
              <a:t>) for integer coordinates, and (</a:t>
            </a:r>
            <a:r>
              <a:rPr lang="en-US" dirty="0" err="1"/>
              <a:t>x,y</a:t>
            </a:r>
            <a:r>
              <a:rPr lang="en-US" dirty="0"/>
              <a:t>) for new coordinates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homework assignment uses (</a:t>
            </a:r>
            <a:r>
              <a:rPr lang="en-US" dirty="0" err="1"/>
              <a:t>x,y</a:t>
            </a:r>
            <a:r>
              <a:rPr lang="en-US" dirty="0"/>
              <a:t>) for old integer coordinates and (</a:t>
            </a:r>
            <a:r>
              <a:rPr lang="en-US" dirty="0" err="1"/>
              <a:t>a,b</a:t>
            </a:r>
            <a:r>
              <a:rPr lang="en-US" dirty="0"/>
              <a:t>) for new coordinates.  The warped location is not written explicitly, but is implicit in the evaluation of the filter </a:t>
            </a:r>
          </a:p>
        </p:txBody>
      </p:sp>
    </p:spTree>
    <p:extLst>
      <p:ext uri="{BB962C8B-B14F-4D97-AF65-F5344CB8AC3E}">
        <p14:creationId xmlns:p14="http://schemas.microsoft.com/office/powerpoint/2010/main" val="1047607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Mappings</a:t>
            </a:r>
          </a:p>
        </p:txBody>
      </p:sp>
      <p:pic>
        <p:nvPicPr>
          <p:cNvPr id="120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725613"/>
            <a:ext cx="67437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2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Mappings</a:t>
            </a:r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27200"/>
            <a:ext cx="72199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38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Mappings</a:t>
            </a:r>
          </a:p>
        </p:txBody>
      </p:sp>
      <p:pic>
        <p:nvPicPr>
          <p:cNvPr id="1204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97050"/>
            <a:ext cx="74199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08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Warping/Mapping</a:t>
            </a:r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987550"/>
            <a:ext cx="73533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5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9200"/>
          </a:xfrm>
        </p:spPr>
        <p:txBody>
          <a:bodyPr/>
          <a:lstStyle/>
          <a:p>
            <a:r>
              <a:rPr lang="en-US"/>
              <a:t>Iterate over source, sending pixels to destination</a:t>
            </a:r>
          </a:p>
        </p:txBody>
      </p:sp>
    </p:spTree>
    <p:extLst>
      <p:ext uri="{BB962C8B-B14F-4D97-AF65-F5344CB8AC3E}">
        <p14:creationId xmlns:p14="http://schemas.microsoft.com/office/powerpoint/2010/main" val="2033304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Warping: Problems</a:t>
            </a:r>
          </a:p>
        </p:txBody>
      </p:sp>
      <p:pic>
        <p:nvPicPr>
          <p:cNvPr id="1207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683000"/>
            <a:ext cx="4778375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7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35"/>
            <a:ext cx="8229600" cy="5029200"/>
          </a:xfrm>
        </p:spPr>
        <p:txBody>
          <a:bodyPr/>
          <a:lstStyle/>
          <a:p>
            <a:r>
              <a:rPr lang="en-US" dirty="0"/>
              <a:t>Iterate over source, sending pixels to destination</a:t>
            </a:r>
          </a:p>
          <a:p>
            <a:r>
              <a:rPr lang="en-US" dirty="0"/>
              <a:t>Same source pixel </a:t>
            </a:r>
            <a:r>
              <a:rPr lang="en-US" dirty="0" smtClean="0"/>
              <a:t>map </a:t>
            </a:r>
            <a:r>
              <a:rPr lang="en-US" dirty="0"/>
              <a:t>to multiple </a:t>
            </a:r>
            <a:r>
              <a:rPr lang="en-US" dirty="0" err="1"/>
              <a:t>dest</a:t>
            </a:r>
            <a:r>
              <a:rPr lang="en-US" dirty="0"/>
              <a:t> pixels</a:t>
            </a:r>
          </a:p>
          <a:p>
            <a:r>
              <a:rPr lang="en-US" dirty="0"/>
              <a:t>Some </a:t>
            </a:r>
            <a:r>
              <a:rPr lang="en-US" dirty="0" err="1"/>
              <a:t>dest</a:t>
            </a:r>
            <a:r>
              <a:rPr lang="en-US" dirty="0"/>
              <a:t> pixels </a:t>
            </a:r>
            <a:r>
              <a:rPr lang="en-US" dirty="0" smtClean="0"/>
              <a:t>have </a:t>
            </a:r>
            <a:r>
              <a:rPr lang="en-US" dirty="0"/>
              <a:t>no corresponding source </a:t>
            </a:r>
          </a:p>
          <a:p>
            <a:r>
              <a:rPr lang="en-US" dirty="0"/>
              <a:t>Holes in reconstruction</a:t>
            </a:r>
          </a:p>
          <a:p>
            <a:r>
              <a:rPr lang="en-US" dirty="0"/>
              <a:t>Must splat etc.</a:t>
            </a:r>
          </a:p>
        </p:txBody>
      </p:sp>
    </p:spTree>
    <p:extLst>
      <p:ext uri="{BB962C8B-B14F-4D97-AF65-F5344CB8AC3E}">
        <p14:creationId xmlns:p14="http://schemas.microsoft.com/office/powerpoint/2010/main" val="3439429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Warping/Mapping</a:t>
            </a:r>
          </a:p>
        </p:txBody>
      </p:sp>
      <p:sp>
        <p:nvSpPr>
          <p:cNvPr id="120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9200"/>
          </a:xfrm>
        </p:spPr>
        <p:txBody>
          <a:bodyPr/>
          <a:lstStyle/>
          <a:p>
            <a:r>
              <a:rPr lang="en-US"/>
              <a:t>Iterate destination, finding pixels from source</a:t>
            </a:r>
          </a:p>
        </p:txBody>
      </p:sp>
      <p:pic>
        <p:nvPicPr>
          <p:cNvPr id="1208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16125"/>
            <a:ext cx="74009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15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4084638" y="5699125"/>
            <a:ext cx="1022350" cy="454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Convolution</a:t>
            </a:r>
          </a:p>
        </p:txBody>
      </p:sp>
      <p:sp>
        <p:nvSpPr>
          <p:cNvPr id="1188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686800" cy="5029200"/>
          </a:xfrm>
        </p:spPr>
        <p:txBody>
          <a:bodyPr/>
          <a:lstStyle/>
          <a:p>
            <a:r>
              <a:rPr lang="en-US" sz="2400"/>
              <a:t>Previously: Convolution as mult in freq domain</a:t>
            </a:r>
          </a:p>
          <a:p>
            <a:pPr lvl="1"/>
            <a:r>
              <a:rPr lang="en-US"/>
              <a:t>But need to convert digital image to and from to use that</a:t>
            </a:r>
          </a:p>
          <a:p>
            <a:pPr lvl="1"/>
            <a:r>
              <a:rPr lang="en-US"/>
              <a:t>Useful in some cases, but not for small filters</a:t>
            </a:r>
          </a:p>
          <a:p>
            <a:r>
              <a:rPr lang="en-US" sz="2400"/>
              <a:t>Previously seen: Sinc as ideal low-pass filter</a:t>
            </a:r>
          </a:p>
          <a:p>
            <a:pPr lvl="1"/>
            <a:r>
              <a:rPr lang="en-US"/>
              <a:t>But has infinite spatial extent, exhibits spatial ringing</a:t>
            </a:r>
          </a:p>
          <a:p>
            <a:pPr lvl="1"/>
            <a:r>
              <a:rPr lang="en-US"/>
              <a:t>In general, use frequency ideas, but consider implementation issues as well</a:t>
            </a:r>
          </a:p>
          <a:p>
            <a:r>
              <a:rPr lang="en-US" sz="2400"/>
              <a:t>Instead, use simple discrete convolution filters e.g.</a:t>
            </a:r>
          </a:p>
          <a:p>
            <a:pPr lvl="1"/>
            <a:r>
              <a:rPr lang="en-US"/>
              <a:t>Pixel gets sum of nearby pixels weighted by filter/mask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8869" name="Group 5"/>
          <p:cNvGraphicFramePr>
            <a:graphicFrameLocks noGrp="1"/>
          </p:cNvGraphicFramePr>
          <p:nvPr/>
        </p:nvGraphicFramePr>
        <p:xfrm>
          <a:off x="3052763" y="5141913"/>
          <a:ext cx="3081337" cy="1576388"/>
        </p:xfrm>
        <a:graphic>
          <a:graphicData uri="http://schemas.openxmlformats.org/drawingml/2006/table">
            <a:tbl>
              <a:tblPr/>
              <a:tblGrid>
                <a:gridCol w="1027112"/>
                <a:gridCol w="1027113"/>
                <a:gridCol w="10271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45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Warping/Mapping</a:t>
            </a:r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4775"/>
            <a:ext cx="9144000" cy="5029200"/>
          </a:xfrm>
        </p:spPr>
        <p:txBody>
          <a:bodyPr/>
          <a:lstStyle/>
          <a:p>
            <a:r>
              <a:rPr lang="en-US" dirty="0"/>
              <a:t>Iterate over </a:t>
            </a:r>
            <a:r>
              <a:rPr lang="en-US" dirty="0" err="1"/>
              <a:t>dest</a:t>
            </a:r>
            <a:r>
              <a:rPr lang="en-US" dirty="0"/>
              <a:t>, finding pixels from source</a:t>
            </a:r>
          </a:p>
          <a:p>
            <a:r>
              <a:rPr lang="en-US" b="1" i="1" dirty="0"/>
              <a:t>Non-integer evaluation source image, resample</a:t>
            </a:r>
          </a:p>
          <a:p>
            <a:r>
              <a:rPr lang="en-US" dirty="0"/>
              <a:t>May oversample source</a:t>
            </a:r>
          </a:p>
          <a:p>
            <a:r>
              <a:rPr lang="en-US" dirty="0"/>
              <a:t>But no holes</a:t>
            </a:r>
          </a:p>
          <a:p>
            <a:r>
              <a:rPr lang="en-US" dirty="0"/>
              <a:t>Simpler, better than                                                                forward mapping</a:t>
            </a:r>
          </a:p>
        </p:txBody>
      </p:sp>
      <p:pic>
        <p:nvPicPr>
          <p:cNvPr id="1209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249613"/>
            <a:ext cx="52578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97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50" name="Rectangle 34"/>
          <p:cNvSpPr>
            <a:spLocks noChangeArrowheads="1"/>
          </p:cNvSpPr>
          <p:nvPr/>
        </p:nvSpPr>
        <p:spPr bwMode="auto">
          <a:xfrm>
            <a:off x="5888038" y="4249738"/>
            <a:ext cx="1492250" cy="1222375"/>
          </a:xfrm>
          <a:prstGeom prst="rect">
            <a:avLst/>
          </a:prstGeom>
          <a:solidFill>
            <a:srgbClr val="FFFF99">
              <a:alpha val="1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or Resampling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Compute weighted sum of pixel neighborhood</a:t>
            </a:r>
          </a:p>
          <a:p>
            <a:pPr lvl="1"/>
            <a:r>
              <a:rPr lang="en-US" dirty="0"/>
              <a:t>Weights are normalized values of kernel function</a:t>
            </a:r>
          </a:p>
          <a:p>
            <a:pPr lvl="1"/>
            <a:r>
              <a:rPr lang="en-US" dirty="0"/>
              <a:t>Equivalent to convolution at samples with kernel</a:t>
            </a:r>
          </a:p>
          <a:p>
            <a:pPr lvl="1"/>
            <a:r>
              <a:rPr lang="en-US" dirty="0"/>
              <a:t>Find good </a:t>
            </a:r>
            <a:r>
              <a:rPr lang="en-US" b="1" i="1" dirty="0"/>
              <a:t>(normalized)</a:t>
            </a:r>
            <a:r>
              <a:rPr lang="en-US" dirty="0"/>
              <a:t> filters  h using </a:t>
            </a:r>
            <a:r>
              <a:rPr lang="en-US" dirty="0" smtClean="0"/>
              <a:t>earlier ideas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12423" name="Rectangle 7"/>
          <p:cNvSpPr>
            <a:spLocks noChangeArrowheads="1"/>
          </p:cNvSpPr>
          <p:nvPr/>
        </p:nvSpPr>
        <p:spPr bwMode="auto">
          <a:xfrm>
            <a:off x="4973638" y="3803650"/>
            <a:ext cx="3000375" cy="2159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>
            <a:off x="5413375" y="381158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5883275" y="3829050"/>
            <a:ext cx="0" cy="2157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6369050" y="379888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6886575" y="379253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>
            <a:off x="7388225" y="381793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973638" y="4243388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 flipV="1">
            <a:off x="4975225" y="4649788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4976813" y="5048250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 flipV="1">
            <a:off x="4970463" y="5478463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Oval 17"/>
          <p:cNvSpPr>
            <a:spLocks noChangeArrowheads="1"/>
          </p:cNvSpPr>
          <p:nvPr/>
        </p:nvSpPr>
        <p:spPr bwMode="auto">
          <a:xfrm>
            <a:off x="6627813" y="4732338"/>
            <a:ext cx="204787" cy="196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6308725" y="458787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Oval 19"/>
          <p:cNvSpPr>
            <a:spLocks noChangeArrowheads="1"/>
          </p:cNvSpPr>
          <p:nvPr/>
        </p:nvSpPr>
        <p:spPr bwMode="auto">
          <a:xfrm>
            <a:off x="6310313" y="49784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6819900" y="498792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Oval 21"/>
          <p:cNvSpPr>
            <a:spLocks noChangeArrowheads="1"/>
          </p:cNvSpPr>
          <p:nvPr/>
        </p:nvSpPr>
        <p:spPr bwMode="auto">
          <a:xfrm>
            <a:off x="7321550" y="497363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8" name="Oval 22"/>
          <p:cNvSpPr>
            <a:spLocks noChangeArrowheads="1"/>
          </p:cNvSpPr>
          <p:nvPr/>
        </p:nvSpPr>
        <p:spPr bwMode="auto">
          <a:xfrm>
            <a:off x="7339013" y="539591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9" name="Oval 23"/>
          <p:cNvSpPr>
            <a:spLocks noChangeArrowheads="1"/>
          </p:cNvSpPr>
          <p:nvPr/>
        </p:nvSpPr>
        <p:spPr bwMode="auto">
          <a:xfrm>
            <a:off x="6832600" y="542131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6318250" y="54229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Oval 25"/>
          <p:cNvSpPr>
            <a:spLocks noChangeArrowheads="1"/>
          </p:cNvSpPr>
          <p:nvPr/>
        </p:nvSpPr>
        <p:spPr bwMode="auto">
          <a:xfrm>
            <a:off x="5827713" y="543242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5813425" y="500538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Oval 27"/>
          <p:cNvSpPr>
            <a:spLocks noChangeArrowheads="1"/>
          </p:cNvSpPr>
          <p:nvPr/>
        </p:nvSpPr>
        <p:spPr bwMode="auto">
          <a:xfrm>
            <a:off x="5830888" y="46101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4" name="Oval 28"/>
          <p:cNvSpPr>
            <a:spLocks noChangeArrowheads="1"/>
          </p:cNvSpPr>
          <p:nvPr/>
        </p:nvSpPr>
        <p:spPr bwMode="auto">
          <a:xfrm>
            <a:off x="5832475" y="417512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5" name="Oval 29"/>
          <p:cNvSpPr>
            <a:spLocks noChangeArrowheads="1"/>
          </p:cNvSpPr>
          <p:nvPr/>
        </p:nvSpPr>
        <p:spPr bwMode="auto">
          <a:xfrm>
            <a:off x="6294438" y="417671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6" name="Oval 30"/>
          <p:cNvSpPr>
            <a:spLocks noChangeArrowheads="1"/>
          </p:cNvSpPr>
          <p:nvPr/>
        </p:nvSpPr>
        <p:spPr bwMode="auto">
          <a:xfrm>
            <a:off x="6796088" y="417036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7" name="Oval 31"/>
          <p:cNvSpPr>
            <a:spLocks noChangeArrowheads="1"/>
          </p:cNvSpPr>
          <p:nvPr/>
        </p:nvSpPr>
        <p:spPr bwMode="auto">
          <a:xfrm>
            <a:off x="7321550" y="417988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8" name="Oval 32"/>
          <p:cNvSpPr>
            <a:spLocks noChangeArrowheads="1"/>
          </p:cNvSpPr>
          <p:nvPr/>
        </p:nvSpPr>
        <p:spPr bwMode="auto">
          <a:xfrm>
            <a:off x="7331075" y="458628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9" name="Oval 33"/>
          <p:cNvSpPr>
            <a:spLocks noChangeArrowheads="1"/>
          </p:cNvSpPr>
          <p:nvPr/>
        </p:nvSpPr>
        <p:spPr bwMode="auto">
          <a:xfrm>
            <a:off x="6816725" y="457993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6306235" y="4294188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>
                <a:latin typeface="+mn-lt"/>
              </a:rPr>
              <a:t>u,v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6503988" y="4608513"/>
            <a:ext cx="12382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6729413" y="4835525"/>
            <a:ext cx="1112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Text Box 38"/>
          <p:cNvSpPr txBox="1">
            <a:spLocks noChangeArrowheads="1"/>
          </p:cNvSpPr>
          <p:nvPr/>
        </p:nvSpPr>
        <p:spPr bwMode="auto">
          <a:xfrm>
            <a:off x="8000498" y="4425950"/>
            <a:ext cx="9995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width=2</a:t>
            </a:r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7643813" y="4630738"/>
            <a:ext cx="43180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>
            <a:off x="6745288" y="4835525"/>
            <a:ext cx="0" cy="94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60" name="Text Box 44"/>
          <p:cNvSpPr txBox="1">
            <a:spLocks noChangeArrowheads="1"/>
          </p:cNvSpPr>
          <p:nvPr/>
        </p:nvSpPr>
        <p:spPr bwMode="auto">
          <a:xfrm>
            <a:off x="392113" y="3595688"/>
            <a:ext cx="4434891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s=0 ;</a:t>
            </a:r>
          </a:p>
          <a:p>
            <a:pPr algn="l"/>
            <a:r>
              <a:rPr lang="en-US" dirty="0">
                <a:latin typeface="+mn-lt"/>
              </a:rPr>
              <a:t>for (u </a:t>
            </a:r>
            <a:r>
              <a:rPr lang="en-US" dirty="0">
                <a:latin typeface="+mn-lt"/>
                <a:cs typeface="Times New Roman" charset="0"/>
              </a:rPr>
              <a:t>'</a:t>
            </a:r>
            <a:r>
              <a:rPr lang="en-US" dirty="0">
                <a:latin typeface="+mn-lt"/>
              </a:rPr>
              <a:t> = u-width ; u ' &lt;= </a:t>
            </a:r>
            <a:r>
              <a:rPr lang="en-US" dirty="0" err="1">
                <a:latin typeface="+mn-lt"/>
              </a:rPr>
              <a:t>u+width</a:t>
            </a:r>
            <a:r>
              <a:rPr lang="en-US" dirty="0">
                <a:latin typeface="+mn-lt"/>
              </a:rPr>
              <a:t>; u ' ++)</a:t>
            </a:r>
          </a:p>
          <a:p>
            <a:pPr algn="l"/>
            <a:r>
              <a:rPr lang="en-US" dirty="0">
                <a:latin typeface="+mn-lt"/>
              </a:rPr>
              <a:t>    for (v'  = v-width ; v ' &lt;= </a:t>
            </a:r>
            <a:r>
              <a:rPr lang="en-US" dirty="0" err="1">
                <a:latin typeface="+mn-lt"/>
              </a:rPr>
              <a:t>v+width</a:t>
            </a:r>
            <a:r>
              <a:rPr lang="en-US" dirty="0">
                <a:latin typeface="+mn-lt"/>
              </a:rPr>
              <a:t>; v ' ++)</a:t>
            </a:r>
          </a:p>
          <a:p>
            <a:pPr algn="l"/>
            <a:r>
              <a:rPr lang="en-US" dirty="0">
                <a:latin typeface="+mn-lt"/>
              </a:rPr>
              <a:t>       s += h (u ' - u, v' - v) </a:t>
            </a:r>
            <a:r>
              <a:rPr lang="en-US" dirty="0" err="1">
                <a:latin typeface="+mn-lt"/>
              </a:rPr>
              <a:t>src</a:t>
            </a:r>
            <a:r>
              <a:rPr lang="en-US" dirty="0">
                <a:latin typeface="+mn-lt"/>
              </a:rPr>
              <a:t> (u ' , v ') ;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0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Warping/Mapping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9200"/>
          </a:xfrm>
        </p:spPr>
        <p:txBody>
          <a:bodyPr/>
          <a:lstStyle/>
          <a:p>
            <a:r>
              <a:rPr lang="en-US"/>
              <a:t>Iterate destination, finding pixels from source</a:t>
            </a:r>
          </a:p>
        </p:txBody>
      </p:sp>
      <p:pic>
        <p:nvPicPr>
          <p:cNvPr id="1231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970088"/>
            <a:ext cx="74199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1877" name="Text Box 5"/>
          <p:cNvSpPr txBox="1">
            <a:spLocks noChangeArrowheads="1"/>
          </p:cNvSpPr>
          <p:nvPr/>
        </p:nvSpPr>
        <p:spPr bwMode="auto">
          <a:xfrm>
            <a:off x="922338" y="5103813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99"/>
                </a:solidFill>
              </a:rPr>
              <a:t>Filter is really square</a:t>
            </a:r>
          </a:p>
          <a:p>
            <a:pPr algn="l"/>
            <a:r>
              <a:rPr lang="en-US">
                <a:solidFill>
                  <a:srgbClr val="000099"/>
                </a:solidFill>
              </a:rPr>
              <a:t>with width w, not circle</a:t>
            </a:r>
          </a:p>
        </p:txBody>
      </p:sp>
      <p:sp>
        <p:nvSpPr>
          <p:cNvPr id="1231878" name="Line 6"/>
          <p:cNvSpPr>
            <a:spLocks noChangeShapeType="1"/>
          </p:cNvSpPr>
          <p:nvPr/>
        </p:nvSpPr>
        <p:spPr bwMode="auto">
          <a:xfrm>
            <a:off x="3006725" y="5303838"/>
            <a:ext cx="4905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7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 for Assignment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Implement 3 </a:t>
            </a:r>
            <a:r>
              <a:rPr lang="en-US" dirty="0" smtClean="0"/>
              <a:t>filters (for anti-aliased shift, resize)</a:t>
            </a:r>
            <a:endParaRPr lang="en-US" dirty="0"/>
          </a:p>
          <a:p>
            <a:pPr lvl="1"/>
            <a:r>
              <a:rPr lang="en-US" dirty="0"/>
              <a:t>Nearest neighbor or point sampling</a:t>
            </a:r>
          </a:p>
          <a:p>
            <a:pPr lvl="1"/>
            <a:r>
              <a:rPr lang="en-US" dirty="0"/>
              <a:t>Hat filter (linear or triangle)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Mitchell cubic filter (form in </a:t>
            </a:r>
            <a:r>
              <a:rPr lang="en-US" dirty="0" err="1"/>
              <a:t>assigments</a:t>
            </a:r>
            <a:r>
              <a:rPr lang="en-US" dirty="0"/>
              <a:t>).  This is a good finite filter that approximates ideal </a:t>
            </a:r>
            <a:r>
              <a:rPr lang="en-US" dirty="0" err="1"/>
              <a:t>sinc</a:t>
            </a:r>
            <a:r>
              <a:rPr lang="en-US" dirty="0"/>
              <a:t> </a:t>
            </a:r>
            <a:r>
              <a:rPr lang="en-US" dirty="0" smtClean="0"/>
              <a:t>without </a:t>
            </a:r>
            <a:r>
              <a:rPr lang="en-US" dirty="0"/>
              <a:t>ringing or infinite width.  Alternative is </a:t>
            </a:r>
            <a:r>
              <a:rPr lang="en-US" dirty="0" err="1"/>
              <a:t>gaussian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Construct 2D filters by multiplying 1D filters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213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18915"/>
              </p:ext>
            </p:extLst>
          </p:nvPr>
        </p:nvGraphicFramePr>
        <p:xfrm>
          <a:off x="1874838" y="2836863"/>
          <a:ext cx="24082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92" name="Equation" r:id="rId3" imgW="838200" imgH="203200" progId="Equation.DSMT4">
                  <p:embed/>
                </p:oleObj>
              </mc:Choice>
              <mc:Fallback>
                <p:oleObj name="Equation" r:id="rId3" imgW="838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2836863"/>
                        <a:ext cx="24082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5" name="Line 5"/>
          <p:cNvSpPr>
            <a:spLocks noChangeShapeType="1"/>
          </p:cNvSpPr>
          <p:nvPr/>
        </p:nvSpPr>
        <p:spPr bwMode="auto">
          <a:xfrm flipV="1">
            <a:off x="5305425" y="2357438"/>
            <a:ext cx="854075" cy="1023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3446" name="Line 6"/>
          <p:cNvSpPr>
            <a:spLocks noChangeShapeType="1"/>
          </p:cNvSpPr>
          <p:nvPr/>
        </p:nvSpPr>
        <p:spPr bwMode="auto">
          <a:xfrm>
            <a:off x="6159500" y="2346325"/>
            <a:ext cx="9540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3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00953"/>
              </p:ext>
            </p:extLst>
          </p:nvPr>
        </p:nvGraphicFramePr>
        <p:xfrm>
          <a:off x="1490663" y="5494338"/>
          <a:ext cx="3175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93" name="Equation" r:id="rId5" imgW="1104900" imgH="203200" progId="Equation.DSMT4">
                  <p:embed/>
                </p:oleObj>
              </mc:Choice>
              <mc:Fallback>
                <p:oleObj name="Equation" r:id="rId5" imgW="1104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494338"/>
                        <a:ext cx="3175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270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Methods Comparison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2144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74825"/>
            <a:ext cx="75247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30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Implementing Discrete Convolution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7625"/>
            <a:ext cx="9144000" cy="5029200"/>
          </a:xfrm>
        </p:spPr>
        <p:txBody>
          <a:bodyPr/>
          <a:lstStyle/>
          <a:p>
            <a:r>
              <a:rPr lang="en-US"/>
              <a:t>Fill in each pixel new image convolving with old</a:t>
            </a:r>
          </a:p>
          <a:p>
            <a:pPr lvl="1"/>
            <a:r>
              <a:rPr lang="en-US"/>
              <a:t>Not really possible to implement it in place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More efficient for smaller kernels/filters f</a:t>
            </a:r>
          </a:p>
          <a:p>
            <a:r>
              <a:rPr lang="en-US"/>
              <a:t>Normalization</a:t>
            </a:r>
          </a:p>
          <a:p>
            <a:pPr lvl="1"/>
            <a:r>
              <a:rPr lang="en-US"/>
              <a:t>If you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want overall brightness change, entries of filter must sum to 1.  You may need to normalize by dividing</a:t>
            </a:r>
          </a:p>
          <a:p>
            <a:r>
              <a:rPr lang="en-US"/>
              <a:t>Integer arithmetic</a:t>
            </a:r>
          </a:p>
          <a:p>
            <a:pPr lvl="1"/>
            <a:r>
              <a:rPr lang="en-US"/>
              <a:t>Simpler and more efficient</a:t>
            </a:r>
          </a:p>
          <a:p>
            <a:pPr lvl="1"/>
            <a:r>
              <a:rPr lang="en-US"/>
              <a:t>In general, normalization outside, round to nearest int</a:t>
            </a:r>
          </a:p>
          <a:p>
            <a:pPr lvl="1"/>
            <a:endParaRPr lang="en-US"/>
          </a:p>
          <a:p>
            <a:pPr lvl="1"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9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72137"/>
              </p:ext>
            </p:extLst>
          </p:nvPr>
        </p:nvGraphicFramePr>
        <p:xfrm>
          <a:off x="1677988" y="2062163"/>
          <a:ext cx="58912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2" name="Equation" r:id="rId3" imgW="2908300" imgH="469900" progId="Equation.DSMT4">
                  <p:embed/>
                </p:oleObj>
              </mc:Choice>
              <mc:Fallback>
                <p:oleObj name="Equation" r:id="rId3" imgW="290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2062163"/>
                        <a:ext cx="589121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613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Implementation of digital filters</a:t>
            </a:r>
          </a:p>
          <a:p>
            <a:pPr lvl="1"/>
            <a:r>
              <a:rPr lang="en-US"/>
              <a:t>Discrete convolution in spatial domain</a:t>
            </a:r>
          </a:p>
          <a:p>
            <a:pPr lvl="1"/>
            <a:r>
              <a:rPr lang="en-US" i="1"/>
              <a:t>Basic image-processing operations</a:t>
            </a:r>
          </a:p>
          <a:p>
            <a:pPr lvl="1"/>
            <a:r>
              <a:rPr lang="en-US"/>
              <a:t>Antialiased shift and resize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4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533400"/>
            <a:ext cx="8194110" cy="685800"/>
          </a:xfrm>
        </p:spPr>
        <p:txBody>
          <a:bodyPr/>
          <a:lstStyle/>
          <a:p>
            <a:r>
              <a:rPr lang="en-US" dirty="0"/>
              <a:t>Basic Image </a:t>
            </a:r>
            <a:r>
              <a:rPr lang="en-US" dirty="0" smtClean="0"/>
              <a:t>Processing (</a:t>
            </a:r>
            <a:r>
              <a:rPr lang="en-US" dirty="0" err="1" smtClean="0"/>
              <a:t>Assn</a:t>
            </a:r>
            <a:r>
              <a:rPr lang="en-US" dirty="0" smtClean="0"/>
              <a:t> 3.4)</a:t>
            </a:r>
            <a:endParaRPr lang="en-US" dirty="0"/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Blur</a:t>
            </a:r>
          </a:p>
          <a:p>
            <a:r>
              <a:rPr lang="en-US"/>
              <a:t>Sharpen</a:t>
            </a:r>
          </a:p>
          <a:p>
            <a:r>
              <a:rPr lang="en-US"/>
              <a:t>Edge Detection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95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for softening appearance</a:t>
            </a:r>
          </a:p>
          <a:p>
            <a:r>
              <a:rPr lang="en-US"/>
              <a:t>Convolve with gaussian filter</a:t>
            </a:r>
          </a:p>
          <a:p>
            <a:pPr lvl="1"/>
            <a:r>
              <a:rPr lang="en-US"/>
              <a:t>Same as mult. by gaussian in freq. domain, so reduces high-frequency content</a:t>
            </a:r>
          </a:p>
          <a:p>
            <a:pPr lvl="1"/>
            <a:r>
              <a:rPr lang="en-US"/>
              <a:t>Greater the spatial width, smaller the Fourier width, more blurring occurs and vice versa </a:t>
            </a:r>
          </a:p>
          <a:p>
            <a:pPr lvl="1"/>
            <a:endParaRPr lang="en-US"/>
          </a:p>
          <a:p>
            <a:r>
              <a:rPr lang="en-US"/>
              <a:t>How to find blurring filter?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3988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67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24549</TotalTime>
  <Words>1172</Words>
  <Application>Microsoft Macintosh PowerPoint</Application>
  <PresentationFormat>Letter Paper (8.5x11 in)</PresentationFormat>
  <Paragraphs>245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Equation</vt:lpstr>
      <vt:lpstr>Advanced Computer Graphics</vt:lpstr>
      <vt:lpstr>To Do </vt:lpstr>
      <vt:lpstr>Outline</vt:lpstr>
      <vt:lpstr>Discrete Convolution</vt:lpstr>
      <vt:lpstr>Implementing Discrete Convolution</vt:lpstr>
      <vt:lpstr>Outline</vt:lpstr>
      <vt:lpstr>Basic Image Processing (Assn 3.4)</vt:lpstr>
      <vt:lpstr>Blurring</vt:lpstr>
      <vt:lpstr>Blurring</vt:lpstr>
      <vt:lpstr>Blurring</vt:lpstr>
      <vt:lpstr>Blurring</vt:lpstr>
      <vt:lpstr>Blurring</vt:lpstr>
      <vt:lpstr>Blurring</vt:lpstr>
      <vt:lpstr>Blurring Filter</vt:lpstr>
      <vt:lpstr>Discrete Filtering, Normalization</vt:lpstr>
      <vt:lpstr>Basic Image Processing</vt:lpstr>
      <vt:lpstr>Sharpening Filter</vt:lpstr>
      <vt:lpstr>Blurring</vt:lpstr>
      <vt:lpstr>Blurring</vt:lpstr>
      <vt:lpstr>Blurring</vt:lpstr>
      <vt:lpstr>Basic Image Processing</vt:lpstr>
      <vt:lpstr>Edge Detection</vt:lpstr>
      <vt:lpstr>Edge Detection</vt:lpstr>
      <vt:lpstr>Edge Detection</vt:lpstr>
      <vt:lpstr>Edge Detection</vt:lpstr>
      <vt:lpstr>Details</vt:lpstr>
      <vt:lpstr>Outline</vt:lpstr>
      <vt:lpstr>Antialiased Shift</vt:lpstr>
      <vt:lpstr>Antialiased Scale Magnification</vt:lpstr>
      <vt:lpstr>Antialiased Scale Minification</vt:lpstr>
      <vt:lpstr>Antialiased Scale Minification</vt:lpstr>
      <vt:lpstr>Bonus and Details: Image Warping</vt:lpstr>
      <vt:lpstr>A note on notation</vt:lpstr>
      <vt:lpstr>Example Mappings</vt:lpstr>
      <vt:lpstr>Example Mappings</vt:lpstr>
      <vt:lpstr>Example Mappings</vt:lpstr>
      <vt:lpstr>Forward Warping/Mapping</vt:lpstr>
      <vt:lpstr>Forward Warping: Problems</vt:lpstr>
      <vt:lpstr>Inverse Warping/Mapping</vt:lpstr>
      <vt:lpstr>Inverse Warping/Mapping</vt:lpstr>
      <vt:lpstr>Filtering or Resampling</vt:lpstr>
      <vt:lpstr>Inverse Warping/Mapping</vt:lpstr>
      <vt:lpstr>Filters for Assignment</vt:lpstr>
      <vt:lpstr>Filtering Methods Comparison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611</cp:revision>
  <cp:lastPrinted>2014-09-12T19:17:48Z</cp:lastPrinted>
  <dcterms:created xsi:type="dcterms:W3CDTF">1999-02-11T00:43:51Z</dcterms:created>
  <dcterms:modified xsi:type="dcterms:W3CDTF">2017-02-20T18:31:39Z</dcterms:modified>
</cp:coreProperties>
</file>