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</p:sldMasterIdLst>
  <p:notesMasterIdLst>
    <p:notesMasterId r:id="rId35"/>
  </p:notesMasterIdLst>
  <p:handoutMasterIdLst>
    <p:handoutMasterId r:id="rId36"/>
  </p:handoutMasterIdLst>
  <p:sldIdLst>
    <p:sldId id="751" r:id="rId3"/>
    <p:sldId id="752" r:id="rId4"/>
    <p:sldId id="753" r:id="rId5"/>
    <p:sldId id="754" r:id="rId6"/>
    <p:sldId id="755" r:id="rId7"/>
    <p:sldId id="756" r:id="rId8"/>
    <p:sldId id="757" r:id="rId9"/>
    <p:sldId id="758" r:id="rId10"/>
    <p:sldId id="759" r:id="rId11"/>
    <p:sldId id="782" r:id="rId12"/>
    <p:sldId id="761" r:id="rId13"/>
    <p:sldId id="762" r:id="rId14"/>
    <p:sldId id="763" r:id="rId15"/>
    <p:sldId id="764" r:id="rId16"/>
    <p:sldId id="765" r:id="rId17"/>
    <p:sldId id="766" r:id="rId18"/>
    <p:sldId id="767" r:id="rId19"/>
    <p:sldId id="768" r:id="rId20"/>
    <p:sldId id="769" r:id="rId21"/>
    <p:sldId id="770" r:id="rId22"/>
    <p:sldId id="771" r:id="rId23"/>
    <p:sldId id="772" r:id="rId24"/>
    <p:sldId id="773" r:id="rId25"/>
    <p:sldId id="783" r:id="rId26"/>
    <p:sldId id="775" r:id="rId27"/>
    <p:sldId id="776" r:id="rId28"/>
    <p:sldId id="777" r:id="rId29"/>
    <p:sldId id="778" r:id="rId30"/>
    <p:sldId id="779" r:id="rId31"/>
    <p:sldId id="780" r:id="rId32"/>
    <p:sldId id="781" r:id="rId33"/>
    <p:sldId id="784" r:id="rId34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-14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6263973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46762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7347874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54515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4397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57966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123158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440375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033932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34115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1088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546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oleObject" Target="../embeddings/oleObject5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2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2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wmf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3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dirty="0" smtClean="0"/>
              <a:t>Advanced Computer Graphics</a:t>
            </a:r>
            <a:endParaRPr lang="en-US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95525"/>
            <a:ext cx="8229600" cy="1752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CSE </a:t>
            </a:r>
            <a:r>
              <a:rPr lang="en-US" dirty="0" smtClean="0">
                <a:latin typeface="+mj-lt"/>
              </a:rPr>
              <a:t>163 [</a:t>
            </a:r>
            <a:r>
              <a:rPr lang="en-US" dirty="0" smtClean="0">
                <a:latin typeface="+mj-lt"/>
              </a:rPr>
              <a:t>Spring</a:t>
            </a:r>
            <a:r>
              <a:rPr lang="en-US" dirty="0" smtClean="0">
                <a:latin typeface="+mj-lt"/>
              </a:rPr>
              <a:t> 2017]</a:t>
            </a:r>
            <a:r>
              <a:rPr lang="en-US" dirty="0">
                <a:latin typeface="+mj-lt"/>
              </a:rPr>
              <a:t>, Lecture </a:t>
            </a:r>
            <a:r>
              <a:rPr lang="en-US" dirty="0" smtClean="0">
                <a:latin typeface="+mj-lt"/>
              </a:rPr>
              <a:t>3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7" y="3576638"/>
            <a:ext cx="4288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 smtClean="0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 smtClean="0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5" y="4429299"/>
            <a:ext cx="2955352" cy="1775417"/>
          </a:xfrm>
          <a:prstGeom prst="rect">
            <a:avLst/>
          </a:prstGeom>
        </p:spPr>
      </p:pic>
      <p:pic>
        <p:nvPicPr>
          <p:cNvPr id="13" name="Picture 21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494" y="4427931"/>
            <a:ext cx="2126467" cy="1772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david-classic-leftlight-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58" y="4394200"/>
            <a:ext cx="1664569" cy="182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blackgir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681" y="4433136"/>
            <a:ext cx="2310060" cy="17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ideas of sampling, reconstruction, aliasing</a:t>
            </a:r>
          </a:p>
          <a:p>
            <a:r>
              <a:rPr lang="en-US" i="1" dirty="0"/>
              <a:t>Signal processing and Fourier analysis</a:t>
            </a:r>
          </a:p>
          <a:p>
            <a:r>
              <a:rPr lang="en-US" dirty="0"/>
              <a:t>Implementation of digital </a:t>
            </a:r>
            <a:r>
              <a:rPr lang="en-US" dirty="0" smtClean="0"/>
              <a:t>filters (second part of homework): next lecture</a:t>
            </a:r>
            <a:endParaRPr lang="en-US" dirty="0"/>
          </a:p>
          <a:p>
            <a:endParaRPr lang="en-US" dirty="0"/>
          </a:p>
          <a:p>
            <a:r>
              <a:rPr lang="en-US" dirty="0"/>
              <a:t>Section 14.10 of </a:t>
            </a:r>
            <a:r>
              <a:rPr lang="en-US" dirty="0" err="1"/>
              <a:t>FvDFH</a:t>
            </a:r>
            <a:r>
              <a:rPr lang="en-US" dirty="0"/>
              <a:t>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edition (should </a:t>
            </a:r>
            <a:r>
              <a:rPr lang="en-US" dirty="0"/>
              <a:t>read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Readings: Chapter 13 (color) and 14.10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05924" name="Text Box 4"/>
          <p:cNvSpPr txBox="1">
            <a:spLocks noChangeArrowheads="1"/>
          </p:cNvSpPr>
          <p:nvPr/>
        </p:nvSpPr>
        <p:spPr bwMode="auto">
          <a:xfrm>
            <a:off x="4914900" y="6362700"/>
            <a:ext cx="414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</a:rPr>
              <a:t>Some slides courtesy Tom Funkhouser</a:t>
            </a:r>
          </a:p>
        </p:txBody>
      </p:sp>
    </p:spTree>
    <p:extLst>
      <p:ext uri="{BB962C8B-B14F-4D97-AF65-F5344CB8AC3E}">
        <p14:creationId xmlns:p14="http://schemas.microsoft.com/office/powerpoint/2010/main" val="11760692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14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Formal analysis of sampling and reconstruction</a:t>
            </a:r>
          </a:p>
          <a:p>
            <a:r>
              <a:rPr lang="en-US"/>
              <a:t>Important theory (signal-processing) for graphics</a:t>
            </a:r>
          </a:p>
          <a:p>
            <a:r>
              <a:rPr lang="en-US"/>
              <a:t>Also relevant in rendering, modeling, animation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823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Ideas</a:t>
            </a:r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5250" y="1527175"/>
            <a:ext cx="9337675" cy="5029200"/>
          </a:xfrm>
        </p:spPr>
        <p:txBody>
          <a:bodyPr/>
          <a:lstStyle/>
          <a:p>
            <a:r>
              <a:rPr lang="en-US"/>
              <a:t>Signal (function of time generally, here of space)</a:t>
            </a:r>
          </a:p>
          <a:p>
            <a:r>
              <a:rPr lang="en-US"/>
              <a:t>Continuous: defined at all points; discrete: on a grid</a:t>
            </a:r>
          </a:p>
          <a:p>
            <a:r>
              <a:rPr lang="en-US"/>
              <a:t>High frequency: rapid variation; Low Freq: slow variation</a:t>
            </a:r>
          </a:p>
          <a:p>
            <a:r>
              <a:rPr lang="en-US"/>
              <a:t>Images are converting continuous to discrete.  Do this sampling as best as possible.</a:t>
            </a:r>
          </a:p>
          <a:p>
            <a:r>
              <a:rPr lang="en-US"/>
              <a:t>Signal processing theory tells us how best to do this</a:t>
            </a:r>
          </a:p>
          <a:p>
            <a:r>
              <a:rPr lang="en-US"/>
              <a:t>Based on concept of frequency domain Fourier analysis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652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Theory</a:t>
            </a:r>
          </a:p>
        </p:txBody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Analysis in the frequency (not spatial) domain</a:t>
            </a:r>
          </a:p>
          <a:p>
            <a:pPr lvl="1"/>
            <a:r>
              <a:rPr lang="en-US"/>
              <a:t>Sum of sine waves, with possibly different offsets (phase)</a:t>
            </a:r>
          </a:p>
          <a:p>
            <a:pPr lvl="1"/>
            <a:r>
              <a:rPr lang="en-US"/>
              <a:t>Each wave different frequency, amplitude</a:t>
            </a:r>
          </a:p>
          <a:p>
            <a:pPr lvl="1"/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53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560638"/>
            <a:ext cx="64897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3837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</a:t>
            </a:r>
          </a:p>
        </p:txBody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/>
              <a:t>Tool for converting from spatial to frequency domain</a:t>
            </a:r>
          </a:p>
          <a:p>
            <a:r>
              <a:rPr lang="en-US"/>
              <a:t>Or vice versa</a:t>
            </a:r>
          </a:p>
          <a:p>
            <a:r>
              <a:rPr lang="en-US"/>
              <a:t>One of most important mathematical ideas</a:t>
            </a:r>
          </a:p>
          <a:p>
            <a:r>
              <a:rPr lang="en-US"/>
              <a:t>Computational algorithm: Fast Fourier Transform</a:t>
            </a:r>
          </a:p>
          <a:p>
            <a:pPr lvl="1"/>
            <a:r>
              <a:rPr lang="en-US"/>
              <a:t>One of 10 great algorithms scientific computing</a:t>
            </a:r>
          </a:p>
          <a:p>
            <a:pPr lvl="1"/>
            <a:r>
              <a:rPr lang="en-US"/>
              <a:t>Makes Fourier processing possible (images etc.)</a:t>
            </a:r>
          </a:p>
          <a:p>
            <a:pPr lvl="1"/>
            <a:r>
              <a:rPr lang="en-US"/>
              <a:t>Not discussed here, but look up if interested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917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</a:t>
            </a:r>
          </a:p>
        </p:txBody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case, function sum of sines, cosines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Continuous infinite case </a:t>
            </a:r>
          </a:p>
        </p:txBody>
      </p:sp>
      <p:graphicFrame>
        <p:nvGraphicFramePr>
          <p:cNvPr id="1157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083183"/>
              </p:ext>
            </p:extLst>
          </p:nvPr>
        </p:nvGraphicFramePr>
        <p:xfrm>
          <a:off x="2644775" y="1982788"/>
          <a:ext cx="3602038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11" name="Equation" r:id="rId3" imgW="1397000" imgH="800100" progId="Equation.DSMT4">
                  <p:embed/>
                </p:oleObj>
              </mc:Choice>
              <mc:Fallback>
                <p:oleObj name="Equation" r:id="rId3" imgW="1397000" imgH="800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1982788"/>
                        <a:ext cx="3602038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767949"/>
              </p:ext>
            </p:extLst>
          </p:nvPr>
        </p:nvGraphicFramePr>
        <p:xfrm>
          <a:off x="1289050" y="4662488"/>
          <a:ext cx="629285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12" name="Equation" r:id="rId5" imgW="2438400" imgH="685800" progId="Equation.DSMT4">
                  <p:embed/>
                </p:oleObj>
              </mc:Choice>
              <mc:Fallback>
                <p:oleObj name="Equation" r:id="rId5" imgW="24384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4662488"/>
                        <a:ext cx="629285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6959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</a:t>
            </a:r>
          </a:p>
        </p:txBody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Simple case, function sum of sines, cosines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Discrete case </a:t>
            </a:r>
          </a:p>
        </p:txBody>
      </p:sp>
      <p:graphicFrame>
        <p:nvGraphicFramePr>
          <p:cNvPr id="1177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628808"/>
              </p:ext>
            </p:extLst>
          </p:nvPr>
        </p:nvGraphicFramePr>
        <p:xfrm>
          <a:off x="2644775" y="1982788"/>
          <a:ext cx="3602038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635" name="Equation" r:id="rId3" imgW="1397000" imgH="800100" progId="Equation.DSMT4">
                  <p:embed/>
                </p:oleObj>
              </mc:Choice>
              <mc:Fallback>
                <p:oleObj name="Equation" r:id="rId3" imgW="1397000" imgH="800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1982788"/>
                        <a:ext cx="3602038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14732"/>
              </p:ext>
            </p:extLst>
          </p:nvPr>
        </p:nvGraphicFramePr>
        <p:xfrm>
          <a:off x="220663" y="4630738"/>
          <a:ext cx="8696325" cy="219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636" name="Equation" r:id="rId5" imgW="4368800" imgH="1104900" progId="Equation.DSMT4">
                  <p:embed/>
                </p:oleObj>
              </mc:Choice>
              <mc:Fallback>
                <p:oleObj name="Equation" r:id="rId5" imgW="4368800" imgH="1104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3" y="4630738"/>
                        <a:ext cx="8696325" cy="219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9030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Transform: Examples 1</a:t>
            </a:r>
          </a:p>
        </p:txBody>
      </p:sp>
      <p:pic>
        <p:nvPicPr>
          <p:cNvPr id="11786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1566863"/>
            <a:ext cx="4937125" cy="50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1178631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513439"/>
              </p:ext>
            </p:extLst>
          </p:nvPr>
        </p:nvGraphicFramePr>
        <p:xfrm>
          <a:off x="681038" y="5010150"/>
          <a:ext cx="2713037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51" name="Equation" r:id="rId4" imgW="1397000" imgH="800100" progId="Equation.DSMT4">
                  <p:embed/>
                </p:oleObj>
              </mc:Choice>
              <mc:Fallback>
                <p:oleObj name="Equation" r:id="rId4" imgW="1397000" imgH="800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5010150"/>
                        <a:ext cx="2713037" cy="155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8633" name="Text Box 9"/>
          <p:cNvSpPr txBox="1">
            <a:spLocks noChangeArrowheads="1"/>
          </p:cNvSpPr>
          <p:nvPr/>
        </p:nvSpPr>
        <p:spPr bwMode="auto">
          <a:xfrm>
            <a:off x="750888" y="1768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8634" name="Text Box 10"/>
          <p:cNvSpPr txBox="1">
            <a:spLocks noChangeArrowheads="1"/>
          </p:cNvSpPr>
          <p:nvPr/>
        </p:nvSpPr>
        <p:spPr bwMode="auto">
          <a:xfrm>
            <a:off x="525463" y="1708150"/>
            <a:ext cx="33337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Arial" charset="0"/>
              </a:rPr>
              <a:t>Single sine curve    (+constant DC term)</a:t>
            </a:r>
          </a:p>
          <a:p>
            <a:pPr algn="l"/>
            <a:endParaRPr lang="en-US" sz="2400">
              <a:solidFill>
                <a:srgbClr val="FFFFFF"/>
              </a:solidFill>
            </a:endParaRPr>
          </a:p>
          <a:p>
            <a:pPr algn="l">
              <a:buFontTx/>
              <a:buChar char="•"/>
            </a:pPr>
            <a:endParaRPr lang="en-US" sz="2400">
              <a:solidFill>
                <a:srgbClr val="FFFFFF"/>
              </a:solidFill>
            </a:endParaRPr>
          </a:p>
          <a:p>
            <a:pPr algn="l">
              <a:buFontTx/>
              <a:buChar char="•"/>
            </a:pPr>
            <a:endParaRPr lang="en-US" sz="2400">
              <a:solidFill>
                <a:srgbClr val="FFFFFF"/>
              </a:solidFill>
            </a:endParaRPr>
          </a:p>
          <a:p>
            <a:pPr algn="l">
              <a:buFontTx/>
              <a:buChar char="•"/>
            </a:pPr>
            <a:endParaRPr lang="en-US" sz="2400">
              <a:solidFill>
                <a:srgbClr val="FFFFFF"/>
              </a:solidFill>
            </a:endParaRPr>
          </a:p>
          <a:p>
            <a:pPr algn="l"/>
            <a:endParaRPr lang="en-US" sz="2400">
              <a:solidFill>
                <a:srgbClr val="FFFFFF"/>
              </a:solidFill>
            </a:endParaRPr>
          </a:p>
          <a:p>
            <a:pPr algn="l">
              <a:buFontTx/>
              <a:buChar char="•"/>
            </a:pPr>
            <a:endParaRPr lang="en-US" sz="2400">
              <a:solidFill>
                <a:srgbClr val="FFFFFF"/>
              </a:solidFill>
            </a:endParaRPr>
          </a:p>
          <a:p>
            <a:pPr algn="l">
              <a:buFontTx/>
              <a:buChar char="•"/>
            </a:pPr>
            <a:endParaRPr lang="en-US" sz="2400">
              <a:solidFill>
                <a:srgbClr val="FFFFFF"/>
              </a:solidFill>
            </a:endParaRPr>
          </a:p>
          <a:p>
            <a:pPr algn="l">
              <a:buFontTx/>
              <a:buChar char="•"/>
            </a:pPr>
            <a:endParaRPr lang="en-US" sz="2400">
              <a:solidFill>
                <a:srgbClr val="FFFFFF"/>
              </a:solidFill>
            </a:endParaRPr>
          </a:p>
          <a:p>
            <a:pPr algn="l">
              <a:buFontTx/>
              <a:buChar char="•"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652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 Examples 2</a:t>
            </a:r>
          </a:p>
        </p:txBody>
      </p:sp>
      <p:graphicFrame>
        <p:nvGraphicFramePr>
          <p:cNvPr id="1181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853723"/>
              </p:ext>
            </p:extLst>
          </p:nvPr>
        </p:nvGraphicFramePr>
        <p:xfrm>
          <a:off x="1322388" y="1195388"/>
          <a:ext cx="6291262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91" name="Equation" r:id="rId3" imgW="2438400" imgH="685800" progId="Equation.DSMT4">
                  <p:embed/>
                </p:oleObj>
              </mc:Choice>
              <mc:Fallback>
                <p:oleObj name="Equation" r:id="rId3" imgW="24384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1195388"/>
                        <a:ext cx="6291262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17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Common examples</a:t>
            </a:r>
          </a:p>
        </p:txBody>
      </p:sp>
      <p:graphicFrame>
        <p:nvGraphicFramePr>
          <p:cNvPr id="11817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894010"/>
              </p:ext>
            </p:extLst>
          </p:nvPr>
        </p:nvGraphicFramePr>
        <p:xfrm>
          <a:off x="2924175" y="4071938"/>
          <a:ext cx="3562350" cy="296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92" name="Equation" r:id="rId5" imgW="1663700" imgH="1384300" progId="Equation.DSMT4">
                  <p:embed/>
                </p:oleObj>
              </mc:Choice>
              <mc:Fallback>
                <p:oleObj name="Equation" r:id="rId5" imgW="1663700" imgH="1384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5" y="4071938"/>
                        <a:ext cx="3562350" cy="296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96953"/>
              </p:ext>
            </p:extLst>
          </p:nvPr>
        </p:nvGraphicFramePr>
        <p:xfrm>
          <a:off x="3405188" y="3641725"/>
          <a:ext cx="225901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93" name="Equation" r:id="rId7" imgW="1143000" imgH="203200" progId="Equation.DSMT4">
                  <p:embed/>
                </p:oleObj>
              </mc:Choice>
              <mc:Fallback>
                <p:oleObj name="Equation" r:id="rId7" imgW="1143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8" y="3641725"/>
                        <a:ext cx="2259012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59566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 Properties</a:t>
            </a:r>
          </a:p>
        </p:txBody>
      </p:sp>
      <p:graphicFrame>
        <p:nvGraphicFramePr>
          <p:cNvPr id="1182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101697"/>
              </p:ext>
            </p:extLst>
          </p:nvPr>
        </p:nvGraphicFramePr>
        <p:xfrm>
          <a:off x="1322388" y="1195388"/>
          <a:ext cx="6291262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23" name="Equation" r:id="rId3" imgW="2438400" imgH="685800" progId="Equation.DSMT4">
                  <p:embed/>
                </p:oleObj>
              </mc:Choice>
              <mc:Fallback>
                <p:oleObj name="Equation" r:id="rId3" imgW="24384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1195388"/>
                        <a:ext cx="6291262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2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229600" cy="53308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Common properties</a:t>
            </a:r>
          </a:p>
          <a:p>
            <a:pPr lvl="1"/>
            <a:r>
              <a:rPr lang="en-US" dirty="0"/>
              <a:t>Linearity: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Derivatives: [integrate by parts]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2D Fourier Transform</a:t>
            </a:r>
          </a:p>
          <a:p>
            <a:pPr lvl="1"/>
            <a:endParaRPr lang="en-US" dirty="0"/>
          </a:p>
          <a:p>
            <a:r>
              <a:rPr lang="en-US" dirty="0"/>
              <a:t>Convolution (next)</a:t>
            </a:r>
          </a:p>
        </p:txBody>
      </p:sp>
      <p:graphicFrame>
        <p:nvGraphicFramePr>
          <p:cNvPr id="1182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498998"/>
              </p:ext>
            </p:extLst>
          </p:nvPr>
        </p:nvGraphicFramePr>
        <p:xfrm>
          <a:off x="5840413" y="3876675"/>
          <a:ext cx="3090862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24" name="Equation" r:id="rId5" imgW="1714500" imgH="571500" progId="Equation.DSMT4">
                  <p:embed/>
                </p:oleObj>
              </mc:Choice>
              <mc:Fallback>
                <p:oleObj name="Equation" r:id="rId5" imgW="17145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3876675"/>
                        <a:ext cx="3090862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2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340808"/>
              </p:ext>
            </p:extLst>
          </p:nvPr>
        </p:nvGraphicFramePr>
        <p:xfrm>
          <a:off x="2774950" y="3340100"/>
          <a:ext cx="442118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25" name="Equation" r:id="rId7" imgW="2451100" imgH="203200" progId="Equation.DSMT4">
                  <p:embed/>
                </p:oleObj>
              </mc:Choice>
              <mc:Fallback>
                <p:oleObj name="Equation" r:id="rId7" imgW="2451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3340100"/>
                        <a:ext cx="4421188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27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86630"/>
              </p:ext>
            </p:extLst>
          </p:nvPr>
        </p:nvGraphicFramePr>
        <p:xfrm>
          <a:off x="3729038" y="4887913"/>
          <a:ext cx="5395912" cy="153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26" name="Equation" r:id="rId9" imgW="3390900" imgH="965200" progId="Equation.DSMT4">
                  <p:embed/>
                </p:oleObj>
              </mc:Choice>
              <mc:Fallback>
                <p:oleObj name="Equation" r:id="rId9" imgW="3390900" imgH="965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38" y="4887913"/>
                        <a:ext cx="5395912" cy="153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18168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 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 up for Piazza</a:t>
            </a:r>
          </a:p>
          <a:p>
            <a:r>
              <a:rPr lang="en-US" dirty="0" smtClean="0"/>
              <a:t>Assignment </a:t>
            </a:r>
            <a:r>
              <a:rPr lang="en-US" dirty="0"/>
              <a:t>1, </a:t>
            </a:r>
            <a:r>
              <a:rPr lang="en-US" dirty="0" smtClean="0"/>
              <a:t>Due </a:t>
            </a:r>
            <a:r>
              <a:rPr lang="en-US" dirty="0" smtClean="0"/>
              <a:t>Apr</a:t>
            </a:r>
            <a:r>
              <a:rPr lang="en-US" dirty="0" smtClean="0"/>
              <a:t> 28.  </a:t>
            </a:r>
            <a:endParaRPr lang="en-US" dirty="0"/>
          </a:p>
          <a:p>
            <a:pPr lvl="1"/>
            <a:r>
              <a:rPr lang="en-US" dirty="0"/>
              <a:t>Anyone need help finding partners?</a:t>
            </a:r>
          </a:p>
          <a:p>
            <a:pPr lvl="1"/>
            <a:r>
              <a:rPr lang="en-US" dirty="0" smtClean="0"/>
              <a:t>Any issues with skeleton code? </a:t>
            </a:r>
          </a:p>
          <a:p>
            <a:pPr lvl="1"/>
            <a:r>
              <a:rPr lang="en-US" dirty="0" smtClean="0"/>
              <a:t>Please START EARLY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Font typeface="Wingdings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07016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Theorem, Bandlimiting</a:t>
            </a:r>
          </a:p>
        </p:txBody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2550"/>
            <a:ext cx="8229600" cy="5029200"/>
          </a:xfrm>
        </p:spPr>
        <p:txBody>
          <a:bodyPr/>
          <a:lstStyle/>
          <a:p>
            <a:r>
              <a:rPr lang="en-US"/>
              <a:t>A signal can be reconstructed from its samples, if the original signal has no frequencies above half the sampling frequency – Shannon</a:t>
            </a:r>
          </a:p>
          <a:p>
            <a:r>
              <a:rPr lang="en-US"/>
              <a:t>The minimum sampling rate for a bandlimited function is called the Nyquist rate</a:t>
            </a:r>
          </a:p>
          <a:p>
            <a:endParaRPr lang="en-US"/>
          </a:p>
        </p:txBody>
      </p:sp>
      <p:pic>
        <p:nvPicPr>
          <p:cNvPr id="1158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822700"/>
            <a:ext cx="3751263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58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4394200"/>
            <a:ext cx="4668837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688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Theorem, Bandlimiting</a:t>
            </a:r>
          </a:p>
        </p:txBody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A signal can be reconstructed from its samples, if the original signal has no frequencies above half the sampling frequency – Shannon</a:t>
            </a:r>
          </a:p>
          <a:p>
            <a:r>
              <a:rPr lang="en-US"/>
              <a:t>The minimum sampling rate for a bandlimited function is called the Nyquist rate</a:t>
            </a:r>
          </a:p>
          <a:p>
            <a:r>
              <a:rPr lang="en-US"/>
              <a:t>A signal is bandlimited if the highest frequency is bounded.  This frequency is called the bandwidth</a:t>
            </a:r>
          </a:p>
          <a:p>
            <a:r>
              <a:rPr lang="en-US"/>
              <a:t>In general, when we transform, we want to filter to bandlimit before sampling, to avoid aliasing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915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Antialiasing</a:t>
            </a:r>
          </a:p>
        </p:txBody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Sample at higher rate</a:t>
            </a:r>
          </a:p>
          <a:p>
            <a:pPr lvl="1"/>
            <a:r>
              <a:rPr lang="en-US"/>
              <a:t>Not always possible </a:t>
            </a:r>
          </a:p>
          <a:p>
            <a:pPr lvl="1"/>
            <a:r>
              <a:rPr lang="en-US"/>
              <a:t>Real world: lines have infinitely high frequencies, can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sample at high enough resolution</a:t>
            </a:r>
          </a:p>
          <a:p>
            <a:r>
              <a:rPr lang="en-US"/>
              <a:t>Prefilter to bandlimit signal</a:t>
            </a:r>
          </a:p>
          <a:p>
            <a:pPr lvl="1"/>
            <a:r>
              <a:rPr lang="en-US"/>
              <a:t>Low-pass filtering (blurring)</a:t>
            </a:r>
          </a:p>
          <a:p>
            <a:pPr lvl="1"/>
            <a:r>
              <a:rPr lang="en-US"/>
              <a:t>Trade blurriness for aliasing</a:t>
            </a:r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466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Ideal bandlimiting filter</a:t>
            </a:r>
          </a:p>
        </p:txBody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Formal derivation is homework exercise</a:t>
            </a:r>
          </a:p>
        </p:txBody>
      </p:sp>
      <p:pic>
        <p:nvPicPr>
          <p:cNvPr id="1160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2151063"/>
            <a:ext cx="7031037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0890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ideas of sampling, reconstruction, aliasing</a:t>
            </a:r>
          </a:p>
          <a:p>
            <a:r>
              <a:rPr lang="en-US" i="1" dirty="0"/>
              <a:t>Signal processing and Fourier </a:t>
            </a:r>
            <a:r>
              <a:rPr lang="en-US" i="1" dirty="0" smtClean="0"/>
              <a:t>analysis</a:t>
            </a:r>
          </a:p>
          <a:p>
            <a:pPr lvl="1"/>
            <a:r>
              <a:rPr lang="en-US" i="1" dirty="0" smtClean="0"/>
              <a:t>Convolution</a:t>
            </a:r>
            <a:endParaRPr lang="en-US" i="1" dirty="0"/>
          </a:p>
          <a:p>
            <a:r>
              <a:rPr lang="en-US" dirty="0"/>
              <a:t>Implementation of digital </a:t>
            </a:r>
            <a:r>
              <a:rPr lang="en-US" dirty="0" smtClean="0"/>
              <a:t>filters (second part of homework): next lecture</a:t>
            </a:r>
            <a:endParaRPr lang="en-US" dirty="0"/>
          </a:p>
          <a:p>
            <a:endParaRPr lang="en-US" dirty="0"/>
          </a:p>
          <a:p>
            <a:r>
              <a:rPr lang="en-US" dirty="0"/>
              <a:t>Section 14.10 of </a:t>
            </a:r>
            <a:r>
              <a:rPr lang="en-US" dirty="0" err="1"/>
              <a:t>FvDFH</a:t>
            </a:r>
            <a:r>
              <a:rPr lang="en-US" dirty="0"/>
              <a:t>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edition (should </a:t>
            </a:r>
            <a:r>
              <a:rPr lang="en-US" dirty="0"/>
              <a:t>read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Readings: Chapter 13 (color) and 14.10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05924" name="Text Box 4"/>
          <p:cNvSpPr txBox="1">
            <a:spLocks noChangeArrowheads="1"/>
          </p:cNvSpPr>
          <p:nvPr/>
        </p:nvSpPr>
        <p:spPr bwMode="auto">
          <a:xfrm>
            <a:off x="4914900" y="6362700"/>
            <a:ext cx="414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</a:rPr>
              <a:t>Some slides courtesy Tom Funkhouser</a:t>
            </a:r>
          </a:p>
        </p:txBody>
      </p:sp>
    </p:spTree>
    <p:extLst>
      <p:ext uri="{BB962C8B-B14F-4D97-AF65-F5344CB8AC3E}">
        <p14:creationId xmlns:p14="http://schemas.microsoft.com/office/powerpoint/2010/main" val="19429821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1</a:t>
            </a:r>
          </a:p>
        </p:txBody>
      </p:sp>
      <p:pic>
        <p:nvPicPr>
          <p:cNvPr id="1165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546225"/>
            <a:ext cx="8602662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858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2</a:t>
            </a:r>
          </a:p>
        </p:txBody>
      </p:sp>
      <p:pic>
        <p:nvPicPr>
          <p:cNvPr id="1166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762125"/>
            <a:ext cx="8775700" cy="47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3380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3</a:t>
            </a:r>
          </a:p>
        </p:txBody>
      </p:sp>
      <p:pic>
        <p:nvPicPr>
          <p:cNvPr id="1167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825625"/>
            <a:ext cx="8599487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0285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4</a:t>
            </a:r>
          </a:p>
        </p:txBody>
      </p:sp>
      <p:pic>
        <p:nvPicPr>
          <p:cNvPr id="1168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782763"/>
            <a:ext cx="8543925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5540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5</a:t>
            </a:r>
          </a:p>
        </p:txBody>
      </p:sp>
      <p:pic>
        <p:nvPicPr>
          <p:cNvPr id="1169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31963"/>
            <a:ext cx="900112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517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Basic ideas of sampling, reconstruction, aliasing</a:t>
            </a:r>
          </a:p>
          <a:p>
            <a:r>
              <a:rPr lang="en-US" dirty="0"/>
              <a:t>Signal processing and Fourier analysis</a:t>
            </a:r>
          </a:p>
          <a:p>
            <a:r>
              <a:rPr lang="en-US" dirty="0"/>
              <a:t>Implementation of digital </a:t>
            </a:r>
            <a:r>
              <a:rPr lang="en-US" dirty="0" smtClean="0"/>
              <a:t>filters (second part of homework): next lecture</a:t>
            </a:r>
            <a:endParaRPr lang="en-US" dirty="0"/>
          </a:p>
          <a:p>
            <a:endParaRPr lang="en-US" dirty="0"/>
          </a:p>
          <a:p>
            <a:r>
              <a:rPr lang="en-US" dirty="0"/>
              <a:t>Section 14.10 of </a:t>
            </a:r>
            <a:r>
              <a:rPr lang="en-US" dirty="0" err="1"/>
              <a:t>FvDFH</a:t>
            </a:r>
            <a:r>
              <a:rPr lang="en-US" dirty="0"/>
              <a:t>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edition (should </a:t>
            </a:r>
            <a:r>
              <a:rPr lang="en-US" dirty="0"/>
              <a:t>read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Readings: Chapter 13 (color) and 14.10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05924" name="Text Box 4"/>
          <p:cNvSpPr txBox="1">
            <a:spLocks noChangeArrowheads="1"/>
          </p:cNvSpPr>
          <p:nvPr/>
        </p:nvSpPr>
        <p:spPr bwMode="auto">
          <a:xfrm>
            <a:off x="4914900" y="6362700"/>
            <a:ext cx="414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</a:rPr>
              <a:t>Some slides courtesy Tom Funkhouser</a:t>
            </a:r>
          </a:p>
        </p:txBody>
      </p:sp>
    </p:spTree>
    <p:extLst>
      <p:ext uri="{BB962C8B-B14F-4D97-AF65-F5344CB8AC3E}">
        <p14:creationId xmlns:p14="http://schemas.microsoft.com/office/powerpoint/2010/main" val="2849277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in Frequency Domain</a:t>
            </a:r>
          </a:p>
        </p:txBody>
      </p:sp>
      <p:graphicFrame>
        <p:nvGraphicFramePr>
          <p:cNvPr id="1171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712900"/>
              </p:ext>
            </p:extLst>
          </p:nvPr>
        </p:nvGraphicFramePr>
        <p:xfrm>
          <a:off x="1314450" y="1201738"/>
          <a:ext cx="6291263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739" name="Equation" r:id="rId3" imgW="2438400" imgH="685800" progId="Equation.DSMT4">
                  <p:embed/>
                </p:oleObj>
              </mc:Choice>
              <mc:Fallback>
                <p:oleObj name="Equation" r:id="rId3" imgW="24384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201738"/>
                        <a:ext cx="6291263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14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Convolution (f is signal ; g is filter [or vice versa])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Fourier analysis (frequency domain multiplication)</a:t>
            </a:r>
          </a:p>
        </p:txBody>
      </p:sp>
      <p:graphicFrame>
        <p:nvGraphicFramePr>
          <p:cNvPr id="1171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869105"/>
              </p:ext>
            </p:extLst>
          </p:nvPr>
        </p:nvGraphicFramePr>
        <p:xfrm>
          <a:off x="1998663" y="3209925"/>
          <a:ext cx="611505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740" name="Equation" r:id="rId5" imgW="2743200" imgH="711200" progId="Equation.DSMT4">
                  <p:embed/>
                </p:oleObj>
              </mc:Choice>
              <mc:Fallback>
                <p:oleObj name="Equation" r:id="rId5" imgW="27432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663" y="3209925"/>
                        <a:ext cx="6115050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1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75085"/>
              </p:ext>
            </p:extLst>
          </p:nvPr>
        </p:nvGraphicFramePr>
        <p:xfrm>
          <a:off x="3152775" y="5346700"/>
          <a:ext cx="24066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741" name="Equation" r:id="rId7" imgW="1079500" imgH="203200" progId="Equation.DSMT4">
                  <p:embed/>
                </p:oleObj>
              </mc:Choice>
              <mc:Fallback>
                <p:oleObj name="Equation" r:id="rId7" imgW="1079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5346700"/>
                        <a:ext cx="240665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27037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Image Processing</a:t>
            </a:r>
          </a:p>
        </p:txBody>
      </p:sp>
      <p:pic>
        <p:nvPicPr>
          <p:cNvPr id="1173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3082925"/>
            <a:ext cx="5497512" cy="361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73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20800"/>
            <a:ext cx="8229600" cy="5029200"/>
          </a:xfrm>
        </p:spPr>
        <p:txBody>
          <a:bodyPr/>
          <a:lstStyle/>
          <a:p>
            <a:r>
              <a:rPr lang="en-US" sz="2400"/>
              <a:t>Discrete convolution (in spatial domain) with filters for various digital signal processing operations</a:t>
            </a:r>
          </a:p>
          <a:p>
            <a:r>
              <a:rPr lang="en-US" sz="2400"/>
              <a:t>Easy to analyze, understand effects in frequency domain</a:t>
            </a:r>
          </a:p>
          <a:p>
            <a:pPr lvl="1"/>
            <a:r>
              <a:rPr lang="en-US" sz="2000"/>
              <a:t>E.g. blurring or bandlimiting by convolving with low pass filter </a:t>
            </a:r>
          </a:p>
        </p:txBody>
      </p:sp>
    </p:spTree>
    <p:extLst>
      <p:ext uri="{BB962C8B-B14F-4D97-AF65-F5344CB8AC3E}">
        <p14:creationId xmlns:p14="http://schemas.microsoft.com/office/powerpoint/2010/main" val="41088405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ideas of sampling, reconstruction, aliasing</a:t>
            </a:r>
          </a:p>
          <a:p>
            <a:r>
              <a:rPr lang="en-US" dirty="0"/>
              <a:t>Signal processing and Fourier analysis</a:t>
            </a:r>
          </a:p>
          <a:p>
            <a:r>
              <a:rPr lang="en-US" i="1" dirty="0"/>
              <a:t>Implementation of digital </a:t>
            </a:r>
            <a:r>
              <a:rPr lang="en-US" i="1" dirty="0" smtClean="0"/>
              <a:t>filters (second part of homework): next lecture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Section 14.10 of </a:t>
            </a:r>
            <a:r>
              <a:rPr lang="en-US" dirty="0" err="1"/>
              <a:t>FvDFH</a:t>
            </a:r>
            <a:r>
              <a:rPr lang="en-US" dirty="0"/>
              <a:t>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edition (should </a:t>
            </a:r>
            <a:r>
              <a:rPr lang="en-US" dirty="0"/>
              <a:t>read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Readings: Chapter 13 (color) and 14.10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05924" name="Text Box 4"/>
          <p:cNvSpPr txBox="1">
            <a:spLocks noChangeArrowheads="1"/>
          </p:cNvSpPr>
          <p:nvPr/>
        </p:nvSpPr>
        <p:spPr bwMode="auto">
          <a:xfrm>
            <a:off x="4914900" y="6362700"/>
            <a:ext cx="414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</a:rPr>
              <a:t>Some slides courtesy Tom Funkhouser</a:t>
            </a:r>
          </a:p>
        </p:txBody>
      </p:sp>
    </p:spTree>
    <p:extLst>
      <p:ext uri="{BB962C8B-B14F-4D97-AF65-F5344CB8AC3E}">
        <p14:creationId xmlns:p14="http://schemas.microsoft.com/office/powerpoint/2010/main" val="15472634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and Reconstruction</a:t>
            </a:r>
          </a:p>
        </p:txBody>
      </p:sp>
      <p:sp>
        <p:nvSpPr>
          <p:cNvPr id="11366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1450" y="1327150"/>
            <a:ext cx="8972550" cy="5029200"/>
          </a:xfrm>
        </p:spPr>
        <p:txBody>
          <a:bodyPr/>
          <a:lstStyle/>
          <a:p>
            <a:r>
              <a:rPr lang="en-US"/>
              <a:t>An image is a 2D array of samples</a:t>
            </a:r>
          </a:p>
          <a:p>
            <a:r>
              <a:rPr lang="en-US"/>
              <a:t>Discrete samples from real-world continuous signal</a:t>
            </a:r>
          </a:p>
        </p:txBody>
      </p:sp>
      <p:pic>
        <p:nvPicPr>
          <p:cNvPr id="11366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2603500"/>
            <a:ext cx="5543550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3674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and Reconstruction</a:t>
            </a:r>
          </a:p>
        </p:txBody>
      </p:sp>
      <p:pic>
        <p:nvPicPr>
          <p:cNvPr id="11397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577975"/>
            <a:ext cx="7062788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5808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(Spatial) Aliasing</a:t>
            </a:r>
          </a:p>
        </p:txBody>
      </p:sp>
      <p:pic>
        <p:nvPicPr>
          <p:cNvPr id="11417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1635125"/>
            <a:ext cx="55911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9334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(Spatial) Aliasing</a:t>
            </a:r>
          </a:p>
        </p:txBody>
      </p:sp>
      <p:sp>
        <p:nvSpPr>
          <p:cNvPr id="11458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Jaggies probably biggest aliasing problem</a:t>
            </a:r>
          </a:p>
        </p:txBody>
      </p:sp>
      <p:pic>
        <p:nvPicPr>
          <p:cNvPr id="1145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2160588"/>
            <a:ext cx="5010150" cy="448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1833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and Aliasing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/>
              <a:t>Artifacts due to undersampling or poor reconstruction</a:t>
            </a:r>
          </a:p>
          <a:p>
            <a:r>
              <a:rPr lang="en-US"/>
              <a:t>Formally, high frequencies masquerading as low</a:t>
            </a:r>
          </a:p>
          <a:p>
            <a:r>
              <a:rPr lang="en-US"/>
              <a:t>E.g. high frequency line as low freq jaggies</a:t>
            </a:r>
          </a:p>
        </p:txBody>
      </p:sp>
      <p:pic>
        <p:nvPicPr>
          <p:cNvPr id="11479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3627438"/>
            <a:ext cx="82962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2145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Processing pipeline</a:t>
            </a:r>
          </a:p>
        </p:txBody>
      </p:sp>
      <p:pic>
        <p:nvPicPr>
          <p:cNvPr id="1152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1462088"/>
            <a:ext cx="4037013" cy="516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6492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24506</TotalTime>
  <Words>794</Words>
  <Application>Microsoft Macintosh PowerPoint</Application>
  <PresentationFormat>Letter Paper (8.5x11 in)</PresentationFormat>
  <Paragraphs>164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Default Design</vt:lpstr>
      <vt:lpstr>1_Default Design</vt:lpstr>
      <vt:lpstr>Equation</vt:lpstr>
      <vt:lpstr>Advanced Computer Graphics</vt:lpstr>
      <vt:lpstr>To Do </vt:lpstr>
      <vt:lpstr>Outline</vt:lpstr>
      <vt:lpstr>Sampling and Reconstruction</vt:lpstr>
      <vt:lpstr>Sampling and Reconstruction</vt:lpstr>
      <vt:lpstr>(Spatial) Aliasing</vt:lpstr>
      <vt:lpstr>(Spatial) Aliasing</vt:lpstr>
      <vt:lpstr>Sampling and Aliasing</vt:lpstr>
      <vt:lpstr>Image Processing pipeline</vt:lpstr>
      <vt:lpstr>Outline</vt:lpstr>
      <vt:lpstr>Motivation</vt:lpstr>
      <vt:lpstr>Ideas</vt:lpstr>
      <vt:lpstr>Sampling Theory</vt:lpstr>
      <vt:lpstr>Fourier Transform</vt:lpstr>
      <vt:lpstr>Fourier Transform</vt:lpstr>
      <vt:lpstr>Fourier Transform</vt:lpstr>
      <vt:lpstr>Fourier Transform: Examples 1</vt:lpstr>
      <vt:lpstr>Fourier Transform Examples 2</vt:lpstr>
      <vt:lpstr>Fourier Transform Properties</vt:lpstr>
      <vt:lpstr>Sampling Theorem, Bandlimiting</vt:lpstr>
      <vt:lpstr>Sampling Theorem, Bandlimiting</vt:lpstr>
      <vt:lpstr>Antialiasing</vt:lpstr>
      <vt:lpstr>Ideal bandlimiting filter</vt:lpstr>
      <vt:lpstr>Outline</vt:lpstr>
      <vt:lpstr>Convolution 1</vt:lpstr>
      <vt:lpstr>Convolution 2</vt:lpstr>
      <vt:lpstr>Convolution 3</vt:lpstr>
      <vt:lpstr>Convolution 4</vt:lpstr>
      <vt:lpstr>Convolution 5</vt:lpstr>
      <vt:lpstr>Convolution in Frequency Domain</vt:lpstr>
      <vt:lpstr>Practical Image Processing</vt:lpstr>
      <vt:lpstr>Outline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605</cp:revision>
  <cp:lastPrinted>2014-09-12T19:17:48Z</cp:lastPrinted>
  <dcterms:created xsi:type="dcterms:W3CDTF">1999-02-11T00:43:51Z</dcterms:created>
  <dcterms:modified xsi:type="dcterms:W3CDTF">2016-11-01T02:28:11Z</dcterms:modified>
</cp:coreProperties>
</file>