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36"/>
  </p:notesMasterIdLst>
  <p:handoutMasterIdLst>
    <p:handoutMasterId r:id="rId37"/>
  </p:handoutMasterIdLst>
  <p:sldIdLst>
    <p:sldId id="751" r:id="rId2"/>
    <p:sldId id="752" r:id="rId3"/>
    <p:sldId id="753" r:id="rId4"/>
    <p:sldId id="754" r:id="rId5"/>
    <p:sldId id="755" r:id="rId6"/>
    <p:sldId id="756" r:id="rId7"/>
    <p:sldId id="757" r:id="rId8"/>
    <p:sldId id="758" r:id="rId9"/>
    <p:sldId id="759" r:id="rId10"/>
    <p:sldId id="760" r:id="rId11"/>
    <p:sldId id="761" r:id="rId12"/>
    <p:sldId id="762" r:id="rId13"/>
    <p:sldId id="763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74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8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71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7975"/>
            <a:ext cx="40386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720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w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microsoft.com/office/2007/relationships/media" Target="../media/media1.avi"/><Relationship Id="rId2" Type="http://schemas.openxmlformats.org/officeDocument/2006/relationships/video" Target="../media/media1.avi"/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microsoft.com/office/2007/relationships/media" Target="../media/media4.avi"/><Relationship Id="rId8" Type="http://schemas.openxmlformats.org/officeDocument/2006/relationships/video" Target="../media/media4.avi"/><Relationship Id="rId9" Type="http://schemas.openxmlformats.org/officeDocument/2006/relationships/slideLayout" Target="../slideLayouts/slideLayout12.xml"/><Relationship Id="rId10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2017]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19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Joints</a:t>
            </a:r>
          </a:p>
        </p:txBody>
      </p:sp>
      <p:sp>
        <p:nvSpPr>
          <p:cNvPr id="160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Interior Joints (typically not 6 DOF)</a:t>
            </a:r>
          </a:p>
          <a:p>
            <a:r>
              <a:rPr lang="en-US"/>
              <a:t>Pin – rotate about one axis</a:t>
            </a:r>
          </a:p>
          <a:p>
            <a:r>
              <a:rPr lang="en-US"/>
              <a:t>Ball – arbitrary rotation</a:t>
            </a:r>
          </a:p>
          <a:p>
            <a:r>
              <a:rPr lang="en-US"/>
              <a:t>Prism – translate along one axis</a:t>
            </a:r>
          </a:p>
        </p:txBody>
      </p:sp>
      <p:pic>
        <p:nvPicPr>
          <p:cNvPr id="1606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892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 Joints</a:t>
            </a:r>
          </a:p>
        </p:txBody>
      </p:sp>
      <p:sp>
        <p:nvSpPr>
          <p:cNvPr id="161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joint to local origin</a:t>
            </a:r>
          </a:p>
          <a:p>
            <a:r>
              <a:rPr lang="en-US"/>
              <a:t>Apply rotation about axis</a:t>
            </a:r>
          </a:p>
          <a:p>
            <a:r>
              <a:rPr lang="en-US"/>
              <a:t>Translate origin to location of joint on outboard body</a:t>
            </a:r>
          </a:p>
        </p:txBody>
      </p:sp>
      <p:pic>
        <p:nvPicPr>
          <p:cNvPr id="16117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868738"/>
            <a:ext cx="90233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974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Ball Joints</a:t>
            </a:r>
          </a:p>
        </p:txBody>
      </p:sp>
      <p:sp>
        <p:nvSpPr>
          <p:cNvPr id="161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point to local origin</a:t>
            </a:r>
          </a:p>
          <a:p>
            <a:r>
              <a:rPr lang="en-US"/>
              <a:t>Apply rotation about arbitrary axis</a:t>
            </a:r>
          </a:p>
          <a:p>
            <a:r>
              <a:rPr lang="en-US"/>
              <a:t>Translate origin to location of joint on outboard body</a:t>
            </a:r>
          </a:p>
        </p:txBody>
      </p:sp>
      <p:pic>
        <p:nvPicPr>
          <p:cNvPr id="16128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88"/>
            <a:ext cx="9021763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42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Joint</a:t>
            </a:r>
          </a:p>
        </p:txBody>
      </p:sp>
      <p:sp>
        <p:nvSpPr>
          <p:cNvPr id="161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Translate inboard joint to local origin</a:t>
            </a:r>
          </a:p>
          <a:p>
            <a:r>
              <a:rPr lang="en-US"/>
              <a:t>Translate along axis</a:t>
            </a:r>
          </a:p>
          <a:p>
            <a:r>
              <a:rPr lang="en-US"/>
              <a:t>Translate origin to location of joint on outboard</a:t>
            </a:r>
          </a:p>
          <a:p>
            <a:endParaRPr lang="en-US"/>
          </a:p>
        </p:txBody>
      </p:sp>
      <p:pic>
        <p:nvPicPr>
          <p:cNvPr id="16138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3654425"/>
            <a:ext cx="80343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35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Kinematics</a:t>
            </a:r>
          </a:p>
        </p:txBody>
      </p:sp>
      <p:sp>
        <p:nvSpPr>
          <p:cNvPr id="161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Composite transformations up the hierarchy</a:t>
            </a:r>
          </a:p>
        </p:txBody>
      </p:sp>
      <p:pic>
        <p:nvPicPr>
          <p:cNvPr id="1614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270125"/>
            <a:ext cx="3113087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98975"/>
            <a:ext cx="3743325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2273300"/>
            <a:ext cx="2052638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148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243138"/>
            <a:ext cx="22606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34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Inverse Kinematics</a:t>
            </a:r>
          </a:p>
        </p:txBody>
      </p:sp>
      <p:pic>
        <p:nvPicPr>
          <p:cNvPr id="1615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47813"/>
            <a:ext cx="809625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0334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Inverse Kinematics</a:t>
            </a:r>
          </a:p>
        </p:txBody>
      </p:sp>
      <p:sp>
        <p:nvSpPr>
          <p:cNvPr id="1616903" name="Text Box 7"/>
          <p:cNvSpPr txBox="1">
            <a:spLocks noChangeArrowheads="1"/>
          </p:cNvSpPr>
          <p:nvPr/>
        </p:nvSpPr>
        <p:spPr bwMode="auto">
          <a:xfrm>
            <a:off x="7142163" y="6383338"/>
            <a:ext cx="15704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</a:rPr>
              <a:t>Egon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</a:rPr>
              <a:t>Pasztor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arm1_curve1-1.avi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300" y="1403557"/>
            <a:ext cx="2438400" cy="2438400"/>
          </a:xfrm>
        </p:spPr>
      </p:pic>
      <p:pic>
        <p:nvPicPr>
          <p:cNvPr id="7" name="arm1_curve2-1.avi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8300" y="1403557"/>
            <a:ext cx="2438400" cy="2438400"/>
          </a:xfrm>
        </p:spPr>
      </p:pic>
      <p:pic>
        <p:nvPicPr>
          <p:cNvPr id="8" name="arm2_curve1-1.avi">
            <a:hlinkClick r:id="" action="ppaction://media"/>
          </p:cNvPr>
          <p:cNvPicPr>
            <a:picLocks noGrp="1" noChangeAspect="1"/>
          </p:cNvPicPr>
          <p:nvPr>
            <p:ph sz="quarter" idx="3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300" y="3994357"/>
            <a:ext cx="2438400" cy="2438400"/>
          </a:xfrm>
        </p:spPr>
      </p:pic>
      <p:pic>
        <p:nvPicPr>
          <p:cNvPr id="9" name="arm2_curve2-1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48300" y="3994357"/>
            <a:ext cx="2438400" cy="2438400"/>
          </a:xfrm>
        </p:spPr>
      </p:pic>
    </p:spTree>
    <p:extLst>
      <p:ext uri="{BB962C8B-B14F-4D97-AF65-F5344CB8AC3E}">
        <p14:creationId xmlns:p14="http://schemas.microsoft.com/office/powerpoint/2010/main" val="516396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Segment Arm in 2D</a:t>
            </a:r>
          </a:p>
        </p:txBody>
      </p:sp>
      <p:pic>
        <p:nvPicPr>
          <p:cNvPr id="16220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4138"/>
            <a:ext cx="8288338" cy="54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285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IK</a:t>
            </a:r>
          </a:p>
        </p:txBody>
      </p:sp>
      <p:sp>
        <p:nvSpPr>
          <p:cNvPr id="162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0475"/>
            <a:ext cx="8229600" cy="5029200"/>
          </a:xfrm>
        </p:spPr>
        <p:txBody>
          <a:bodyPr/>
          <a:lstStyle/>
          <a:p>
            <a:r>
              <a:rPr lang="en-US"/>
              <a:t>Analytically solve for parameters (not general)</a:t>
            </a:r>
          </a:p>
        </p:txBody>
      </p:sp>
      <p:pic>
        <p:nvPicPr>
          <p:cNvPr id="16230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887538"/>
            <a:ext cx="7362825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271561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983996"/>
              </p:ext>
            </p:extLst>
          </p:nvPr>
        </p:nvGraphicFramePr>
        <p:xfrm>
          <a:off x="1968515" y="5371661"/>
          <a:ext cx="578818" cy="34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6" imgW="342900" imgH="203200" progId="Equation.DSMT4">
                  <p:embed/>
                </p:oleObj>
              </mc:Choice>
              <mc:Fallback>
                <p:oleObj name="Equation" r:id="rId6" imgW="342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8515" y="5371661"/>
                        <a:ext cx="578818" cy="343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5574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Difficult Issues</a:t>
            </a:r>
          </a:p>
        </p:txBody>
      </p:sp>
      <p:sp>
        <p:nvSpPr>
          <p:cNvPr id="162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Multiple configurations distinct in config space</a:t>
            </a:r>
          </a:p>
          <a:p>
            <a:r>
              <a:rPr lang="en-US"/>
              <a:t>Or connected in config space</a:t>
            </a:r>
          </a:p>
        </p:txBody>
      </p:sp>
      <p:pic>
        <p:nvPicPr>
          <p:cNvPr id="1624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35350"/>
            <a:ext cx="3962400" cy="274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40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392488"/>
            <a:ext cx="4321175" cy="277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046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3 </a:t>
            </a:r>
            <a:r>
              <a:rPr lang="en-US" dirty="0" smtClean="0"/>
              <a:t>due Jun 14 </a:t>
            </a:r>
            <a:endParaRPr lang="en-US" dirty="0" smtClean="0"/>
          </a:p>
          <a:p>
            <a:pPr lvl="1"/>
            <a:r>
              <a:rPr lang="en-US" dirty="0" smtClean="0"/>
              <a:t>Should already be well on way</a:t>
            </a:r>
          </a:p>
          <a:p>
            <a:pPr lvl="1"/>
            <a:r>
              <a:rPr lang="en-US" dirty="0" smtClean="0"/>
              <a:t>Contact us for difficulties</a:t>
            </a:r>
            <a:r>
              <a:rPr lang="en-US" dirty="0"/>
              <a:t> </a:t>
            </a:r>
            <a:r>
              <a:rPr lang="en-US" dirty="0" err="1" smtClean="0"/>
              <a:t>etc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smtClean="0"/>
              <a:t>Please fill out CAPE evaluations (Now!)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7075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Infeasible Regions</a:t>
            </a:r>
          </a:p>
        </p:txBody>
      </p:sp>
      <p:pic>
        <p:nvPicPr>
          <p:cNvPr id="1625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597025"/>
            <a:ext cx="8116887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700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Numerical Solution</a:t>
            </a:r>
          </a:p>
        </p:txBody>
      </p:sp>
      <p:sp>
        <p:nvSpPr>
          <p:cNvPr id="162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in some initial config. (previous frame)</a:t>
            </a:r>
          </a:p>
          <a:p>
            <a:r>
              <a:rPr lang="en-US"/>
              <a:t>Define error metric (goal pos – current pos)</a:t>
            </a:r>
          </a:p>
          <a:p>
            <a:r>
              <a:rPr lang="en-US"/>
              <a:t>Compute Jacobian with respect to inputs</a:t>
            </a:r>
          </a:p>
          <a:p>
            <a:r>
              <a:rPr lang="en-US"/>
              <a:t>Use Newton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or other method to iterate</a:t>
            </a:r>
          </a:p>
          <a:p>
            <a:r>
              <a:rPr lang="en-US"/>
              <a:t>General principle of goal optimization</a:t>
            </a:r>
          </a:p>
        </p:txBody>
      </p:sp>
    </p:spTree>
    <p:extLst>
      <p:ext uri="{BB962C8B-B14F-4D97-AF65-F5344CB8AC3E}">
        <p14:creationId xmlns:p14="http://schemas.microsoft.com/office/powerpoint/2010/main" val="836509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to 2 Segment Arm</a:t>
            </a:r>
          </a:p>
        </p:txBody>
      </p:sp>
      <p:pic>
        <p:nvPicPr>
          <p:cNvPr id="1627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3705225"/>
            <a:ext cx="44656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7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77950"/>
            <a:ext cx="48387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4777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Jacobians and Configuration Space</a:t>
            </a:r>
          </a:p>
        </p:txBody>
      </p:sp>
      <p:pic>
        <p:nvPicPr>
          <p:cNvPr id="1628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403350"/>
            <a:ext cx="444500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28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17838"/>
            <a:ext cx="4967288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095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Solving for Joint Angles</a:t>
            </a:r>
          </a:p>
        </p:txBody>
      </p:sp>
      <p:pic>
        <p:nvPicPr>
          <p:cNvPr id="1629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354138"/>
            <a:ext cx="7210425" cy="54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785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</a:t>
            </a:r>
          </a:p>
        </p:txBody>
      </p:sp>
      <p:sp>
        <p:nvSpPr>
          <p:cNvPr id="163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Jacobian not always invertible</a:t>
            </a:r>
          </a:p>
          <a:p>
            <a:pPr lvl="1"/>
            <a:r>
              <a:rPr lang="en-US"/>
              <a:t>Use an SVD and pseudo-inverse</a:t>
            </a:r>
          </a:p>
          <a:p>
            <a:r>
              <a:rPr lang="en-US"/>
              <a:t>Iterative approach, not direct</a:t>
            </a:r>
          </a:p>
          <a:p>
            <a:pPr lvl="1"/>
            <a:r>
              <a:rPr lang="en-US"/>
              <a:t>The Jacobian is a linearization, changes</a:t>
            </a:r>
          </a:p>
          <a:p>
            <a:pPr lvl="1"/>
            <a:endParaRPr lang="en-US"/>
          </a:p>
          <a:p>
            <a:r>
              <a:rPr lang="en-US"/>
              <a:t>Practical implementation </a:t>
            </a:r>
          </a:p>
          <a:p>
            <a:pPr lvl="1"/>
            <a:r>
              <a:rPr lang="en-US"/>
              <a:t>Analytic forms for prism, ball joints</a:t>
            </a:r>
          </a:p>
          <a:p>
            <a:pPr lvl="1"/>
            <a:r>
              <a:rPr lang="en-US"/>
              <a:t>Composing transformations</a:t>
            </a:r>
          </a:p>
          <a:p>
            <a:pPr lvl="1"/>
            <a:r>
              <a:rPr lang="en-US"/>
              <a:t>Or quick and dirty: finite differencing</a:t>
            </a:r>
          </a:p>
          <a:p>
            <a:pPr lvl="1"/>
            <a:r>
              <a:rPr lang="en-US"/>
              <a:t>Cyclic coordinate descent (each DOF one at a time)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20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Prism and Ball Joints</a:t>
            </a:r>
          </a:p>
        </p:txBody>
      </p:sp>
      <p:pic>
        <p:nvPicPr>
          <p:cNvPr id="1631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370138"/>
            <a:ext cx="4505325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1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2373313"/>
            <a:ext cx="451167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806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Ball Joints</a:t>
            </a:r>
          </a:p>
        </p:txBody>
      </p:sp>
      <p:pic>
        <p:nvPicPr>
          <p:cNvPr id="1632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638"/>
            <a:ext cx="4846638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2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730500"/>
            <a:ext cx="4279900" cy="260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726514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5" imgW="127000" imgH="190500" progId="Equation.DSMT4">
                  <p:embed/>
                </p:oleObj>
              </mc:Choice>
              <mc:Fallback>
                <p:oleObj name="Equation" r:id="rId5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920959"/>
              </p:ext>
            </p:extLst>
          </p:nvPr>
        </p:nvGraphicFramePr>
        <p:xfrm>
          <a:off x="6400800" y="4775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7" imgW="127000" imgH="190500" progId="Equation.DSMT4">
                  <p:embed/>
                </p:oleObj>
              </mc:Choice>
              <mc:Fallback>
                <p:oleObj name="Equation" r:id="rId7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800" y="4775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17559"/>
              </p:ext>
            </p:extLst>
          </p:nvPr>
        </p:nvGraphicFramePr>
        <p:xfrm>
          <a:off x="6949058" y="3423664"/>
          <a:ext cx="301036" cy="32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8" imgW="139700" imgH="177800" progId="Equation.DSMT4">
                  <p:embed/>
                </p:oleObj>
              </mc:Choice>
              <mc:Fallback>
                <p:oleObj name="Equation" r:id="rId8" imgW="139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9058" y="3423664"/>
                        <a:ext cx="301036" cy="32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502611"/>
              </p:ext>
            </p:extLst>
          </p:nvPr>
        </p:nvGraphicFramePr>
        <p:xfrm>
          <a:off x="7800259" y="3469546"/>
          <a:ext cx="237613" cy="26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10" imgW="139700" imgH="177800" progId="Equation.DSMT4">
                  <p:embed/>
                </p:oleObj>
              </mc:Choice>
              <mc:Fallback>
                <p:oleObj name="Equation" r:id="rId10" imgW="1397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0259" y="3469546"/>
                        <a:ext cx="237613" cy="260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4530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Multiple Links</a:t>
            </a:r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 requires Jacobian</a:t>
            </a:r>
          </a:p>
          <a:p>
            <a:pPr lvl="1"/>
            <a:r>
              <a:rPr lang="en-US"/>
              <a:t>Need generic method for                                              building one</a:t>
            </a:r>
          </a:p>
          <a:p>
            <a:r>
              <a:rPr lang="en-US"/>
              <a:t>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just concatenate                                                              matrices</a:t>
            </a:r>
          </a:p>
        </p:txBody>
      </p:sp>
      <p:pic>
        <p:nvPicPr>
          <p:cNvPr id="1633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406525"/>
            <a:ext cx="4041775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3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422650"/>
            <a:ext cx="2722563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3286" name="Line 6"/>
          <p:cNvSpPr>
            <a:spLocks noChangeShapeType="1"/>
          </p:cNvSpPr>
          <p:nvPr/>
        </p:nvSpPr>
        <p:spPr bwMode="auto">
          <a:xfrm>
            <a:off x="2328863" y="3429000"/>
            <a:ext cx="2711450" cy="587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33287" name="Line 7"/>
          <p:cNvSpPr>
            <a:spLocks noChangeShapeType="1"/>
          </p:cNvSpPr>
          <p:nvPr/>
        </p:nvSpPr>
        <p:spPr bwMode="auto">
          <a:xfrm flipV="1">
            <a:off x="2308225" y="3429000"/>
            <a:ext cx="2709863" cy="6207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633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4037013"/>
            <a:ext cx="2227263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4089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Composing Transformations</a:t>
            </a:r>
          </a:p>
        </p:txBody>
      </p:sp>
      <p:pic>
        <p:nvPicPr>
          <p:cNvPr id="1634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320800"/>
            <a:ext cx="4906963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34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41750"/>
            <a:ext cx="47339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655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6468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86469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rgbClr val="FFFFFF"/>
                </a:solidFill>
              </a:rPr>
              <a:t>        Rendering</a:t>
            </a:r>
          </a:p>
          <a:p>
            <a:pPr algn="l"/>
            <a:r>
              <a:rPr lang="en-US" sz="2400" b="1">
                <a:solidFill>
                  <a:srgbClr val="FFFFFF"/>
                </a:solidFill>
              </a:rPr>
              <a:t>(Creating, shading images from  geometry, lighting, materials)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86470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solidFill>
                  <a:srgbClr val="FFFFFF"/>
                </a:solidFill>
              </a:rPr>
              <a:t>         Modeling</a:t>
            </a:r>
          </a:p>
          <a:p>
            <a:pPr algn="l"/>
            <a:r>
              <a:rPr lang="en-US" sz="2400" b="1">
                <a:solidFill>
                  <a:srgbClr val="FFFFFF"/>
                </a:solidFill>
              </a:rPr>
              <a:t>(Creating  3D Geometry)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086473" name="Text Box 9"/>
          <p:cNvSpPr txBox="1">
            <a:spLocks noChangeArrowheads="1"/>
          </p:cNvSpPr>
          <p:nvPr/>
        </p:nvSpPr>
        <p:spPr bwMode="auto">
          <a:xfrm>
            <a:off x="4864100" y="4838296"/>
            <a:ext cx="412534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3: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Advanced Rendering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6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8.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(Final Project)</a:t>
            </a:r>
            <a:endParaRPr lang="en-US" b="1" dirty="0">
              <a:solidFill>
                <a:srgbClr val="FFFFFF"/>
              </a:solidFill>
              <a:latin typeface="Arial"/>
            </a:endParaRP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86474" name="Text Box 10"/>
          <p:cNvSpPr txBox="1">
            <a:spLocks noChangeArrowheads="1"/>
          </p:cNvSpPr>
          <p:nvPr/>
        </p:nvSpPr>
        <p:spPr bwMode="auto">
          <a:xfrm>
            <a:off x="4864100" y="5659438"/>
            <a:ext cx="41587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4: </a:t>
            </a:r>
            <a:r>
              <a:rPr lang="en-US" sz="2400" dirty="0" smtClean="0">
                <a:solidFill>
                  <a:srgbClr val="FFFFFF"/>
                </a:solidFill>
                <a:latin typeface="Arial"/>
              </a:rPr>
              <a:t>Animation, Imaging</a:t>
            </a:r>
            <a:endParaRPr lang="en-US" sz="2400" dirty="0">
              <a:solidFill>
                <a:srgbClr val="FFFFFF"/>
              </a:solidFill>
              <a:latin typeface="Arial"/>
            </a:endParaRP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9, 10.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(Final Project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)</a:t>
            </a: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3711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2: Meshes, Modeling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3 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–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5. 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Assignment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2</a:t>
            </a:r>
          </a:p>
          <a:p>
            <a:pPr algn="l"/>
            <a:endParaRPr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FFFFF"/>
                </a:solidFill>
                <a:latin typeface="Arial"/>
              </a:rPr>
              <a:t>Unit 1: Foundations of Signal and Image Processing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Weeks 1 – 3.  </a:t>
            </a:r>
            <a:r>
              <a:rPr lang="en-US" b="1" dirty="0">
                <a:solidFill>
                  <a:srgbClr val="FFFFFF"/>
                </a:solidFill>
                <a:latin typeface="Arial"/>
              </a:rPr>
              <a:t>Assignment 1</a:t>
            </a:r>
          </a:p>
          <a:p>
            <a:pPr algn="l"/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23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Inverse Kinematics: Final Form</a:t>
            </a:r>
          </a:p>
        </p:txBody>
      </p:sp>
      <p:pic>
        <p:nvPicPr>
          <p:cNvPr id="16353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446213"/>
            <a:ext cx="7521575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21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Cheap Alternative</a:t>
            </a:r>
          </a:p>
        </p:txBody>
      </p:sp>
      <p:sp>
        <p:nvSpPr>
          <p:cNvPr id="163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Estimate Jacobian (or parts of it) w. finite diffs.</a:t>
            </a:r>
          </a:p>
          <a:p>
            <a:r>
              <a:rPr lang="en-US"/>
              <a:t>Cyclic coordinate descent</a:t>
            </a:r>
          </a:p>
          <a:p>
            <a:pPr lvl="1"/>
            <a:r>
              <a:rPr lang="en-US"/>
              <a:t>Solve for each DOF one at a time</a:t>
            </a:r>
          </a:p>
          <a:p>
            <a:pPr lvl="1"/>
            <a:r>
              <a:rPr lang="en-US"/>
              <a:t>Iterate till good enough / run out of time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80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complex systems</a:t>
            </a:r>
          </a:p>
        </p:txBody>
      </p:sp>
      <p:sp>
        <p:nvSpPr>
          <p:cNvPr id="163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59775" cy="533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More complex joints (prism and ball)</a:t>
            </a:r>
          </a:p>
          <a:p>
            <a:pPr>
              <a:lnSpc>
                <a:spcPct val="90000"/>
              </a:lnSpc>
            </a:pPr>
            <a:r>
              <a:rPr lang="en-US"/>
              <a:t>More links</a:t>
            </a:r>
          </a:p>
          <a:p>
            <a:pPr>
              <a:lnSpc>
                <a:spcPct val="90000"/>
              </a:lnSpc>
            </a:pPr>
            <a:r>
              <a:rPr lang="en-US"/>
              <a:t>Other criteria (center of mass or height)</a:t>
            </a:r>
          </a:p>
          <a:p>
            <a:pPr>
              <a:lnSpc>
                <a:spcPct val="90000"/>
              </a:lnSpc>
            </a:pPr>
            <a:r>
              <a:rPr lang="en-US"/>
              <a:t>Hard constraints (e.g., foot plants)</a:t>
            </a:r>
          </a:p>
          <a:p>
            <a:pPr>
              <a:lnSpc>
                <a:spcPct val="90000"/>
              </a:lnSpc>
            </a:pPr>
            <a:r>
              <a:rPr lang="en-US"/>
              <a:t>Unilateral constraints (e.g., joint limits)</a:t>
            </a:r>
          </a:p>
          <a:p>
            <a:pPr>
              <a:lnSpc>
                <a:spcPct val="90000"/>
              </a:lnSpc>
            </a:pPr>
            <a:r>
              <a:rPr lang="en-US"/>
              <a:t>Multiple criteria and multiple chains</a:t>
            </a:r>
          </a:p>
          <a:p>
            <a:pPr>
              <a:lnSpc>
                <a:spcPct val="90000"/>
              </a:lnSpc>
            </a:pPr>
            <a:r>
              <a:rPr lang="en-US"/>
              <a:t>Loops</a:t>
            </a:r>
          </a:p>
          <a:p>
            <a:pPr>
              <a:lnSpc>
                <a:spcPct val="90000"/>
              </a:lnSpc>
            </a:pPr>
            <a:r>
              <a:rPr lang="en-US"/>
              <a:t>Smoothness over time </a:t>
            </a:r>
          </a:p>
          <a:p>
            <a:pPr lvl="1">
              <a:lnSpc>
                <a:spcPct val="90000"/>
              </a:lnSpc>
            </a:pPr>
            <a:r>
              <a:rPr lang="en-US"/>
              <a:t>DOF determined by control points of curve (chain rule)</a:t>
            </a:r>
          </a:p>
        </p:txBody>
      </p:sp>
    </p:spTree>
    <p:extLst>
      <p:ext uri="{BB962C8B-B14F-4D97-AF65-F5344CB8AC3E}">
        <p14:creationId xmlns:p14="http://schemas.microsoft.com/office/powerpoint/2010/main" val="3508803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Issues</a:t>
            </a:r>
          </a:p>
        </p:txBody>
      </p:sp>
      <p:sp>
        <p:nvSpPr>
          <p:cNvPr id="163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pick from multiple solutions?</a:t>
            </a:r>
          </a:p>
          <a:p>
            <a:r>
              <a:rPr lang="en-US"/>
              <a:t>Robustness when no solutions</a:t>
            </a:r>
          </a:p>
          <a:p>
            <a:r>
              <a:rPr lang="en-US"/>
              <a:t>Contradictory solutions</a:t>
            </a:r>
          </a:p>
          <a:p>
            <a:r>
              <a:rPr lang="en-US"/>
              <a:t>Smooth interpolation</a:t>
            </a:r>
          </a:p>
          <a:p>
            <a:pPr lvl="1"/>
            <a:r>
              <a:rPr lang="en-US"/>
              <a:t>Interpolation aware of constraints </a:t>
            </a:r>
          </a:p>
        </p:txBody>
      </p:sp>
    </p:spTree>
    <p:extLst>
      <p:ext uri="{BB962C8B-B14F-4D97-AF65-F5344CB8AC3E}">
        <p14:creationId xmlns:p14="http://schemas.microsoft.com/office/powerpoint/2010/main" val="2566838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on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good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configurations</a:t>
            </a:r>
          </a:p>
        </p:txBody>
      </p:sp>
      <p:pic>
        <p:nvPicPr>
          <p:cNvPr id="1639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370013"/>
            <a:ext cx="7404100" cy="540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259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 So Far</a:t>
            </a:r>
            <a:endParaRPr lang="en-US" dirty="0"/>
          </a:p>
        </p:txBody>
      </p:sp>
      <p:pic>
        <p:nvPicPr>
          <p:cNvPr id="4" name="Content Placeholder 3" descr="Screen Shot 2015-05-12 at 5.58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35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955635" y="6488668"/>
            <a:ext cx="518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Slides courtesy Rahul 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Narain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 and James O’Brien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1100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</a:t>
            </a:r>
            <a:endParaRPr lang="en-US" dirty="0"/>
          </a:p>
        </p:txBody>
      </p:sp>
      <p:pic>
        <p:nvPicPr>
          <p:cNvPr id="4" name="Content Placeholder 3" descr="Screen Shot 2015-05-12 at 6.05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8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773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 Kinematics</a:t>
            </a:r>
          </a:p>
        </p:txBody>
      </p:sp>
      <p:sp>
        <p:nvSpPr>
          <p:cNvPr id="160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Root body</a:t>
            </a:r>
          </a:p>
          <a:p>
            <a:r>
              <a:rPr lang="en-US"/>
              <a:t>Position set by global transform</a:t>
            </a:r>
          </a:p>
          <a:p>
            <a:r>
              <a:rPr lang="en-US"/>
              <a:t>Root joint: position, rotation</a:t>
            </a:r>
          </a:p>
          <a:p>
            <a:r>
              <a:rPr lang="en-US"/>
              <a:t>Other bodies relative to root</a:t>
            </a:r>
          </a:p>
          <a:p>
            <a:r>
              <a:rPr lang="en-US" i="1"/>
              <a:t>Inboard</a:t>
            </a:r>
            <a:r>
              <a:rPr lang="en-US"/>
              <a:t> toward the root</a:t>
            </a:r>
          </a:p>
          <a:p>
            <a:r>
              <a:rPr lang="en-US" i="1"/>
              <a:t>Outboard</a:t>
            </a:r>
            <a:r>
              <a:rPr lang="en-US"/>
              <a:t> away from the root</a:t>
            </a:r>
          </a:p>
          <a:p>
            <a:r>
              <a:rPr lang="en-US"/>
              <a:t>Tree structure: loop joints break </a:t>
            </a:r>
          </a:p>
          <a:p>
            <a:pPr>
              <a:buFont typeface="Wingdings" charset="0"/>
              <a:buNone/>
            </a:pPr>
            <a:r>
              <a:rPr lang="en-US"/>
              <a:t>   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tree-ness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pic>
        <p:nvPicPr>
          <p:cNvPr id="1607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7685" name="Line 5"/>
          <p:cNvSpPr>
            <a:spLocks noChangeShapeType="1"/>
          </p:cNvSpPr>
          <p:nvPr/>
        </p:nvSpPr>
        <p:spPr bwMode="auto">
          <a:xfrm>
            <a:off x="5875338" y="2501900"/>
            <a:ext cx="1649412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37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Inboard and Outboard</a:t>
            </a:r>
          </a:p>
        </p:txBody>
      </p:sp>
      <p:sp>
        <p:nvSpPr>
          <p:cNvPr id="160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Joints</a:t>
            </a:r>
          </a:p>
          <a:p>
            <a:r>
              <a:rPr lang="en-US"/>
              <a:t>Inboard body</a:t>
            </a:r>
          </a:p>
          <a:p>
            <a:r>
              <a:rPr lang="en-US"/>
              <a:t>Outboard body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Body</a:t>
            </a:r>
          </a:p>
          <a:p>
            <a:r>
              <a:rPr lang="en-US"/>
              <a:t>Inboard joint</a:t>
            </a:r>
          </a:p>
          <a:p>
            <a:r>
              <a:rPr lang="en-US"/>
              <a:t>Outboard joint (may be several)	</a:t>
            </a:r>
          </a:p>
        </p:txBody>
      </p:sp>
      <p:pic>
        <p:nvPicPr>
          <p:cNvPr id="16087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8713" name="Line 9"/>
          <p:cNvSpPr>
            <a:spLocks noChangeShapeType="1"/>
          </p:cNvSpPr>
          <p:nvPr/>
        </p:nvSpPr>
        <p:spPr bwMode="auto">
          <a:xfrm>
            <a:off x="2011363" y="1874838"/>
            <a:ext cx="24844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4" name="Line 10"/>
          <p:cNvSpPr>
            <a:spLocks noChangeShapeType="1"/>
          </p:cNvSpPr>
          <p:nvPr/>
        </p:nvSpPr>
        <p:spPr bwMode="auto">
          <a:xfrm>
            <a:off x="4495800" y="1889125"/>
            <a:ext cx="2544763" cy="3505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5" name="Line 11"/>
          <p:cNvSpPr>
            <a:spLocks noChangeShapeType="1"/>
          </p:cNvSpPr>
          <p:nvPr/>
        </p:nvSpPr>
        <p:spPr bwMode="auto">
          <a:xfrm>
            <a:off x="3078163" y="2498725"/>
            <a:ext cx="4114800" cy="2255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8716" name="Line 12"/>
          <p:cNvSpPr>
            <a:spLocks noChangeShapeType="1"/>
          </p:cNvSpPr>
          <p:nvPr/>
        </p:nvSpPr>
        <p:spPr bwMode="auto">
          <a:xfrm>
            <a:off x="3260725" y="3154363"/>
            <a:ext cx="3613150" cy="2484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199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Inboard and Outboard</a:t>
            </a:r>
          </a:p>
        </p:txBody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Joints</a:t>
            </a:r>
          </a:p>
          <a:p>
            <a:r>
              <a:rPr lang="en-US"/>
              <a:t>Inboard body</a:t>
            </a:r>
          </a:p>
          <a:p>
            <a:r>
              <a:rPr lang="en-US"/>
              <a:t>Outboard body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Body</a:t>
            </a:r>
          </a:p>
          <a:p>
            <a:r>
              <a:rPr lang="en-US"/>
              <a:t>Inboard joint</a:t>
            </a:r>
          </a:p>
          <a:p>
            <a:r>
              <a:rPr lang="en-US"/>
              <a:t>Outboard joint (may be several)	</a:t>
            </a:r>
          </a:p>
        </p:txBody>
      </p:sp>
      <p:pic>
        <p:nvPicPr>
          <p:cNvPr id="1609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09737" name="Line 9"/>
          <p:cNvSpPr>
            <a:spLocks noChangeShapeType="1"/>
          </p:cNvSpPr>
          <p:nvPr/>
        </p:nvSpPr>
        <p:spPr bwMode="auto">
          <a:xfrm>
            <a:off x="1800225" y="4419600"/>
            <a:ext cx="2863850" cy="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38" name="Line 10"/>
          <p:cNvSpPr>
            <a:spLocks noChangeShapeType="1"/>
          </p:cNvSpPr>
          <p:nvPr/>
        </p:nvSpPr>
        <p:spPr bwMode="auto">
          <a:xfrm>
            <a:off x="4648200" y="4419600"/>
            <a:ext cx="2544763" cy="4730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39" name="Line 11"/>
          <p:cNvSpPr>
            <a:spLocks noChangeShapeType="1"/>
          </p:cNvSpPr>
          <p:nvPr/>
        </p:nvSpPr>
        <p:spPr bwMode="auto">
          <a:xfrm flipV="1">
            <a:off x="3200400" y="4495800"/>
            <a:ext cx="4283075" cy="5492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09740" name="Line 12"/>
          <p:cNvSpPr>
            <a:spLocks noChangeShapeType="1"/>
          </p:cNvSpPr>
          <p:nvPr/>
        </p:nvSpPr>
        <p:spPr bwMode="auto">
          <a:xfrm flipV="1">
            <a:off x="5883275" y="5440363"/>
            <a:ext cx="974725" cy="18256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94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Bodies</a:t>
            </a:r>
          </a:p>
        </p:txBody>
      </p:sp>
      <p:sp>
        <p:nvSpPr>
          <p:cNvPr id="161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Bodies arranged in a tree </a:t>
            </a:r>
          </a:p>
          <a:p>
            <a:r>
              <a:rPr lang="en-US"/>
              <a:t>For now, assume no loops</a:t>
            </a:r>
          </a:p>
          <a:p>
            <a:r>
              <a:rPr lang="en-US"/>
              <a:t>Body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parent (except root)</a:t>
            </a:r>
          </a:p>
          <a:p>
            <a:r>
              <a:rPr lang="en-US"/>
              <a:t>Body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child (may have many                                                    children)</a:t>
            </a:r>
          </a:p>
        </p:txBody>
      </p:sp>
      <p:pic>
        <p:nvPicPr>
          <p:cNvPr id="1610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63675"/>
            <a:ext cx="2894013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10761" name="Line 9"/>
          <p:cNvSpPr>
            <a:spLocks noChangeShapeType="1"/>
          </p:cNvSpPr>
          <p:nvPr/>
        </p:nvSpPr>
        <p:spPr bwMode="auto">
          <a:xfrm>
            <a:off x="4678363" y="1814513"/>
            <a:ext cx="2560637" cy="2925762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10762" name="Line 10"/>
          <p:cNvSpPr>
            <a:spLocks noChangeShapeType="1"/>
          </p:cNvSpPr>
          <p:nvPr/>
        </p:nvSpPr>
        <p:spPr bwMode="auto">
          <a:xfrm>
            <a:off x="5273675" y="3108325"/>
            <a:ext cx="2101850" cy="549275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10763" name="Line 11"/>
          <p:cNvSpPr>
            <a:spLocks noChangeShapeType="1"/>
          </p:cNvSpPr>
          <p:nvPr/>
        </p:nvSpPr>
        <p:spPr bwMode="auto">
          <a:xfrm>
            <a:off x="4968875" y="4130675"/>
            <a:ext cx="1889125" cy="1249363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530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29206</TotalTime>
  <Words>662</Words>
  <Application>Microsoft Macintosh PowerPoint</Application>
  <PresentationFormat>Letter Paper (8.5x11 in)</PresentationFormat>
  <Paragraphs>139</Paragraphs>
  <Slides>34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Default Design</vt:lpstr>
      <vt:lpstr>Equation</vt:lpstr>
      <vt:lpstr>MathType 6.0 Equation</vt:lpstr>
      <vt:lpstr>Advanced Computer Graphics</vt:lpstr>
      <vt:lpstr>To Do </vt:lpstr>
      <vt:lpstr>Course Outline</vt:lpstr>
      <vt:lpstr>The Story So Far</vt:lpstr>
      <vt:lpstr>Animation</vt:lpstr>
      <vt:lpstr>Forward Kinematics</vt:lpstr>
      <vt:lpstr>Inboard and Outboard</vt:lpstr>
      <vt:lpstr>Inboard and Outboard</vt:lpstr>
      <vt:lpstr>Bodies</vt:lpstr>
      <vt:lpstr>Joints</vt:lpstr>
      <vt:lpstr>Pin Joints</vt:lpstr>
      <vt:lpstr>Ball Joints</vt:lpstr>
      <vt:lpstr>Prism Joint</vt:lpstr>
      <vt:lpstr>Forward Kinematics</vt:lpstr>
      <vt:lpstr>Inverse Kinematics</vt:lpstr>
      <vt:lpstr>Inverse Kinematics</vt:lpstr>
      <vt:lpstr>2 Segment Arm in 2D</vt:lpstr>
      <vt:lpstr>Direct IK</vt:lpstr>
      <vt:lpstr>Difficult Issues</vt:lpstr>
      <vt:lpstr>Infeasible Regions</vt:lpstr>
      <vt:lpstr>Numerical Solution</vt:lpstr>
      <vt:lpstr>Back to 2 Segment Arm</vt:lpstr>
      <vt:lpstr>Jacobians and Configuration Space</vt:lpstr>
      <vt:lpstr>Solving for Joint Angles</vt:lpstr>
      <vt:lpstr>Issues</vt:lpstr>
      <vt:lpstr>Prism and Ball Joints</vt:lpstr>
      <vt:lpstr>More on Ball Joints</vt:lpstr>
      <vt:lpstr>Multiple Links</vt:lpstr>
      <vt:lpstr>Composing Transformations</vt:lpstr>
      <vt:lpstr>Inverse Kinematics: Final Form</vt:lpstr>
      <vt:lpstr>A Cheap Alternative</vt:lpstr>
      <vt:lpstr>More complex systems</vt:lpstr>
      <vt:lpstr>Practical Issues</vt:lpstr>
      <vt:lpstr>Prior on “good” configurations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641</cp:revision>
  <cp:lastPrinted>2017-03-09T00:43:07Z</cp:lastPrinted>
  <dcterms:created xsi:type="dcterms:W3CDTF">1999-02-11T00:43:51Z</dcterms:created>
  <dcterms:modified xsi:type="dcterms:W3CDTF">2017-03-09T06:09:55Z</dcterms:modified>
</cp:coreProperties>
</file>