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8"/>
  </p:notesMasterIdLst>
  <p:handoutMasterIdLst>
    <p:handoutMasterId r:id="rId49"/>
  </p:handoutMasterIdLst>
  <p:sldIdLst>
    <p:sldId id="751" r:id="rId2"/>
    <p:sldId id="752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  <p:sldId id="780" r:id="rId31"/>
    <p:sldId id="781" r:id="rId32"/>
    <p:sldId id="782" r:id="rId33"/>
    <p:sldId id="783" r:id="rId34"/>
    <p:sldId id="784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  <p:sldId id="795" r:id="rId46"/>
    <p:sldId id="796" r:id="rId47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1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19CCE-30F9-744A-9C38-6592257150DA}" type="slidenum">
              <a:rPr lang="en-US"/>
              <a:pPr/>
              <a:t>38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9032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599" tIns="46301" rIns="92599" bIns="46301"/>
          <a:lstStyle/>
          <a:p>
            <a:r>
              <a:rPr lang="en-US"/>
              <a:t>(1:00)</a:t>
            </a:r>
          </a:p>
          <a:p>
            <a:r>
              <a:rPr lang="en-US"/>
              <a:t>First, let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briefly consider Shade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original formulation for the layered depth image. </a:t>
            </a:r>
          </a:p>
          <a:p>
            <a:r>
              <a:rPr lang="en-US"/>
              <a:t>To create an LDI, from a given camera location, we trace a ray thru each pixel, noting all intersections.</a:t>
            </a:r>
          </a:p>
          <a:p>
            <a:r>
              <a:rPr lang="en-US"/>
              <a:t>The LDI is just a list of layers for each pixel, with each fragment storing depth and color information.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9CD25-F65C-0241-8BC5-D395F19D18D1}" type="slidenum">
              <a:rPr lang="en-US"/>
              <a:pPr/>
              <a:t>39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9032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599" tIns="46301" rIns="92599" bIns="463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0A037-7743-2645-8FA9-14EA83525F21}" type="slidenum">
              <a:rPr lang="en-US"/>
              <a:pPr/>
              <a:t>40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9032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599" tIns="46301" rIns="92599" bIns="4630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ctures.lytro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2017]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17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IBR: A brief history</a:t>
            </a:r>
          </a:p>
        </p:txBody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392238"/>
            <a:ext cx="8875712" cy="5029200"/>
          </a:xfrm>
        </p:spPr>
        <p:txBody>
          <a:bodyPr/>
          <a:lstStyle/>
          <a:p>
            <a:r>
              <a:rPr lang="en-US" sz="2400"/>
              <a:t>Texture maps, bump maps, environment maps [70s]</a:t>
            </a:r>
          </a:p>
          <a:p>
            <a:r>
              <a:rPr lang="en-US" sz="2400"/>
              <a:t>Poggio  MIT 90s: Faces, image-based analysis/synthesis</a:t>
            </a:r>
          </a:p>
          <a:p>
            <a:r>
              <a:rPr lang="en-US" sz="2400"/>
              <a:t>Mid-Late 90s </a:t>
            </a:r>
          </a:p>
          <a:p>
            <a:pPr lvl="1"/>
            <a:r>
              <a:rPr lang="en-US"/>
              <a:t>Chen and Williams 93, View Interpolation [Images+depth]</a:t>
            </a:r>
          </a:p>
          <a:p>
            <a:pPr lvl="1"/>
            <a:r>
              <a:rPr lang="en-US"/>
              <a:t>Chen 95 Quicktime VR [Images from many viewpoints]</a:t>
            </a:r>
          </a:p>
          <a:p>
            <a:pPr lvl="1"/>
            <a:r>
              <a:rPr lang="en-US"/>
              <a:t>McMillan and Bishop 95 Plenoptic Modeling [Images w disparity]</a:t>
            </a:r>
          </a:p>
          <a:p>
            <a:pPr lvl="1"/>
            <a:r>
              <a:rPr lang="en-US"/>
              <a:t>Gortler et al, Levoy and Hanrahan 96 Light Fields [4D]</a:t>
            </a:r>
          </a:p>
          <a:p>
            <a:pPr lvl="1"/>
            <a:r>
              <a:rPr lang="en-US"/>
              <a:t>Shade et al. 98 Layered Depth Images [2.5D]</a:t>
            </a:r>
          </a:p>
          <a:p>
            <a:pPr lvl="1"/>
            <a:r>
              <a:rPr lang="en-US"/>
              <a:t>Debevec et al. 00 Reflectance Field [4D]</a:t>
            </a:r>
          </a:p>
          <a:p>
            <a:pPr lvl="1"/>
            <a:r>
              <a:rPr lang="en-US"/>
              <a:t>Inverse rendering (Marschner,Sato,Yu,Boivin,…)</a:t>
            </a:r>
          </a:p>
          <a:p>
            <a:r>
              <a:rPr lang="en-US" sz="2400"/>
              <a:t>Today:  IBR hasn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replaced conventional rendering, but has brought sampled and data-driven representations to graphics</a:t>
            </a:r>
          </a:p>
          <a:p>
            <a:pPr lvl="1"/>
            <a:endParaRPr lang="en-US"/>
          </a:p>
          <a:p>
            <a:pPr lvl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59270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3794" name="Picture 2" descr="mar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73075"/>
            <a:ext cx="8890000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99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818" name="Picture 2" descr="mar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36563"/>
            <a:ext cx="8928100" cy="59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31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Overview of IBR</a:t>
            </a:r>
          </a:p>
          <a:p>
            <a:r>
              <a:rPr lang="en-US" sz="2400" dirty="0"/>
              <a:t>Basic approaches</a:t>
            </a:r>
          </a:p>
          <a:p>
            <a:pPr lvl="1"/>
            <a:r>
              <a:rPr lang="en-US" i="1" dirty="0"/>
              <a:t>Image Warping </a:t>
            </a:r>
          </a:p>
          <a:p>
            <a:pPr lvl="2"/>
            <a:r>
              <a:rPr lang="en-US" sz="2400" i="1" dirty="0"/>
              <a:t>[2D + depth.  Requires correspondence/disparity]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Light Fields [4D]</a:t>
            </a:r>
          </a:p>
          <a:p>
            <a:pPr lvl="1"/>
            <a:r>
              <a:rPr lang="en-US" dirty="0"/>
              <a:t>Survey of some </a:t>
            </a:r>
            <a:r>
              <a:rPr lang="en-US" dirty="0" smtClean="0"/>
              <a:t>early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880236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66" name="Picture 2" descr="mcmill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2225"/>
            <a:ext cx="8716962" cy="65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644650" y="6491288"/>
            <a:ext cx="749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Warping slides courtesy Leonard McMillan, SIGGRAPH 99 course notes</a:t>
            </a:r>
          </a:p>
        </p:txBody>
      </p:sp>
    </p:spTree>
    <p:extLst>
      <p:ext uri="{BB962C8B-B14F-4D97-AF65-F5344CB8AC3E}">
        <p14:creationId xmlns:p14="http://schemas.microsoft.com/office/powerpoint/2010/main" val="359038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890" name="Picture 2" descr="mcmill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79388"/>
            <a:ext cx="8820150" cy="66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475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8914" name="Picture 2" descr="mcmill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98438"/>
            <a:ext cx="8909050" cy="66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38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938" name="Picture 2" descr="mcmilla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96850"/>
            <a:ext cx="8872537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88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62" name="Picture 2" descr="mcmill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25413"/>
            <a:ext cx="8796338" cy="6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54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986" name="Picture 2" descr="mcmill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24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Lecture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350" y="1527175"/>
            <a:ext cx="8686800" cy="5029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Image-Based Rendering major new idea in graphics in past 20 years</a:t>
            </a:r>
          </a:p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of the rendering methods, especially precomputed techniques borrow from it</a:t>
            </a:r>
          </a:p>
          <a:p>
            <a:r>
              <a:rPr lang="en-US" dirty="0"/>
              <a:t>And many methods use measured data </a:t>
            </a:r>
          </a:p>
          <a:p>
            <a:r>
              <a:rPr lang="en-US" dirty="0"/>
              <a:t>Also, images are an important source for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Sampled data rapidly becoming 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010" name="Picture 2" descr="mcmill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0338"/>
            <a:ext cx="8815387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6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Lytro</a:t>
            </a:r>
            <a:r>
              <a:rPr lang="en-US" dirty="0" smtClean="0"/>
              <a:t> Perspective Shift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demos at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pictures.lytro.com</a:t>
            </a:r>
            <a:r>
              <a:rPr lang="en-US" dirty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Notice image is everywhere in focus</a:t>
            </a:r>
          </a:p>
          <a:p>
            <a:r>
              <a:rPr lang="en-US" dirty="0" smtClean="0"/>
              <a:t>Only small motions, interpolate in aperture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3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034" name="Picture 2" descr="mcmillan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91313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69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mcmillan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20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6082" name="Picture 2" descr="mcmillan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26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106" name="Picture 2" descr="mcmillan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03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Overview of IBR</a:t>
            </a:r>
          </a:p>
          <a:p>
            <a:r>
              <a:rPr lang="en-US" sz="2400" dirty="0"/>
              <a:t>Basic approaches</a:t>
            </a:r>
          </a:p>
          <a:p>
            <a:pPr lvl="1"/>
            <a:r>
              <a:rPr lang="en-US" dirty="0"/>
              <a:t>Image Warping </a:t>
            </a:r>
          </a:p>
          <a:p>
            <a:pPr lvl="2"/>
            <a:r>
              <a:rPr lang="en-US" sz="2400" dirty="0"/>
              <a:t>[2D + depth.  Requires correspondence/disparity]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Light Fields [4D]</a:t>
            </a:r>
          </a:p>
          <a:p>
            <a:pPr lvl="1"/>
            <a:r>
              <a:rPr lang="en-US" dirty="0"/>
              <a:t>Survey of some </a:t>
            </a:r>
            <a:r>
              <a:rPr lang="en-US" dirty="0" smtClean="0"/>
              <a:t>early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043885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154" name="Picture 2" descr="hanrah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42913"/>
            <a:ext cx="8928100" cy="58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17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178" name="Picture 2" descr="hanrah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3563"/>
            <a:ext cx="9021762" cy="59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31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2" name="Picture 2" descr="hanrah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30213"/>
            <a:ext cx="8891588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18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626" name="Picture 2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18488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6627" name="Text Box 3"/>
          <p:cNvSpPr txBox="1">
            <a:spLocks noChangeArrowheads="1"/>
          </p:cNvSpPr>
          <p:nvPr/>
        </p:nvSpPr>
        <p:spPr bwMode="auto">
          <a:xfrm>
            <a:off x="1987550" y="6491288"/>
            <a:ext cx="715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Next few slides courtesy Paul Debevec; SIGGRAPH 99 course notes</a:t>
            </a:r>
          </a:p>
        </p:txBody>
      </p:sp>
    </p:spTree>
    <p:extLst>
      <p:ext uri="{BB962C8B-B14F-4D97-AF65-F5344CB8AC3E}">
        <p14:creationId xmlns:p14="http://schemas.microsoft.com/office/powerpoint/2010/main" val="1318676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26" name="Picture 2" descr="hanraha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7838"/>
            <a:ext cx="8915400" cy="58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9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250" name="Picture 2" descr="hanrah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47675"/>
            <a:ext cx="8853488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20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274" name="Picture 2" descr="gantry-w-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0" y="0"/>
            <a:ext cx="4171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ytro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9681" y="754431"/>
            <a:ext cx="6087347" cy="4645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3570" y="6316324"/>
            <a:ext cx="203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+mn-lt"/>
              </a:rPr>
              <a:t>Lytro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Camera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4653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298" name="Picture 2" descr="sixcameras-oblique-cs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07975"/>
            <a:ext cx="8158162" cy="63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6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322" name="Picture 2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0663"/>
            <a:ext cx="8678863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101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346" name="Picture 2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09563"/>
            <a:ext cx="8720137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00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hanrah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6250"/>
            <a:ext cx="8804275" cy="57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82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Overview of IBR</a:t>
            </a:r>
          </a:p>
          <a:p>
            <a:r>
              <a:rPr lang="en-US" sz="2400" dirty="0"/>
              <a:t>Basic approaches</a:t>
            </a:r>
          </a:p>
          <a:p>
            <a:pPr lvl="1"/>
            <a:r>
              <a:rPr lang="en-US" dirty="0"/>
              <a:t>Image Warping </a:t>
            </a:r>
          </a:p>
          <a:p>
            <a:pPr lvl="2"/>
            <a:r>
              <a:rPr lang="en-US" sz="2400" dirty="0"/>
              <a:t>[2D + depth.  Requires correspondence/disparity]</a:t>
            </a:r>
          </a:p>
          <a:p>
            <a:pPr lvl="1"/>
            <a:r>
              <a:rPr lang="en-US" dirty="0"/>
              <a:t>Light Fields [4D]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Survey of some </a:t>
            </a:r>
            <a:r>
              <a:rPr lang="en-US" i="1" dirty="0" smtClean="0">
                <a:solidFill>
                  <a:schemeClr val="tx1"/>
                </a:solidFill>
              </a:rPr>
              <a:t>early </a:t>
            </a:r>
            <a:r>
              <a:rPr lang="en-US" i="1" dirty="0">
                <a:solidFill>
                  <a:schemeClr val="tx1"/>
                </a:solidFill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3142663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Depth Images [Shade 98]</a:t>
            </a:r>
          </a:p>
        </p:txBody>
      </p:sp>
      <p:grpSp>
        <p:nvGrpSpPr>
          <p:cNvPr id="1340420" name="Group 4"/>
          <p:cNvGrpSpPr>
            <a:grpSpLocks/>
          </p:cNvGrpSpPr>
          <p:nvPr/>
        </p:nvGrpSpPr>
        <p:grpSpPr bwMode="auto">
          <a:xfrm>
            <a:off x="2438400" y="2605088"/>
            <a:ext cx="3962400" cy="3567112"/>
            <a:chOff x="2256" y="1833"/>
            <a:chExt cx="2496" cy="2247"/>
          </a:xfrm>
        </p:grpSpPr>
        <p:sp>
          <p:nvSpPr>
            <p:cNvPr id="1340421" name="Freeform 5"/>
            <p:cNvSpPr>
              <a:spLocks/>
            </p:cNvSpPr>
            <p:nvPr/>
          </p:nvSpPr>
          <p:spPr bwMode="auto">
            <a:xfrm>
              <a:off x="3181" y="3230"/>
              <a:ext cx="1571" cy="850"/>
            </a:xfrm>
            <a:custGeom>
              <a:avLst/>
              <a:gdLst>
                <a:gd name="T0" fmla="*/ 0 w 3088"/>
                <a:gd name="T1" fmla="*/ 1478 h 1670"/>
                <a:gd name="T2" fmla="*/ 129 w 3088"/>
                <a:gd name="T3" fmla="*/ 1356 h 1670"/>
                <a:gd name="T4" fmla="*/ 475 w 3088"/>
                <a:gd name="T5" fmla="*/ 1176 h 1670"/>
                <a:gd name="T6" fmla="*/ 698 w 3088"/>
                <a:gd name="T7" fmla="*/ 1378 h 1670"/>
                <a:gd name="T8" fmla="*/ 907 w 3088"/>
                <a:gd name="T9" fmla="*/ 1666 h 1670"/>
                <a:gd name="T10" fmla="*/ 1123 w 3088"/>
                <a:gd name="T11" fmla="*/ 1356 h 1670"/>
                <a:gd name="T12" fmla="*/ 1274 w 3088"/>
                <a:gd name="T13" fmla="*/ 758 h 1670"/>
                <a:gd name="T14" fmla="*/ 1893 w 3088"/>
                <a:gd name="T15" fmla="*/ 1349 h 1670"/>
                <a:gd name="T16" fmla="*/ 2397 w 3088"/>
                <a:gd name="T17" fmla="*/ 190 h 1670"/>
                <a:gd name="T18" fmla="*/ 2887 w 3088"/>
                <a:gd name="T19" fmla="*/ 211 h 1670"/>
                <a:gd name="T20" fmla="*/ 3088 w 3088"/>
                <a:gd name="T21" fmla="*/ 550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8" h="1670">
                  <a:moveTo>
                    <a:pt x="0" y="1478"/>
                  </a:moveTo>
                  <a:cubicBezTo>
                    <a:pt x="25" y="1442"/>
                    <a:pt x="50" y="1406"/>
                    <a:pt x="129" y="1356"/>
                  </a:cubicBezTo>
                  <a:cubicBezTo>
                    <a:pt x="208" y="1306"/>
                    <a:pt x="380" y="1172"/>
                    <a:pt x="475" y="1176"/>
                  </a:cubicBezTo>
                  <a:cubicBezTo>
                    <a:pt x="570" y="1180"/>
                    <a:pt x="626" y="1296"/>
                    <a:pt x="698" y="1378"/>
                  </a:cubicBezTo>
                  <a:cubicBezTo>
                    <a:pt x="770" y="1460"/>
                    <a:pt x="836" y="1670"/>
                    <a:pt x="907" y="1666"/>
                  </a:cubicBezTo>
                  <a:cubicBezTo>
                    <a:pt x="978" y="1662"/>
                    <a:pt x="1062" y="1507"/>
                    <a:pt x="1123" y="1356"/>
                  </a:cubicBezTo>
                  <a:cubicBezTo>
                    <a:pt x="1184" y="1205"/>
                    <a:pt x="1146" y="759"/>
                    <a:pt x="1274" y="758"/>
                  </a:cubicBezTo>
                  <a:cubicBezTo>
                    <a:pt x="1402" y="757"/>
                    <a:pt x="1706" y="1444"/>
                    <a:pt x="1893" y="1349"/>
                  </a:cubicBezTo>
                  <a:cubicBezTo>
                    <a:pt x="2080" y="1254"/>
                    <a:pt x="2231" y="380"/>
                    <a:pt x="2397" y="190"/>
                  </a:cubicBezTo>
                  <a:cubicBezTo>
                    <a:pt x="2563" y="0"/>
                    <a:pt x="2772" y="151"/>
                    <a:pt x="2887" y="211"/>
                  </a:cubicBezTo>
                  <a:cubicBezTo>
                    <a:pt x="3002" y="271"/>
                    <a:pt x="3045" y="410"/>
                    <a:pt x="3088" y="55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22" name="Oval 6"/>
            <p:cNvSpPr>
              <a:spLocks noChangeArrowheads="1"/>
            </p:cNvSpPr>
            <p:nvPr/>
          </p:nvSpPr>
          <p:spPr bwMode="auto">
            <a:xfrm>
              <a:off x="3469" y="2798"/>
              <a:ext cx="279" cy="406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3" name="Oval 7"/>
            <p:cNvSpPr>
              <a:spLocks noChangeArrowheads="1"/>
            </p:cNvSpPr>
            <p:nvPr/>
          </p:nvSpPr>
          <p:spPr bwMode="auto">
            <a:xfrm rot="-1527411">
              <a:off x="3949" y="2462"/>
              <a:ext cx="289" cy="763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4" name="Oval 8"/>
            <p:cNvSpPr>
              <a:spLocks noChangeArrowheads="1"/>
            </p:cNvSpPr>
            <p:nvPr/>
          </p:nvSpPr>
          <p:spPr bwMode="auto">
            <a:xfrm>
              <a:off x="3517" y="3278"/>
              <a:ext cx="96" cy="144"/>
            </a:xfrm>
            <a:prstGeom prst="ellips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5" name="Line 9"/>
            <p:cNvSpPr>
              <a:spLocks noChangeShapeType="1"/>
            </p:cNvSpPr>
            <p:nvPr/>
          </p:nvSpPr>
          <p:spPr bwMode="auto">
            <a:xfrm flipV="1">
              <a:off x="3312" y="187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6" name="Line 10"/>
            <p:cNvSpPr>
              <a:spLocks noChangeShapeType="1"/>
            </p:cNvSpPr>
            <p:nvPr/>
          </p:nvSpPr>
          <p:spPr bwMode="auto">
            <a:xfrm>
              <a:off x="3648" y="187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7" name="Line 11"/>
            <p:cNvSpPr>
              <a:spLocks noChangeShapeType="1"/>
            </p:cNvSpPr>
            <p:nvPr/>
          </p:nvSpPr>
          <p:spPr bwMode="auto">
            <a:xfrm>
              <a:off x="3456" y="206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0428" name="Group 12"/>
            <p:cNvGrpSpPr>
              <a:grpSpLocks/>
            </p:cNvGrpSpPr>
            <p:nvPr/>
          </p:nvGrpSpPr>
          <p:grpSpPr bwMode="auto">
            <a:xfrm>
              <a:off x="2256" y="2880"/>
              <a:ext cx="1152" cy="960"/>
              <a:chOff x="0" y="2880"/>
              <a:chExt cx="1152" cy="960"/>
            </a:xfrm>
          </p:grpSpPr>
          <p:sp>
            <p:nvSpPr>
              <p:cNvPr id="1340429" name="Text Box 13"/>
              <p:cNvSpPr txBox="1">
                <a:spLocks noChangeArrowheads="1"/>
              </p:cNvSpPr>
              <p:nvPr/>
            </p:nvSpPr>
            <p:spPr bwMode="auto">
              <a:xfrm>
                <a:off x="0" y="2880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>
                    <a:solidFill>
                      <a:srgbClr val="66FF33"/>
                    </a:solidFill>
                  </a:rPr>
                  <a:t>Geometry</a:t>
                </a:r>
              </a:p>
            </p:txBody>
          </p:sp>
          <p:sp>
            <p:nvSpPr>
              <p:cNvPr id="1340430" name="Line 14"/>
              <p:cNvSpPr>
                <a:spLocks noChangeShapeType="1"/>
              </p:cNvSpPr>
              <p:nvPr/>
            </p:nvSpPr>
            <p:spPr bwMode="auto">
              <a:xfrm>
                <a:off x="960" y="3072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431" name="Line 15"/>
              <p:cNvSpPr>
                <a:spLocks noChangeShapeType="1"/>
              </p:cNvSpPr>
              <p:nvPr/>
            </p:nvSpPr>
            <p:spPr bwMode="auto">
              <a:xfrm>
                <a:off x="816" y="3168"/>
                <a:ext cx="96" cy="672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40432" name="Text Box 16"/>
            <p:cNvSpPr txBox="1">
              <a:spLocks noChangeArrowheads="1"/>
            </p:cNvSpPr>
            <p:nvPr/>
          </p:nvSpPr>
          <p:spPr bwMode="auto">
            <a:xfrm>
              <a:off x="3845" y="1833"/>
              <a:ext cx="8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800"/>
                <a:t>Camera</a:t>
              </a:r>
            </a:p>
          </p:txBody>
        </p:sp>
      </p:grpSp>
      <p:sp>
        <p:nvSpPr>
          <p:cNvPr id="1340433" name="Text Box 17"/>
          <p:cNvSpPr txBox="1">
            <a:spLocks noChangeArrowheads="1"/>
          </p:cNvSpPr>
          <p:nvPr/>
        </p:nvSpPr>
        <p:spPr bwMode="auto">
          <a:xfrm>
            <a:off x="4413250" y="6583363"/>
            <a:ext cx="4730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Arial" charset="0"/>
              </a:rPr>
              <a:t>Slide from Agrawala, Ramamoorthi, Heirich, Moll, SIGGRAPH 2000</a:t>
            </a:r>
          </a:p>
        </p:txBody>
      </p:sp>
    </p:spTree>
    <p:extLst>
      <p:ext uri="{BB962C8B-B14F-4D97-AF65-F5344CB8AC3E}">
        <p14:creationId xmlns:p14="http://schemas.microsoft.com/office/powerpoint/2010/main" val="4124362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Depth Images [Shade 98]</a:t>
            </a:r>
          </a:p>
        </p:txBody>
      </p:sp>
      <p:sp>
        <p:nvSpPr>
          <p:cNvPr id="1342468" name="Freeform 4"/>
          <p:cNvSpPr>
            <a:spLocks/>
          </p:cNvSpPr>
          <p:nvPr/>
        </p:nvSpPr>
        <p:spPr bwMode="auto">
          <a:xfrm>
            <a:off x="3906838" y="4822825"/>
            <a:ext cx="2493962" cy="1349375"/>
          </a:xfrm>
          <a:custGeom>
            <a:avLst/>
            <a:gdLst>
              <a:gd name="T0" fmla="*/ 0 w 3088"/>
              <a:gd name="T1" fmla="*/ 1478 h 1670"/>
              <a:gd name="T2" fmla="*/ 129 w 3088"/>
              <a:gd name="T3" fmla="*/ 1356 h 1670"/>
              <a:gd name="T4" fmla="*/ 475 w 3088"/>
              <a:gd name="T5" fmla="*/ 1176 h 1670"/>
              <a:gd name="T6" fmla="*/ 698 w 3088"/>
              <a:gd name="T7" fmla="*/ 1378 h 1670"/>
              <a:gd name="T8" fmla="*/ 907 w 3088"/>
              <a:gd name="T9" fmla="*/ 1666 h 1670"/>
              <a:gd name="T10" fmla="*/ 1123 w 3088"/>
              <a:gd name="T11" fmla="*/ 1356 h 1670"/>
              <a:gd name="T12" fmla="*/ 1274 w 3088"/>
              <a:gd name="T13" fmla="*/ 758 h 1670"/>
              <a:gd name="T14" fmla="*/ 1893 w 3088"/>
              <a:gd name="T15" fmla="*/ 1349 h 1670"/>
              <a:gd name="T16" fmla="*/ 2397 w 3088"/>
              <a:gd name="T17" fmla="*/ 190 h 1670"/>
              <a:gd name="T18" fmla="*/ 2887 w 3088"/>
              <a:gd name="T19" fmla="*/ 211 h 1670"/>
              <a:gd name="T20" fmla="*/ 3088 w 3088"/>
              <a:gd name="T21" fmla="*/ 55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8" h="1670">
                <a:moveTo>
                  <a:pt x="0" y="1478"/>
                </a:moveTo>
                <a:cubicBezTo>
                  <a:pt x="25" y="1442"/>
                  <a:pt x="50" y="1406"/>
                  <a:pt x="129" y="1356"/>
                </a:cubicBezTo>
                <a:cubicBezTo>
                  <a:pt x="208" y="1306"/>
                  <a:pt x="380" y="1172"/>
                  <a:pt x="475" y="1176"/>
                </a:cubicBezTo>
                <a:cubicBezTo>
                  <a:pt x="570" y="1180"/>
                  <a:pt x="626" y="1296"/>
                  <a:pt x="698" y="1378"/>
                </a:cubicBezTo>
                <a:cubicBezTo>
                  <a:pt x="770" y="1460"/>
                  <a:pt x="836" y="1670"/>
                  <a:pt x="907" y="1666"/>
                </a:cubicBezTo>
                <a:cubicBezTo>
                  <a:pt x="978" y="1662"/>
                  <a:pt x="1062" y="1507"/>
                  <a:pt x="1123" y="1356"/>
                </a:cubicBezTo>
                <a:cubicBezTo>
                  <a:pt x="1184" y="1205"/>
                  <a:pt x="1146" y="759"/>
                  <a:pt x="1274" y="758"/>
                </a:cubicBezTo>
                <a:cubicBezTo>
                  <a:pt x="1402" y="757"/>
                  <a:pt x="1706" y="1444"/>
                  <a:pt x="1893" y="1349"/>
                </a:cubicBezTo>
                <a:cubicBezTo>
                  <a:pt x="2080" y="1254"/>
                  <a:pt x="2231" y="380"/>
                  <a:pt x="2397" y="190"/>
                </a:cubicBezTo>
                <a:cubicBezTo>
                  <a:pt x="2563" y="0"/>
                  <a:pt x="2772" y="151"/>
                  <a:pt x="2887" y="211"/>
                </a:cubicBezTo>
                <a:cubicBezTo>
                  <a:pt x="3002" y="271"/>
                  <a:pt x="3045" y="410"/>
                  <a:pt x="3088" y="55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469" name="Oval 5"/>
          <p:cNvSpPr>
            <a:spLocks noChangeArrowheads="1"/>
          </p:cNvSpPr>
          <p:nvPr/>
        </p:nvSpPr>
        <p:spPr bwMode="auto">
          <a:xfrm>
            <a:off x="4364038" y="4137025"/>
            <a:ext cx="442912" cy="64452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0" name="Oval 6"/>
          <p:cNvSpPr>
            <a:spLocks noChangeArrowheads="1"/>
          </p:cNvSpPr>
          <p:nvPr/>
        </p:nvSpPr>
        <p:spPr bwMode="auto">
          <a:xfrm rot="-1527411">
            <a:off x="5126038" y="3603625"/>
            <a:ext cx="458787" cy="121126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1" name="Oval 7"/>
          <p:cNvSpPr>
            <a:spLocks noChangeArrowheads="1"/>
          </p:cNvSpPr>
          <p:nvPr/>
        </p:nvSpPr>
        <p:spPr bwMode="auto">
          <a:xfrm>
            <a:off x="4440238" y="4899025"/>
            <a:ext cx="152400" cy="2286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2" name="Line 8"/>
          <p:cNvSpPr>
            <a:spLocks noChangeShapeType="1"/>
          </p:cNvSpPr>
          <p:nvPr/>
        </p:nvSpPr>
        <p:spPr bwMode="auto">
          <a:xfrm flipV="1">
            <a:off x="41148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3" name="Line 9"/>
          <p:cNvSpPr>
            <a:spLocks noChangeShapeType="1"/>
          </p:cNvSpPr>
          <p:nvPr/>
        </p:nvSpPr>
        <p:spPr bwMode="auto">
          <a:xfrm>
            <a:off x="46482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4" name="Line 10"/>
          <p:cNvSpPr>
            <a:spLocks noChangeShapeType="1"/>
          </p:cNvSpPr>
          <p:nvPr/>
        </p:nvSpPr>
        <p:spPr bwMode="auto">
          <a:xfrm>
            <a:off x="4343400" y="2971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5" name="Text Box 11"/>
          <p:cNvSpPr txBox="1">
            <a:spLocks noChangeArrowheads="1"/>
          </p:cNvSpPr>
          <p:nvPr/>
        </p:nvSpPr>
        <p:spPr bwMode="auto">
          <a:xfrm>
            <a:off x="4251325" y="2147888"/>
            <a:ext cx="77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/>
              <a:t>LDI</a:t>
            </a:r>
          </a:p>
        </p:txBody>
      </p:sp>
      <p:grpSp>
        <p:nvGrpSpPr>
          <p:cNvPr id="1342476" name="Group 12"/>
          <p:cNvGrpSpPr>
            <a:grpSpLocks/>
          </p:cNvGrpSpPr>
          <p:nvPr/>
        </p:nvGrpSpPr>
        <p:grpSpPr bwMode="auto">
          <a:xfrm>
            <a:off x="3810000" y="2667000"/>
            <a:ext cx="838200" cy="3429000"/>
            <a:chOff x="3120" y="1872"/>
            <a:chExt cx="528" cy="2160"/>
          </a:xfrm>
        </p:grpSpPr>
        <p:sp>
          <p:nvSpPr>
            <p:cNvPr id="1342477" name="Line 13"/>
            <p:cNvSpPr>
              <a:spLocks noChangeShapeType="1"/>
            </p:cNvSpPr>
            <p:nvPr/>
          </p:nvSpPr>
          <p:spPr bwMode="auto">
            <a:xfrm flipH="1">
              <a:off x="3168" y="1872"/>
              <a:ext cx="48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78" name="Oval 14"/>
            <p:cNvSpPr>
              <a:spLocks noChangeArrowheads="1"/>
            </p:cNvSpPr>
            <p:nvPr/>
          </p:nvSpPr>
          <p:spPr bwMode="auto">
            <a:xfrm>
              <a:off x="3120" y="39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2479" name="Group 15"/>
          <p:cNvGrpSpPr>
            <a:grpSpLocks/>
          </p:cNvGrpSpPr>
          <p:nvPr/>
        </p:nvGrpSpPr>
        <p:grpSpPr bwMode="auto">
          <a:xfrm>
            <a:off x="4419600" y="2667000"/>
            <a:ext cx="228600" cy="3352800"/>
            <a:chOff x="3504" y="1872"/>
            <a:chExt cx="144" cy="2112"/>
          </a:xfrm>
        </p:grpSpPr>
        <p:sp>
          <p:nvSpPr>
            <p:cNvPr id="1342480" name="Line 16"/>
            <p:cNvSpPr>
              <a:spLocks noChangeShapeType="1"/>
            </p:cNvSpPr>
            <p:nvPr/>
          </p:nvSpPr>
          <p:spPr bwMode="auto">
            <a:xfrm flipH="1">
              <a:off x="3552" y="1872"/>
              <a:ext cx="96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1" name="Oval 17"/>
            <p:cNvSpPr>
              <a:spLocks noChangeArrowheads="1"/>
            </p:cNvSpPr>
            <p:nvPr/>
          </p:nvSpPr>
          <p:spPr bwMode="auto">
            <a:xfrm>
              <a:off x="3552" y="27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2" name="Oval 18"/>
            <p:cNvSpPr>
              <a:spLocks noChangeArrowheads="1"/>
            </p:cNvSpPr>
            <p:nvPr/>
          </p:nvSpPr>
          <p:spPr bwMode="auto">
            <a:xfrm>
              <a:off x="3535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3" name="Oval 19"/>
            <p:cNvSpPr>
              <a:spLocks noChangeArrowheads="1"/>
            </p:cNvSpPr>
            <p:nvPr/>
          </p:nvSpPr>
          <p:spPr bwMode="auto">
            <a:xfrm>
              <a:off x="3524" y="326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4" name="Oval 20"/>
            <p:cNvSpPr>
              <a:spLocks noChangeArrowheads="1"/>
            </p:cNvSpPr>
            <p:nvPr/>
          </p:nvSpPr>
          <p:spPr bwMode="auto">
            <a:xfrm>
              <a:off x="3518" y="340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5" name="Oval 21"/>
            <p:cNvSpPr>
              <a:spLocks noChangeArrowheads="1"/>
            </p:cNvSpPr>
            <p:nvPr/>
          </p:nvSpPr>
          <p:spPr bwMode="auto">
            <a:xfrm>
              <a:off x="3504" y="388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2486" name="Group 22"/>
          <p:cNvGrpSpPr>
            <a:grpSpLocks/>
          </p:cNvGrpSpPr>
          <p:nvPr/>
        </p:nvGrpSpPr>
        <p:grpSpPr bwMode="auto">
          <a:xfrm>
            <a:off x="4648200" y="2667000"/>
            <a:ext cx="685800" cy="3276600"/>
            <a:chOff x="3648" y="1872"/>
            <a:chExt cx="432" cy="2064"/>
          </a:xfrm>
        </p:grpSpPr>
        <p:sp>
          <p:nvSpPr>
            <p:cNvPr id="1342487" name="Line 23"/>
            <p:cNvSpPr>
              <a:spLocks noChangeShapeType="1"/>
            </p:cNvSpPr>
            <p:nvPr/>
          </p:nvSpPr>
          <p:spPr bwMode="auto">
            <a:xfrm>
              <a:off x="3648" y="1872"/>
              <a:ext cx="384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8" name="Oval 24"/>
            <p:cNvSpPr>
              <a:spLocks noChangeArrowheads="1"/>
            </p:cNvSpPr>
            <p:nvPr/>
          </p:nvSpPr>
          <p:spPr bwMode="auto">
            <a:xfrm>
              <a:off x="3984" y="384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2489" name="Group 25"/>
          <p:cNvGrpSpPr>
            <a:grpSpLocks/>
          </p:cNvGrpSpPr>
          <p:nvPr/>
        </p:nvGrpSpPr>
        <p:grpSpPr bwMode="auto">
          <a:xfrm>
            <a:off x="4648200" y="2667000"/>
            <a:ext cx="1219200" cy="2438400"/>
            <a:chOff x="3648" y="1872"/>
            <a:chExt cx="768" cy="1536"/>
          </a:xfrm>
        </p:grpSpPr>
        <p:sp>
          <p:nvSpPr>
            <p:cNvPr id="1342490" name="Line 26"/>
            <p:cNvSpPr>
              <a:spLocks noChangeShapeType="1"/>
            </p:cNvSpPr>
            <p:nvPr/>
          </p:nvSpPr>
          <p:spPr bwMode="auto">
            <a:xfrm>
              <a:off x="3648" y="1872"/>
              <a:ext cx="72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91" name="Oval 27"/>
            <p:cNvSpPr>
              <a:spLocks noChangeArrowheads="1"/>
            </p:cNvSpPr>
            <p:nvPr/>
          </p:nvSpPr>
          <p:spPr bwMode="auto">
            <a:xfrm>
              <a:off x="4320" y="331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92" name="Oval 28"/>
            <p:cNvSpPr>
              <a:spLocks noChangeArrowheads="1"/>
            </p:cNvSpPr>
            <p:nvPr/>
          </p:nvSpPr>
          <p:spPr bwMode="auto">
            <a:xfrm>
              <a:off x="4224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93" name="Oval 29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2494" name="Line 30"/>
          <p:cNvSpPr>
            <a:spLocks noChangeShapeType="1"/>
          </p:cNvSpPr>
          <p:nvPr/>
        </p:nvSpPr>
        <p:spPr bwMode="auto">
          <a:xfrm flipH="1">
            <a:off x="3276600" y="2667000"/>
            <a:ext cx="137160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43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650" name="Picture 2" descr="sli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04800"/>
            <a:ext cx="8208962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46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Depth Images [Shade 98]</a:t>
            </a:r>
          </a:p>
        </p:txBody>
      </p:sp>
      <p:sp>
        <p:nvSpPr>
          <p:cNvPr id="1344516" name="Freeform 4"/>
          <p:cNvSpPr>
            <a:spLocks/>
          </p:cNvSpPr>
          <p:nvPr/>
        </p:nvSpPr>
        <p:spPr bwMode="auto">
          <a:xfrm>
            <a:off x="3906838" y="4822825"/>
            <a:ext cx="2493962" cy="1349375"/>
          </a:xfrm>
          <a:custGeom>
            <a:avLst/>
            <a:gdLst>
              <a:gd name="T0" fmla="*/ 0 w 3088"/>
              <a:gd name="T1" fmla="*/ 1478 h 1670"/>
              <a:gd name="T2" fmla="*/ 129 w 3088"/>
              <a:gd name="T3" fmla="*/ 1356 h 1670"/>
              <a:gd name="T4" fmla="*/ 475 w 3088"/>
              <a:gd name="T5" fmla="*/ 1176 h 1670"/>
              <a:gd name="T6" fmla="*/ 698 w 3088"/>
              <a:gd name="T7" fmla="*/ 1378 h 1670"/>
              <a:gd name="T8" fmla="*/ 907 w 3088"/>
              <a:gd name="T9" fmla="*/ 1666 h 1670"/>
              <a:gd name="T10" fmla="*/ 1123 w 3088"/>
              <a:gd name="T11" fmla="*/ 1356 h 1670"/>
              <a:gd name="T12" fmla="*/ 1274 w 3088"/>
              <a:gd name="T13" fmla="*/ 758 h 1670"/>
              <a:gd name="T14" fmla="*/ 1893 w 3088"/>
              <a:gd name="T15" fmla="*/ 1349 h 1670"/>
              <a:gd name="T16" fmla="*/ 2397 w 3088"/>
              <a:gd name="T17" fmla="*/ 190 h 1670"/>
              <a:gd name="T18" fmla="*/ 2887 w 3088"/>
              <a:gd name="T19" fmla="*/ 211 h 1670"/>
              <a:gd name="T20" fmla="*/ 3088 w 3088"/>
              <a:gd name="T21" fmla="*/ 55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8" h="1670">
                <a:moveTo>
                  <a:pt x="0" y="1478"/>
                </a:moveTo>
                <a:cubicBezTo>
                  <a:pt x="25" y="1442"/>
                  <a:pt x="50" y="1406"/>
                  <a:pt x="129" y="1356"/>
                </a:cubicBezTo>
                <a:cubicBezTo>
                  <a:pt x="208" y="1306"/>
                  <a:pt x="380" y="1172"/>
                  <a:pt x="475" y="1176"/>
                </a:cubicBezTo>
                <a:cubicBezTo>
                  <a:pt x="570" y="1180"/>
                  <a:pt x="626" y="1296"/>
                  <a:pt x="698" y="1378"/>
                </a:cubicBezTo>
                <a:cubicBezTo>
                  <a:pt x="770" y="1460"/>
                  <a:pt x="836" y="1670"/>
                  <a:pt x="907" y="1666"/>
                </a:cubicBezTo>
                <a:cubicBezTo>
                  <a:pt x="978" y="1662"/>
                  <a:pt x="1062" y="1507"/>
                  <a:pt x="1123" y="1356"/>
                </a:cubicBezTo>
                <a:cubicBezTo>
                  <a:pt x="1184" y="1205"/>
                  <a:pt x="1146" y="759"/>
                  <a:pt x="1274" y="758"/>
                </a:cubicBezTo>
                <a:cubicBezTo>
                  <a:pt x="1402" y="757"/>
                  <a:pt x="1706" y="1444"/>
                  <a:pt x="1893" y="1349"/>
                </a:cubicBezTo>
                <a:cubicBezTo>
                  <a:pt x="2080" y="1254"/>
                  <a:pt x="2231" y="380"/>
                  <a:pt x="2397" y="190"/>
                </a:cubicBezTo>
                <a:cubicBezTo>
                  <a:pt x="2563" y="0"/>
                  <a:pt x="2772" y="151"/>
                  <a:pt x="2887" y="211"/>
                </a:cubicBezTo>
                <a:cubicBezTo>
                  <a:pt x="3002" y="271"/>
                  <a:pt x="3045" y="410"/>
                  <a:pt x="3088" y="55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517" name="Oval 5"/>
          <p:cNvSpPr>
            <a:spLocks noChangeArrowheads="1"/>
          </p:cNvSpPr>
          <p:nvPr/>
        </p:nvSpPr>
        <p:spPr bwMode="auto">
          <a:xfrm>
            <a:off x="4364038" y="4137025"/>
            <a:ext cx="442912" cy="6445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8" name="Oval 6"/>
          <p:cNvSpPr>
            <a:spLocks noChangeArrowheads="1"/>
          </p:cNvSpPr>
          <p:nvPr/>
        </p:nvSpPr>
        <p:spPr bwMode="auto">
          <a:xfrm rot="-1527411">
            <a:off x="5126038" y="3603625"/>
            <a:ext cx="458787" cy="1211263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9" name="Oval 7"/>
          <p:cNvSpPr>
            <a:spLocks noChangeArrowheads="1"/>
          </p:cNvSpPr>
          <p:nvPr/>
        </p:nvSpPr>
        <p:spPr bwMode="auto">
          <a:xfrm>
            <a:off x="4440238" y="4899025"/>
            <a:ext cx="152400" cy="228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0" name="Line 8"/>
          <p:cNvSpPr>
            <a:spLocks noChangeShapeType="1"/>
          </p:cNvSpPr>
          <p:nvPr/>
        </p:nvSpPr>
        <p:spPr bwMode="auto">
          <a:xfrm flipV="1">
            <a:off x="41148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1" name="Line 9"/>
          <p:cNvSpPr>
            <a:spLocks noChangeShapeType="1"/>
          </p:cNvSpPr>
          <p:nvPr/>
        </p:nvSpPr>
        <p:spPr bwMode="auto">
          <a:xfrm>
            <a:off x="46482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2" name="Line 10"/>
          <p:cNvSpPr>
            <a:spLocks noChangeShapeType="1"/>
          </p:cNvSpPr>
          <p:nvPr/>
        </p:nvSpPr>
        <p:spPr bwMode="auto">
          <a:xfrm>
            <a:off x="4343400" y="2971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3" name="Text Box 11"/>
          <p:cNvSpPr txBox="1">
            <a:spLocks noChangeArrowheads="1"/>
          </p:cNvSpPr>
          <p:nvPr/>
        </p:nvSpPr>
        <p:spPr bwMode="auto">
          <a:xfrm>
            <a:off x="4251325" y="2147888"/>
            <a:ext cx="77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/>
              <a:t>LDI</a:t>
            </a:r>
          </a:p>
        </p:txBody>
      </p:sp>
      <p:grpSp>
        <p:nvGrpSpPr>
          <p:cNvPr id="1344524" name="Group 12"/>
          <p:cNvGrpSpPr>
            <a:grpSpLocks/>
          </p:cNvGrpSpPr>
          <p:nvPr/>
        </p:nvGrpSpPr>
        <p:grpSpPr bwMode="auto">
          <a:xfrm>
            <a:off x="3810000" y="2667000"/>
            <a:ext cx="838200" cy="3429000"/>
            <a:chOff x="3120" y="1872"/>
            <a:chExt cx="528" cy="2160"/>
          </a:xfrm>
        </p:grpSpPr>
        <p:sp>
          <p:nvSpPr>
            <p:cNvPr id="1344525" name="Line 13"/>
            <p:cNvSpPr>
              <a:spLocks noChangeShapeType="1"/>
            </p:cNvSpPr>
            <p:nvPr/>
          </p:nvSpPr>
          <p:spPr bwMode="auto">
            <a:xfrm flipH="1">
              <a:off x="3168" y="1872"/>
              <a:ext cx="48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26" name="Oval 14"/>
            <p:cNvSpPr>
              <a:spLocks noChangeArrowheads="1"/>
            </p:cNvSpPr>
            <p:nvPr/>
          </p:nvSpPr>
          <p:spPr bwMode="auto">
            <a:xfrm>
              <a:off x="3120" y="39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4527" name="Group 15"/>
          <p:cNvGrpSpPr>
            <a:grpSpLocks/>
          </p:cNvGrpSpPr>
          <p:nvPr/>
        </p:nvGrpSpPr>
        <p:grpSpPr bwMode="auto">
          <a:xfrm>
            <a:off x="4419600" y="2667000"/>
            <a:ext cx="228600" cy="3352800"/>
            <a:chOff x="3504" y="1872"/>
            <a:chExt cx="144" cy="2112"/>
          </a:xfrm>
        </p:grpSpPr>
        <p:sp>
          <p:nvSpPr>
            <p:cNvPr id="1344528" name="Line 16"/>
            <p:cNvSpPr>
              <a:spLocks noChangeShapeType="1"/>
            </p:cNvSpPr>
            <p:nvPr/>
          </p:nvSpPr>
          <p:spPr bwMode="auto">
            <a:xfrm flipH="1">
              <a:off x="3552" y="1872"/>
              <a:ext cx="96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29" name="Oval 17"/>
            <p:cNvSpPr>
              <a:spLocks noChangeArrowheads="1"/>
            </p:cNvSpPr>
            <p:nvPr/>
          </p:nvSpPr>
          <p:spPr bwMode="auto">
            <a:xfrm>
              <a:off x="3552" y="27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0" name="Oval 18"/>
            <p:cNvSpPr>
              <a:spLocks noChangeArrowheads="1"/>
            </p:cNvSpPr>
            <p:nvPr/>
          </p:nvSpPr>
          <p:spPr bwMode="auto">
            <a:xfrm>
              <a:off x="3535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1" name="Oval 19"/>
            <p:cNvSpPr>
              <a:spLocks noChangeArrowheads="1"/>
            </p:cNvSpPr>
            <p:nvPr/>
          </p:nvSpPr>
          <p:spPr bwMode="auto">
            <a:xfrm>
              <a:off x="3524" y="326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2" name="Oval 20"/>
            <p:cNvSpPr>
              <a:spLocks noChangeArrowheads="1"/>
            </p:cNvSpPr>
            <p:nvPr/>
          </p:nvSpPr>
          <p:spPr bwMode="auto">
            <a:xfrm>
              <a:off x="3518" y="340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3" name="Oval 21"/>
            <p:cNvSpPr>
              <a:spLocks noChangeArrowheads="1"/>
            </p:cNvSpPr>
            <p:nvPr/>
          </p:nvSpPr>
          <p:spPr bwMode="auto">
            <a:xfrm>
              <a:off x="3504" y="388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4534" name="Group 22"/>
          <p:cNvGrpSpPr>
            <a:grpSpLocks/>
          </p:cNvGrpSpPr>
          <p:nvPr/>
        </p:nvGrpSpPr>
        <p:grpSpPr bwMode="auto">
          <a:xfrm>
            <a:off x="4648200" y="2667000"/>
            <a:ext cx="685800" cy="3276600"/>
            <a:chOff x="3648" y="1872"/>
            <a:chExt cx="432" cy="2064"/>
          </a:xfrm>
        </p:grpSpPr>
        <p:sp>
          <p:nvSpPr>
            <p:cNvPr id="1344535" name="Line 23"/>
            <p:cNvSpPr>
              <a:spLocks noChangeShapeType="1"/>
            </p:cNvSpPr>
            <p:nvPr/>
          </p:nvSpPr>
          <p:spPr bwMode="auto">
            <a:xfrm>
              <a:off x="3648" y="1872"/>
              <a:ext cx="384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6" name="Oval 24"/>
            <p:cNvSpPr>
              <a:spLocks noChangeArrowheads="1"/>
            </p:cNvSpPr>
            <p:nvPr/>
          </p:nvSpPr>
          <p:spPr bwMode="auto">
            <a:xfrm>
              <a:off x="3984" y="384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4537" name="Group 25"/>
          <p:cNvGrpSpPr>
            <a:grpSpLocks/>
          </p:cNvGrpSpPr>
          <p:nvPr/>
        </p:nvGrpSpPr>
        <p:grpSpPr bwMode="auto">
          <a:xfrm>
            <a:off x="4648200" y="2667000"/>
            <a:ext cx="1219200" cy="2438400"/>
            <a:chOff x="3648" y="1872"/>
            <a:chExt cx="768" cy="1536"/>
          </a:xfrm>
        </p:grpSpPr>
        <p:sp>
          <p:nvSpPr>
            <p:cNvPr id="1344538" name="Line 26"/>
            <p:cNvSpPr>
              <a:spLocks noChangeShapeType="1"/>
            </p:cNvSpPr>
            <p:nvPr/>
          </p:nvSpPr>
          <p:spPr bwMode="auto">
            <a:xfrm>
              <a:off x="3648" y="1872"/>
              <a:ext cx="72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9" name="Oval 27"/>
            <p:cNvSpPr>
              <a:spLocks noChangeArrowheads="1"/>
            </p:cNvSpPr>
            <p:nvPr/>
          </p:nvSpPr>
          <p:spPr bwMode="auto">
            <a:xfrm>
              <a:off x="4320" y="331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40" name="Oval 28"/>
            <p:cNvSpPr>
              <a:spLocks noChangeArrowheads="1"/>
            </p:cNvSpPr>
            <p:nvPr/>
          </p:nvSpPr>
          <p:spPr bwMode="auto">
            <a:xfrm>
              <a:off x="4224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41" name="Oval 29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4542" name="Line 30"/>
          <p:cNvSpPr>
            <a:spLocks noChangeShapeType="1"/>
          </p:cNvSpPr>
          <p:nvPr/>
        </p:nvSpPr>
        <p:spPr bwMode="auto">
          <a:xfrm flipH="1">
            <a:off x="3276600" y="2667000"/>
            <a:ext cx="137160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43" name="Text Box 31"/>
          <p:cNvSpPr txBox="1">
            <a:spLocks noChangeArrowheads="1"/>
          </p:cNvSpPr>
          <p:nvPr/>
        </p:nvSpPr>
        <p:spPr bwMode="auto">
          <a:xfrm>
            <a:off x="5181600" y="3200400"/>
            <a:ext cx="227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(Depth, Color)</a:t>
            </a:r>
          </a:p>
        </p:txBody>
      </p:sp>
    </p:spTree>
    <p:extLst>
      <p:ext uri="{BB962C8B-B14F-4D97-AF65-F5344CB8AC3E}">
        <p14:creationId xmlns:p14="http://schemas.microsoft.com/office/powerpoint/2010/main" val="977116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6562" name="Picture 2" descr="sunflower_ma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324600" cy="59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46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586" name="Picture 2" descr="t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068638"/>
            <a:ext cx="4976812" cy="3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7363" y="1400175"/>
            <a:ext cx="8458200" cy="4572000"/>
          </a:xfrm>
        </p:spPr>
        <p:txBody>
          <a:bodyPr/>
          <a:lstStyle/>
          <a:p>
            <a:r>
              <a:rPr lang="en-US" sz="2400"/>
              <a:t>Miller 98, Nishino 99, Wood 00</a:t>
            </a:r>
          </a:p>
          <a:p>
            <a:r>
              <a:rPr lang="en-US" sz="2400"/>
              <a:t>Reflected light field (lumisphere) on surface</a:t>
            </a:r>
          </a:p>
          <a:p>
            <a:r>
              <a:rPr lang="en-US" sz="2400"/>
              <a:t>Explicit geometry as against light fields.  Easier compress</a:t>
            </a:r>
          </a:p>
        </p:txBody>
      </p:sp>
      <p:sp>
        <p:nvSpPr>
          <p:cNvPr id="134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Light Fields</a:t>
            </a:r>
          </a:p>
        </p:txBody>
      </p:sp>
    </p:spTree>
    <p:extLst>
      <p:ext uri="{BB962C8B-B14F-4D97-AF65-F5344CB8AC3E}">
        <p14:creationId xmlns:p14="http://schemas.microsoft.com/office/powerpoint/2010/main" val="1129747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Acquiring Reflectance Field of Human Face [Debevec et al. SIGGRAPH 00]</a:t>
            </a:r>
          </a:p>
        </p:txBody>
      </p:sp>
      <p:pic>
        <p:nvPicPr>
          <p:cNvPr id="1348611" name="Picture 3" descr="lightst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12888"/>
            <a:ext cx="66452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Illuminate subject from many incident directions</a:t>
            </a:r>
          </a:p>
        </p:txBody>
      </p:sp>
      <p:pic>
        <p:nvPicPr>
          <p:cNvPr id="1348613" name="Picture 5" descr="lst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162175"/>
            <a:ext cx="2435225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87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634" name="Picture 2" descr="deb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28738"/>
            <a:ext cx="7997825" cy="26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9635" name="Picture 3" descr="debfi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959225"/>
            <a:ext cx="79978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Images</a:t>
            </a:r>
          </a:p>
        </p:txBody>
      </p:sp>
    </p:spTree>
    <p:extLst>
      <p:ext uri="{BB962C8B-B14F-4D97-AF65-F5344CB8AC3E}">
        <p14:creationId xmlns:p14="http://schemas.microsoft.com/office/powerpoint/2010/main" val="1801430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Overview of IBR</a:t>
            </a:r>
          </a:p>
          <a:p>
            <a:r>
              <a:rPr lang="en-US" sz="2400"/>
              <a:t>Basic approaches</a:t>
            </a:r>
          </a:p>
          <a:p>
            <a:pPr lvl="1"/>
            <a:r>
              <a:rPr lang="en-US"/>
              <a:t>Image Warping </a:t>
            </a:r>
          </a:p>
          <a:p>
            <a:pPr lvl="2"/>
            <a:r>
              <a:rPr lang="en-US" sz="2400"/>
              <a:t>[2D + depth.  Requires correspondence/disparity]</a:t>
            </a:r>
          </a:p>
          <a:p>
            <a:pPr lvl="1"/>
            <a:r>
              <a:rPr lang="en-US"/>
              <a:t>Light Fields [4D]</a:t>
            </a:r>
          </a:p>
          <a:p>
            <a:pPr lvl="1"/>
            <a:r>
              <a:rPr lang="en-US" i="1">
                <a:solidFill>
                  <a:schemeClr val="tx1"/>
                </a:solidFill>
              </a:rPr>
              <a:t>Survey of some recent work</a:t>
            </a:r>
          </a:p>
          <a:p>
            <a:pPr lvl="2"/>
            <a:r>
              <a:rPr lang="en-US" i="1">
                <a:solidFill>
                  <a:schemeClr val="tx1"/>
                </a:solidFill>
              </a:rPr>
              <a:t>Sampled data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15957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(my views)</a:t>
            </a:r>
          </a:p>
        </p:txBody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8935"/>
            <a:ext cx="8583613" cy="5029200"/>
          </a:xfrm>
        </p:spPr>
        <p:txBody>
          <a:bodyPr/>
          <a:lstStyle/>
          <a:p>
            <a:r>
              <a:rPr lang="en-US" sz="2400" dirty="0"/>
              <a:t>IBR initially spurred great excitement: revolutionize pipeline</a:t>
            </a:r>
          </a:p>
          <a:p>
            <a:r>
              <a:rPr lang="en-US" sz="2400" dirty="0"/>
              <a:t>But, IBR in pure form not really practical</a:t>
            </a:r>
          </a:p>
          <a:p>
            <a:pPr lvl="1"/>
            <a:r>
              <a:rPr lang="en-US" sz="2000" dirty="0"/>
              <a:t>WYSIAYG</a:t>
            </a:r>
          </a:p>
          <a:p>
            <a:pPr lvl="1"/>
            <a:r>
              <a:rPr lang="en-US" sz="2000" dirty="0"/>
              <a:t>Explosion as increase dimensions (8D transfer function)</a:t>
            </a:r>
          </a:p>
          <a:p>
            <a:pPr lvl="1"/>
            <a:r>
              <a:rPr lang="en-US" sz="2000" dirty="0"/>
              <a:t>Good compression, flexibility needs at least implicit geometry/BRDF</a:t>
            </a:r>
          </a:p>
          <a:p>
            <a:r>
              <a:rPr lang="en-US" sz="2400" dirty="0"/>
              <a:t>Real future is sampled representations, data-driven method</a:t>
            </a:r>
          </a:p>
          <a:p>
            <a:pPr lvl="1"/>
            <a:r>
              <a:rPr lang="en-US" sz="2000" dirty="0"/>
              <a:t>Acquire (synthetic or real) data </a:t>
            </a:r>
          </a:p>
          <a:p>
            <a:pPr lvl="1"/>
            <a:r>
              <a:rPr lang="en-US" sz="2000" dirty="0"/>
              <a:t>Good representations for interpolation, fast rendering</a:t>
            </a:r>
          </a:p>
          <a:p>
            <a:pPr lvl="1"/>
            <a:r>
              <a:rPr lang="en-US" sz="2000" dirty="0"/>
              <a:t>Much of visual appearance, graphics moving in this direction</a:t>
            </a:r>
          </a:p>
          <a:p>
            <a:r>
              <a:rPr lang="en-US" sz="2400" dirty="0"/>
              <a:t>Understand from Signal-Processing Viewpoint</a:t>
            </a:r>
          </a:p>
          <a:p>
            <a:pPr lvl="1"/>
            <a:r>
              <a:rPr lang="en-US" sz="2000" dirty="0"/>
              <a:t>Sampling rates, reconstruction filters</a:t>
            </a:r>
          </a:p>
          <a:p>
            <a:pPr lvl="1"/>
            <a:r>
              <a:rPr lang="en-US" sz="2000" dirty="0"/>
              <a:t>Factored representations, Fourier analysis</a:t>
            </a:r>
          </a:p>
          <a:p>
            <a:r>
              <a:rPr lang="en-US" sz="2400" dirty="0"/>
              <a:t>Light Fields fundamental in many ways, including </a:t>
            </a:r>
            <a:r>
              <a:rPr lang="en-US" sz="2400" dirty="0" smtClean="0"/>
              <a:t>imaging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4282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 smtClean="0"/>
              <a:t>Assignment 3 milestone due </a:t>
            </a:r>
            <a:r>
              <a:rPr lang="en-US" dirty="0" smtClean="0"/>
              <a:t>Jun</a:t>
            </a:r>
            <a:r>
              <a:rPr lang="en-US" dirty="0" smtClean="0"/>
              <a:t> </a:t>
            </a:r>
            <a:r>
              <a:rPr lang="en-US" dirty="0"/>
              <a:t>3</a:t>
            </a:r>
            <a:endParaRPr lang="en-US" dirty="0" smtClean="0"/>
          </a:p>
          <a:p>
            <a:pPr lvl="1"/>
            <a:r>
              <a:rPr lang="en-US" dirty="0" smtClean="0"/>
              <a:t>Send to both instructor and TA</a:t>
            </a:r>
          </a:p>
          <a:p>
            <a:pPr lvl="1"/>
            <a:r>
              <a:rPr lang="en-US" dirty="0" smtClean="0"/>
              <a:t>1-2 page PDF or website </a:t>
            </a:r>
          </a:p>
          <a:p>
            <a:pPr lvl="1"/>
            <a:r>
              <a:rPr lang="en-US" dirty="0" smtClean="0"/>
              <a:t>What you have done so far (at least one image)</a:t>
            </a:r>
          </a:p>
          <a:p>
            <a:pPr lvl="1"/>
            <a:r>
              <a:rPr lang="en-US" dirty="0" smtClean="0"/>
              <a:t>1-2 </a:t>
            </a:r>
            <a:r>
              <a:rPr lang="en-US" dirty="0" err="1" smtClean="0"/>
              <a:t>para</a:t>
            </a:r>
            <a:r>
              <a:rPr lang="en-US" dirty="0" smtClean="0"/>
              <a:t> proposal of what you hope to accomplish</a:t>
            </a:r>
          </a:p>
          <a:p>
            <a:pPr lvl="1"/>
            <a:r>
              <a:rPr lang="en-US" dirty="0" smtClean="0"/>
              <a:t>We may say ok or schedule time to meet, discuss</a:t>
            </a:r>
          </a:p>
          <a:p>
            <a:pPr lvl="1"/>
            <a:r>
              <a:rPr lang="en-US" dirty="0" smtClean="0"/>
              <a:t>Talk to us if any difficulty finding project</a:t>
            </a:r>
          </a:p>
          <a:p>
            <a:pPr lvl="2"/>
            <a:r>
              <a:rPr lang="en-US" sz="2400" dirty="0" smtClean="0"/>
              <a:t>Assignment gives some well specified, loose,        other options; you can do something else too</a:t>
            </a:r>
          </a:p>
          <a:p>
            <a:r>
              <a:rPr lang="en-US" dirty="0" smtClean="0"/>
              <a:t>Please fill out CAPE evaluations now</a:t>
            </a:r>
          </a:p>
          <a:p>
            <a:r>
              <a:rPr lang="en-US" dirty="0" smtClean="0"/>
              <a:t>Videos for HW 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8626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674" name="Picture 2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488"/>
            <a:ext cx="8218488" cy="61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51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698" name="Picture 2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200"/>
            <a:ext cx="8218488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1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IBR: Pros and Cons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5503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Easy to capture images:  photorealistic by definition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Simple, universal representation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bypass geometry estimation?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Independent of scene complexity?</a:t>
            </a:r>
          </a:p>
          <a:p>
            <a:pPr>
              <a:lnSpc>
                <a:spcPct val="90000"/>
              </a:lnSpc>
            </a:pPr>
            <a:r>
              <a:rPr lang="en-US" dirty="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WYSIWYG but also WYSIAYG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Explosion of data as flexibility increased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discards intrinsic structure of model?</a:t>
            </a:r>
          </a:p>
          <a:p>
            <a:pPr>
              <a:lnSpc>
                <a:spcPct val="90000"/>
              </a:lnSpc>
            </a:pPr>
            <a:r>
              <a:rPr lang="en-US" dirty="0"/>
              <a:t>Today, IBR-type methods also often used in synthetic rendering (e.g. real-time rendering PRT)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 concept of data-driven graphics, appearance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Also, data-driven geometry, animation, </a:t>
            </a:r>
            <a:r>
              <a:rPr lang="en-US" dirty="0" smtClean="0"/>
              <a:t>simulation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Spawned light field cameras for image capture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87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746" name="Picture 2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39725"/>
            <a:ext cx="8208962" cy="6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88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28888</TotalTime>
  <Words>809</Words>
  <Application>Microsoft Macintosh PowerPoint</Application>
  <PresentationFormat>Letter Paper (8.5x11 in)</PresentationFormat>
  <Paragraphs>122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Advanced Computer Graphics</vt:lpstr>
      <vt:lpstr>Motivation for Lecture</vt:lpstr>
      <vt:lpstr>PowerPoint Presentation</vt:lpstr>
      <vt:lpstr>PowerPoint Presentation</vt:lpstr>
      <vt:lpstr>To Do </vt:lpstr>
      <vt:lpstr>PowerPoint Presentation</vt:lpstr>
      <vt:lpstr>PowerPoint Presentation</vt:lpstr>
      <vt:lpstr>IBR: Pros and Cons</vt:lpstr>
      <vt:lpstr>PowerPoint Presentation</vt:lpstr>
      <vt:lpstr>IBR: A brief history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Demo: Lytro Perspective Shift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Layered Depth Images [Shade 98]</vt:lpstr>
      <vt:lpstr>Layered Depth Images [Shade 98]</vt:lpstr>
      <vt:lpstr>Layered Depth Images [Shade 98]</vt:lpstr>
      <vt:lpstr>PowerPoint Presentation</vt:lpstr>
      <vt:lpstr>Surface Light Fields</vt:lpstr>
      <vt:lpstr>Acquiring Reflectance Field of Human Face [Debevec et al. SIGGRAPH 00]</vt:lpstr>
      <vt:lpstr>Example Images</vt:lpstr>
      <vt:lpstr>Outline</vt:lpstr>
      <vt:lpstr>Conclusion (my views)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635</cp:revision>
  <cp:lastPrinted>2017-03-09T00:43:07Z</cp:lastPrinted>
  <dcterms:created xsi:type="dcterms:W3CDTF">1999-02-11T00:43:51Z</dcterms:created>
  <dcterms:modified xsi:type="dcterms:W3CDTF">2017-03-09T00:43:33Z</dcterms:modified>
</cp:coreProperties>
</file>