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tags/tag1.xml" ContentType="application/vnd.openxmlformats-officedocument.presentationml.tags+xml"/>
  <Override PartName="/ppt/notesSlides/notesSlide2.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3.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4.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5.xml" ContentType="application/vnd.openxmlformats-officedocument.presentationml.notesSlide+xml"/>
  <Override PartName="/ppt/embeddings/oleObject1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3.bin" ContentType="application/vnd.openxmlformats-officedocument.oleObject"/>
  <Override PartName="/ppt/notesSlides/notesSlide11.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tags/tag2.xml" ContentType="application/vnd.openxmlformats-officedocument.presentationml.tags+xml"/>
  <Override PartName="/ppt/notesSlides/notesSlide12.xml" ContentType="application/vnd.openxmlformats-officedocument.presentationml.notesSlide+xml"/>
  <Override PartName="/ppt/embeddings/oleObject16.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9.bin" ContentType="application/vnd.openxmlformats-officedocument.oleObject"/>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Lst>
  <p:notesMasterIdLst>
    <p:notesMasterId r:id="rId55"/>
  </p:notesMasterIdLst>
  <p:handoutMasterIdLst>
    <p:handoutMasterId r:id="rId56"/>
  </p:handoutMasterIdLst>
  <p:sldIdLst>
    <p:sldId id="751" r:id="rId2"/>
    <p:sldId id="752" r:id="rId3"/>
    <p:sldId id="753" r:id="rId4"/>
    <p:sldId id="754" r:id="rId5"/>
    <p:sldId id="755" r:id="rId6"/>
    <p:sldId id="756" r:id="rId7"/>
    <p:sldId id="757" r:id="rId8"/>
    <p:sldId id="758" r:id="rId9"/>
    <p:sldId id="759" r:id="rId10"/>
    <p:sldId id="760" r:id="rId11"/>
    <p:sldId id="761" r:id="rId12"/>
    <p:sldId id="762" r:id="rId13"/>
    <p:sldId id="763" r:id="rId14"/>
    <p:sldId id="764" r:id="rId15"/>
    <p:sldId id="765" r:id="rId16"/>
    <p:sldId id="766" r:id="rId17"/>
    <p:sldId id="767" r:id="rId18"/>
    <p:sldId id="768" r:id="rId19"/>
    <p:sldId id="769" r:id="rId20"/>
    <p:sldId id="770" r:id="rId21"/>
    <p:sldId id="771" r:id="rId22"/>
    <p:sldId id="772" r:id="rId23"/>
    <p:sldId id="773" r:id="rId24"/>
    <p:sldId id="774" r:id="rId25"/>
    <p:sldId id="775" r:id="rId26"/>
    <p:sldId id="776" r:id="rId27"/>
    <p:sldId id="777" r:id="rId28"/>
    <p:sldId id="778" r:id="rId29"/>
    <p:sldId id="779" r:id="rId30"/>
    <p:sldId id="780" r:id="rId31"/>
    <p:sldId id="781" r:id="rId32"/>
    <p:sldId id="782" r:id="rId33"/>
    <p:sldId id="783" r:id="rId34"/>
    <p:sldId id="784" r:id="rId35"/>
    <p:sldId id="785" r:id="rId36"/>
    <p:sldId id="786" r:id="rId37"/>
    <p:sldId id="787" r:id="rId38"/>
    <p:sldId id="788" r:id="rId39"/>
    <p:sldId id="789" r:id="rId40"/>
    <p:sldId id="790" r:id="rId41"/>
    <p:sldId id="791" r:id="rId42"/>
    <p:sldId id="792" r:id="rId43"/>
    <p:sldId id="793" r:id="rId44"/>
    <p:sldId id="794" r:id="rId45"/>
    <p:sldId id="795" r:id="rId46"/>
    <p:sldId id="796" r:id="rId47"/>
    <p:sldId id="797" r:id="rId48"/>
    <p:sldId id="798" r:id="rId49"/>
    <p:sldId id="799" r:id="rId50"/>
    <p:sldId id="800" r:id="rId51"/>
    <p:sldId id="801" r:id="rId52"/>
    <p:sldId id="802" r:id="rId53"/>
    <p:sldId id="803" r:id="rId54"/>
  </p:sldIdLst>
  <p:sldSz cx="9144000" cy="6858000" type="letter"/>
  <p:notesSz cx="6985000" cy="9283700"/>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6000" algn="l" defTabSz="457200" rtl="0" eaLnBrk="1" latinLnBrk="0" hangingPunct="1">
      <a:defRPr kern="1200">
        <a:solidFill>
          <a:schemeClr val="tx1"/>
        </a:solidFill>
        <a:latin typeface="Times New Roman" charset="0"/>
        <a:ea typeface="ＭＳ Ｐゴシック" charset="0"/>
        <a:cs typeface="+mn-cs"/>
      </a:defRPr>
    </a:lvl6pPr>
    <a:lvl7pPr marL="2743200" algn="l" defTabSz="457200" rtl="0" eaLnBrk="1" latinLnBrk="0" hangingPunct="1">
      <a:defRPr kern="1200">
        <a:solidFill>
          <a:schemeClr val="tx1"/>
        </a:solidFill>
        <a:latin typeface="Times New Roman" charset="0"/>
        <a:ea typeface="ＭＳ Ｐゴシック" charset="0"/>
        <a:cs typeface="+mn-cs"/>
      </a:defRPr>
    </a:lvl7pPr>
    <a:lvl8pPr marL="3200400" algn="l" defTabSz="457200" rtl="0" eaLnBrk="1" latinLnBrk="0" hangingPunct="1">
      <a:defRPr kern="1200">
        <a:solidFill>
          <a:schemeClr val="tx1"/>
        </a:solidFill>
        <a:latin typeface="Times New Roman" charset="0"/>
        <a:ea typeface="ＭＳ Ｐゴシック" charset="0"/>
        <a:cs typeface="+mn-cs"/>
      </a:defRPr>
    </a:lvl8pPr>
    <a:lvl9pPr marL="3657600" algn="l" defTabSz="457200" rtl="0" eaLnBrk="1" latinLnBrk="0" hangingPunct="1">
      <a:defRPr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p:normalViewPr>
  <p:slideViewPr>
    <p:cSldViewPr snapToGrid="0">
      <p:cViewPr varScale="1">
        <p:scale>
          <a:sx n="157" d="100"/>
          <a:sy n="157" d="100"/>
        </p:scale>
        <p:origin x="-96" y="-3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1.wmf"/><Relationship Id="rId2" Type="http://schemas.openxmlformats.org/officeDocument/2006/relationships/image" Target="../media/image7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 Id="rId3"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 Id="rId2" Type="http://schemas.openxmlformats.org/officeDocument/2006/relationships/image" Target="../media/image25.emf"/><Relationship Id="rId3"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emf"/><Relationship Id="rId2" Type="http://schemas.openxmlformats.org/officeDocument/2006/relationships/image" Target="../media/image5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1EE22-C58C-A44A-A329-DA459A7BB205}" type="slidenum">
              <a:rPr lang="en-US"/>
              <a:pPr/>
              <a:t>9</a:t>
            </a:fld>
            <a:endParaRPr lang="en-US"/>
          </a:p>
        </p:txBody>
      </p:sp>
      <p:sp>
        <p:nvSpPr>
          <p:cNvPr id="1459202"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59203" name="Rectangle 3"/>
          <p:cNvSpPr>
            <a:spLocks noGrp="1" noChangeArrowheads="1"/>
          </p:cNvSpPr>
          <p:nvPr>
            <p:ph type="body" idx="1"/>
          </p:nvPr>
        </p:nvSpPr>
        <p:spPr>
          <a:xfrm>
            <a:off x="930727" y="4410065"/>
            <a:ext cx="5123546" cy="4176744"/>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D7718-BF12-7946-AAB4-EADE2AACF6DC}" type="slidenum">
              <a:rPr lang="en-US"/>
              <a:pPr/>
              <a:t>19</a:t>
            </a:fld>
            <a:endParaRPr lang="en-US"/>
          </a:p>
        </p:txBody>
      </p:sp>
      <p:sp>
        <p:nvSpPr>
          <p:cNvPr id="1499138"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99139" name="Rectangle 3"/>
          <p:cNvSpPr>
            <a:spLocks noGrp="1" noChangeArrowheads="1"/>
          </p:cNvSpPr>
          <p:nvPr>
            <p:ph type="body" idx="1"/>
          </p:nvPr>
        </p:nvSpPr>
        <p:spPr>
          <a:xfrm>
            <a:off x="698804" y="4410065"/>
            <a:ext cx="5587394" cy="4176744"/>
          </a:xfrm>
        </p:spPr>
        <p:txBody>
          <a:bodyPr lIns="91427" tIns="45713" rIns="91427" bIns="45713"/>
          <a:lstStyle/>
          <a:p>
            <a:r>
              <a:rPr lang="en-US"/>
              <a:t>Here are a few results. On the left you can see renderings with anisotropic BRDFs, in the middle renderings with the Ashikhmin-Shirley BRDF and with measured vinyl. On the right you can see spatially varying BRDFs. All of these examples can be rendered at interactive rates.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262F0-7E37-624C-9081-211625E446E2}" type="slidenum">
              <a:rPr lang="en-US"/>
              <a:pPr/>
              <a:t>20</a:t>
            </a:fld>
            <a:endParaRPr lang="en-US"/>
          </a:p>
        </p:txBody>
      </p:sp>
      <p:sp>
        <p:nvSpPr>
          <p:cNvPr id="1501186"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01187" name="Rectangle 3"/>
          <p:cNvSpPr>
            <a:spLocks noGrp="1" noChangeArrowheads="1"/>
          </p:cNvSpPr>
          <p:nvPr>
            <p:ph type="body" idx="1"/>
          </p:nvPr>
        </p:nvSpPr>
        <p:spPr>
          <a:xfrm>
            <a:off x="930727" y="4410065"/>
            <a:ext cx="5123546" cy="4176744"/>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66237-78F7-304B-8783-07315B05FAD1}" type="slidenum">
              <a:rPr lang="en-US"/>
              <a:pPr/>
              <a:t>28</a:t>
            </a:fld>
            <a:endParaRPr lang="en-US"/>
          </a:p>
        </p:txBody>
      </p:sp>
      <p:sp>
        <p:nvSpPr>
          <p:cNvPr id="1510402"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10403" name="Rectangle 3"/>
          <p:cNvSpPr>
            <a:spLocks noGrp="1" noChangeArrowheads="1"/>
          </p:cNvSpPr>
          <p:nvPr>
            <p:ph type="body" idx="1"/>
          </p:nvPr>
        </p:nvSpPr>
        <p:spPr>
          <a:xfrm>
            <a:off x="930727" y="4410065"/>
            <a:ext cx="5123546" cy="4176744"/>
          </a:xfrm>
        </p:spPr>
        <p:txBody>
          <a:bodyPr/>
          <a:lstStyle/>
          <a:p>
            <a:r>
              <a:rPr lang="en-US"/>
              <a:t>Our solution is to compress the computation by choosing data representations with mostly zeroes for both the lighting vector and the matrix.  We then implement relighting as a sparse matrix-vector multiplication.  I</a:t>
            </a:r>
            <a:r>
              <a:rPr lang="ja-JP" altLang="en-US">
                <a:latin typeface="Arial"/>
              </a:rPr>
              <a:t>’</a:t>
            </a:r>
            <a:r>
              <a:rPr lang="en-US"/>
              <a:t>m going to tell about each of these sources of compression.  The lighting compression is dominant – it</a:t>
            </a:r>
            <a:r>
              <a:rPr lang="ja-JP" altLang="en-US">
                <a:latin typeface="Arial"/>
              </a:rPr>
              <a:t>’</a:t>
            </a:r>
            <a:r>
              <a:rPr lang="en-US"/>
              <a:t>s the title of our paper – so let</a:t>
            </a:r>
            <a:r>
              <a:rPr lang="ja-JP" altLang="en-US">
                <a:latin typeface="Arial"/>
              </a:rPr>
              <a:t>’</a:t>
            </a:r>
            <a:r>
              <a:rPr lang="en-US"/>
              <a:t>s talk about that first.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A9D93D-CDC1-3443-8596-442F109B1162}" type="slidenum">
              <a:rPr lang="en-US"/>
              <a:pPr/>
              <a:t>29</a:t>
            </a:fld>
            <a:endParaRPr lang="en-US"/>
          </a:p>
        </p:txBody>
      </p:sp>
      <p:sp>
        <p:nvSpPr>
          <p:cNvPr id="1512450"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12451" name="Rectangle 3"/>
          <p:cNvSpPr>
            <a:spLocks noGrp="1" noChangeArrowheads="1"/>
          </p:cNvSpPr>
          <p:nvPr>
            <p:ph type="body" idx="1"/>
          </p:nvPr>
        </p:nvSpPr>
        <p:spPr>
          <a:xfrm>
            <a:off x="930727" y="4410065"/>
            <a:ext cx="5123546" cy="4176744"/>
          </a:xfrm>
        </p:spPr>
        <p:txBody>
          <a:bodyPr/>
          <a:lstStyle/>
          <a:p>
            <a:r>
              <a:rPr lang="en-US"/>
              <a:t>I just want to give a quick visual review of the 2D Haar basis. </a:t>
            </a:r>
          </a:p>
          <a:p>
            <a:endParaRPr lang="en-US"/>
          </a:p>
          <a:p>
            <a:r>
              <a:rPr lang="en-US"/>
              <a:t>The Haar basis starts with three mother wavelets, shown here for horizontal, vertical and diagonal differencing.  White is positive and black is negative.  </a:t>
            </a:r>
          </a:p>
          <a:p>
            <a:endParaRPr lang="en-US"/>
          </a:p>
          <a:p>
            <a:r>
              <a:rPr lang="en-US"/>
              <a:t>The Haar basis is a subdivision series based on quartering these mother wavelets and replicating them in all positions.  In these pictures gray is zero.  </a:t>
            </a:r>
          </a:p>
          <a:p>
            <a:endParaRPr lang="en-US"/>
          </a:p>
          <a:p>
            <a:r>
              <a:rPr lang="en-US"/>
              <a:t>The next level of subdivision quarters the functions again, and here are a few of basis functions at that level.</a:t>
            </a:r>
          </a:p>
          <a:p>
            <a:endParaRPr lang="en-US"/>
          </a:p>
          <a:p>
            <a:r>
              <a:rPr lang="en-US"/>
              <a:t>Of course this subdivision continues for higher order basis expansions.  We typically use 6 to 8 subdivision levels. </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CBD58D-5D32-1544-809E-0FB0BFE783D6}" type="slidenum">
              <a:rPr lang="en-US"/>
              <a:pPr/>
              <a:t>30</a:t>
            </a:fld>
            <a:endParaRPr lang="en-US"/>
          </a:p>
        </p:txBody>
      </p:sp>
      <p:sp>
        <p:nvSpPr>
          <p:cNvPr id="1514498"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14499" name="Rectangle 3"/>
          <p:cNvSpPr>
            <a:spLocks noGrp="1" noChangeArrowheads="1"/>
          </p:cNvSpPr>
          <p:nvPr>
            <p:ph type="body" idx="1"/>
          </p:nvPr>
        </p:nvSpPr>
        <p:spPr>
          <a:xfrm>
            <a:off x="930727" y="4410065"/>
            <a:ext cx="5123546" cy="4176744"/>
          </a:xfrm>
        </p:spPr>
        <p:txBody>
          <a:bodyPr/>
          <a:lstStyle/>
          <a:p>
            <a:r>
              <a:rPr lang="en-US"/>
              <a:t>Another you might have is whether we need a wavelet basis?  Why not non-linear spherical harmonics, or why not just the brightest pixels in the cubemap?</a:t>
            </a:r>
          </a:p>
          <a:p>
            <a:endParaRPr lang="en-US"/>
          </a:p>
          <a:p>
            <a:r>
              <a:rPr lang="en-US"/>
              <a:t>Wavelet bases are good approximating spaces for relighting because they contain functions of all different sizes and positions.  Some are as small as a single cubemap pixel; others cover essentially the whole environment.  The large wavelets can capture low-frequency features.  And the small wavelets can capture compact, high-frequency features.  In signal processing terms, a wavelet basis provides energy localization in both frequency and space.</a:t>
            </a:r>
          </a:p>
          <a:p>
            <a:endParaRPr lang="en-US"/>
          </a:p>
          <a:p>
            <a:r>
              <a:rPr lang="en-US"/>
              <a:t>In contrast, spherical harmonics localize well in frequency but not in space.  A point light would need many harmonics to be approximated well.  Conversely, a pixel basis localizes well in space but not in frequency.  A large area light needs many pixels to resolve it well.  </a:t>
            </a:r>
          </a:p>
          <a:p>
            <a:endParaRPr lang="en-US"/>
          </a:p>
          <a:p>
            <a:r>
              <a:rPr lang="en-US"/>
              <a:t>So that</a:t>
            </a:r>
            <a:r>
              <a:rPr lang="ja-JP" altLang="en-US">
                <a:latin typeface="Arial"/>
              </a:rPr>
              <a:t>’</a:t>
            </a:r>
            <a:r>
              <a:rPr lang="en-US"/>
              <a:t>s why we choose a wavelet basis.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C2173E-A11A-7C40-9C93-A08B68080F2F}" type="slidenum">
              <a:rPr lang="en-US"/>
              <a:pPr/>
              <a:t>31</a:t>
            </a:fld>
            <a:endParaRPr lang="en-US"/>
          </a:p>
        </p:txBody>
      </p:sp>
      <p:sp>
        <p:nvSpPr>
          <p:cNvPr id="1516546"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16547" name="Rectangle 3"/>
          <p:cNvSpPr>
            <a:spLocks noGrp="1" noChangeArrowheads="1"/>
          </p:cNvSpPr>
          <p:nvPr>
            <p:ph type="body" idx="1"/>
          </p:nvPr>
        </p:nvSpPr>
        <p:spPr>
          <a:xfrm>
            <a:off x="930727" y="4410065"/>
            <a:ext cx="5123546" cy="4176744"/>
          </a:xfrm>
        </p:spPr>
        <p:txBody>
          <a:bodyPr/>
          <a:lstStyle/>
          <a:p>
            <a:r>
              <a:rPr lang="en-US"/>
              <a:t>What is non-linear wavelet approximation?  Well, we take the input lighting cubemap, and wavelet transform each face.  I</a:t>
            </a:r>
            <a:r>
              <a:rPr lang="ja-JP" altLang="en-US">
                <a:latin typeface="Arial"/>
              </a:rPr>
              <a:t>’</a:t>
            </a:r>
            <a:r>
              <a:rPr lang="en-US"/>
              <a:t>m not going to review wavelet transforms, but basically this consists of recursively averaging down each face and storing the differences between the averaged image and original.  This gives us a vector of wavelet transformed coefficients.  The wavelet transform turns coherence in the environment into small coefficients – so the majority of these L coefficients are now close to zero.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61E7E-81EA-384B-8499-19514E084076}" type="slidenum">
              <a:rPr lang="en-US"/>
              <a:pPr/>
              <a:t>32</a:t>
            </a:fld>
            <a:endParaRPr lang="en-US"/>
          </a:p>
        </p:txBody>
      </p:sp>
      <p:sp>
        <p:nvSpPr>
          <p:cNvPr id="1518594"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18595" name="Rectangle 3"/>
          <p:cNvSpPr>
            <a:spLocks noGrp="1" noChangeArrowheads="1"/>
          </p:cNvSpPr>
          <p:nvPr>
            <p:ph type="body" idx="1"/>
          </p:nvPr>
        </p:nvSpPr>
        <p:spPr>
          <a:xfrm>
            <a:off x="930727" y="4410065"/>
            <a:ext cx="5123546" cy="4176744"/>
          </a:xfrm>
        </p:spPr>
        <p:txBody>
          <a:bodyPr/>
          <a:lstStyle/>
          <a:p>
            <a:r>
              <a:rPr lang="en-US"/>
              <a:t>The next step is non-linear approximation, where we choose some coefficients to keep, and discard the others – we make them zero.  We use a very aggressive, lossy approximation, where we keep only a hundredth or a thousandth of the coefficients.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B60B2-EB36-6543-9CB8-9353F452DC44}" type="slidenum">
              <a:rPr lang="en-US"/>
              <a:pPr/>
              <a:t>33</a:t>
            </a:fld>
            <a:endParaRPr lang="en-US"/>
          </a:p>
        </p:txBody>
      </p:sp>
      <p:sp>
        <p:nvSpPr>
          <p:cNvPr id="1520642"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20643" name="Rectangle 3"/>
          <p:cNvSpPr>
            <a:spLocks noGrp="1" noChangeArrowheads="1"/>
          </p:cNvSpPr>
          <p:nvPr>
            <p:ph type="body" idx="1"/>
          </p:nvPr>
        </p:nvSpPr>
        <p:spPr>
          <a:xfrm>
            <a:off x="930727" y="4410065"/>
            <a:ext cx="5123546" cy="4176744"/>
          </a:xfrm>
        </p:spPr>
        <p:txBody>
          <a:bodyPr/>
          <a:lstStyle/>
          <a:p>
            <a:r>
              <a:rPr lang="en-US"/>
              <a:t>This graph shows the relative error in the lighting approximation of St Peter</a:t>
            </a:r>
            <a:r>
              <a:rPr lang="ja-JP" altLang="en-US">
                <a:latin typeface="Arial"/>
              </a:rPr>
              <a:t>’</a:t>
            </a:r>
            <a:r>
              <a:rPr lang="en-US"/>
              <a:t>s as we increase the number of approximation terms.  As we increase the number of terms, the error decreases to zero.  The top, dashed curve is for linear spherical harmonics, the bottom is for non-linear wavelets.  Note that the horizontal scale is on a log plot, so the separation between the two curves means that non-linear wavelets converge about two orders of magnitude more quickly.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48AD9-2DCA-E548-A9EF-F29B4B98F6FA}" type="slidenum">
              <a:rPr lang="en-US"/>
              <a:pPr/>
              <a:t>34</a:t>
            </a:fld>
            <a:endParaRPr lang="en-US"/>
          </a:p>
        </p:txBody>
      </p:sp>
      <p:sp>
        <p:nvSpPr>
          <p:cNvPr id="1522690"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22691" name="Rectangle 3"/>
          <p:cNvSpPr>
            <a:spLocks noGrp="1" noChangeArrowheads="1"/>
          </p:cNvSpPr>
          <p:nvPr>
            <p:ph type="body" idx="1"/>
          </p:nvPr>
        </p:nvSpPr>
        <p:spPr>
          <a:xfrm>
            <a:off x="930727" y="4410065"/>
            <a:ext cx="5123546" cy="4176744"/>
          </a:xfrm>
        </p:spPr>
        <p:txBody>
          <a:bodyPr/>
          <a:lstStyle/>
          <a:p>
            <a:r>
              <a:rPr lang="en-US"/>
              <a:t>And here is the visual comparison.  Note that 200 wavelets resolve essentially all image details.  200 harmonics still blur the reflection of the window.  And 2000 harmonics still blur the tip of the shadow under the teapot.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844935-8A9C-0046-AC98-7AF63D735AA3}" type="slidenum">
              <a:rPr lang="en-US"/>
              <a:pPr/>
              <a:t>37</a:t>
            </a:fld>
            <a:endParaRPr lang="en-US"/>
          </a:p>
        </p:txBody>
      </p:sp>
      <p:sp>
        <p:nvSpPr>
          <p:cNvPr id="1526786"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26787" name="Rectangle 3"/>
          <p:cNvSpPr>
            <a:spLocks noGrp="1" noChangeArrowheads="1"/>
          </p:cNvSpPr>
          <p:nvPr>
            <p:ph type="body" idx="1"/>
          </p:nvPr>
        </p:nvSpPr>
        <p:spPr>
          <a:xfrm>
            <a:off x="930727" y="4410065"/>
            <a:ext cx="5123546" cy="4176744"/>
          </a:xfrm>
        </p:spPr>
        <p:txBody>
          <a:bodyPr/>
          <a:lstStyle/>
          <a:p>
            <a:r>
              <a:rPr lang="en-US"/>
              <a:t>Here are a pair of views changing just the camera as in the photos.  Note that the diffuse shadows here on the floor stay fixed – they</a:t>
            </a:r>
            <a:r>
              <a:rPr lang="ja-JP" altLang="en-US">
                <a:latin typeface="Arial"/>
              </a:rPr>
              <a:t>’</a:t>
            </a:r>
            <a:r>
              <a:rPr lang="en-US"/>
              <a:t>re caused by a bright light scattering equally in all directions.  They don</a:t>
            </a:r>
            <a:r>
              <a:rPr lang="ja-JP" altLang="en-US">
                <a:latin typeface="Arial"/>
              </a:rPr>
              <a:t>’</a:t>
            </a:r>
            <a:r>
              <a:rPr lang="en-US"/>
              <a:t>t change with the viewpoint. </a:t>
            </a:r>
          </a:p>
          <a:p>
            <a:endParaRPr lang="en-US"/>
          </a:p>
          <a:p>
            <a:r>
              <a:rPr lang="en-US"/>
              <a:t>In contrast, these glossy shadows evolve dramatically with change in viewpoint.  On the left the specular lobe intersects essentially one window, and on the right it intersects parts of three windows.</a:t>
            </a:r>
          </a:p>
          <a:p>
            <a:endParaRPr lang="en-US"/>
          </a:p>
          <a:p>
            <a:r>
              <a:rPr lang="en-US"/>
              <a:t>These images were rendered without texture to emphasize the lighting details.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82F05-8DF6-8F43-92C6-115BB2CA9FEB}" type="slidenum">
              <a:rPr lang="en-US"/>
              <a:pPr/>
              <a:t>10</a:t>
            </a:fld>
            <a:endParaRPr lang="en-US"/>
          </a:p>
        </p:txBody>
      </p:sp>
      <p:sp>
        <p:nvSpPr>
          <p:cNvPr id="1461250"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1251" name="Rectangle 3"/>
          <p:cNvSpPr>
            <a:spLocks noGrp="1" noChangeArrowheads="1"/>
          </p:cNvSpPr>
          <p:nvPr>
            <p:ph type="body" idx="1"/>
          </p:nvPr>
        </p:nvSpPr>
        <p:spPr>
          <a:xfrm>
            <a:off x="930727" y="4410065"/>
            <a:ext cx="5123546" cy="4176744"/>
          </a:xfrm>
        </p:spPr>
        <p:txBody>
          <a:bodyPr/>
          <a:lstStyle/>
          <a:p>
            <a:r>
              <a:rPr lang="en-US"/>
              <a:t>The input to the multiplication is the lighting environment, here shown as an unfolded cubemap.  The input vector contains a linearization of the cubemap pixels.  The output of the multiplication is an image of the scene lit by the input environment.  The output vector contains relit image pixels.  We call the matrix that transforms from input lighting to output image the light-transport matrix.  </a:t>
            </a:r>
          </a:p>
          <a:p>
            <a:endParaRPr lang="en-US"/>
          </a:p>
          <a:p>
            <a:r>
              <a:rPr lang="en-US"/>
              <a:t>TODO: Add change of environment, and corresponding update of the plant image.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E390F1-60BA-B940-A18A-29C401D24AB1}" type="slidenum">
              <a:rPr lang="en-US"/>
              <a:pPr/>
              <a:t>38</a:t>
            </a:fld>
            <a:endParaRPr lang="en-US"/>
          </a:p>
        </p:txBody>
      </p:sp>
      <p:sp>
        <p:nvSpPr>
          <p:cNvPr id="1528834"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28835" name="Rectangle 3"/>
          <p:cNvSpPr>
            <a:spLocks noGrp="1" noChangeArrowheads="1"/>
          </p:cNvSpPr>
          <p:nvPr>
            <p:ph type="body" idx="1"/>
          </p:nvPr>
        </p:nvSpPr>
        <p:spPr>
          <a:xfrm>
            <a:off x="930727" y="4410065"/>
            <a:ext cx="5123546" cy="4176744"/>
          </a:xfrm>
        </p:spPr>
        <p:txBody>
          <a:bodyPr/>
          <a:lstStyle/>
          <a:p>
            <a:r>
              <a:rPr lang="en-US"/>
              <a:t>So what we</a:t>
            </a:r>
            <a:r>
              <a:rPr lang="ja-JP" altLang="en-US">
                <a:latin typeface="Arial"/>
              </a:rPr>
              <a:t>’</a:t>
            </a:r>
            <a:r>
              <a:rPr lang="en-US"/>
              <a:t>ve seen is that the transport function is 6 dimensional, because it varies over the hemisphere of incoming lighting directions, the hemisphere of viewing directions, and the surface position. </a:t>
            </a:r>
          </a:p>
          <a:p>
            <a:endParaRPr lang="en-US"/>
          </a:p>
          <a:p>
            <a:r>
              <a:rPr lang="en-US"/>
              <a:t>In all-frequency relighting, we need at least 100 samples per dimension, typically, so that means the 6D space uses 10^12 samples – a terasample.  That</a:t>
            </a:r>
            <a:r>
              <a:rPr lang="ja-JP" altLang="en-US">
                <a:latin typeface="Arial"/>
              </a:rPr>
              <a:t>’</a:t>
            </a:r>
            <a:r>
              <a:rPr lang="en-US"/>
              <a:t>s much too much data to precompute, store or relight with.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9D60A8-49F7-5C49-9989-B0D3F84B3B55}" type="slidenum">
              <a:rPr lang="en-US"/>
              <a:pPr/>
              <a:t>43</a:t>
            </a:fld>
            <a:endParaRPr lang="en-US"/>
          </a:p>
        </p:txBody>
      </p:sp>
      <p:sp>
        <p:nvSpPr>
          <p:cNvPr id="1534978"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34979" name="Rectangle 3"/>
          <p:cNvSpPr>
            <a:spLocks noGrp="1" noChangeArrowheads="1"/>
          </p:cNvSpPr>
          <p:nvPr>
            <p:ph type="body" idx="1"/>
          </p:nvPr>
        </p:nvSpPr>
        <p:spPr>
          <a:xfrm>
            <a:off x="930727" y="4410065"/>
            <a:ext cx="5123546" cy="4176744"/>
          </a:xfrm>
        </p:spPr>
        <p:txBody>
          <a:bodyPr/>
          <a:lstStyle/>
          <a:p>
            <a:r>
              <a:rPr lang="en-US"/>
              <a:t>The approach we propose in this paper is a bit different.  For direct illumination, the 6D transport operator is exactly given by the product of the 4D visibility, which tells us where we can see the sky and where we</a:t>
            </a:r>
            <a:r>
              <a:rPr lang="ja-JP" altLang="en-US">
                <a:latin typeface="Arial"/>
              </a:rPr>
              <a:t>’</a:t>
            </a:r>
            <a:r>
              <a:rPr lang="en-US"/>
              <a:t>re blocked, and the 4D BRDF.  So instead of using 10^12 samples, in factored form we need 10^8 samples.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16AF0-1AD6-C94A-B084-A9DFA295D3ED}" type="slidenum">
              <a:rPr lang="en-US"/>
              <a:pPr/>
              <a:t>44</a:t>
            </a:fld>
            <a:endParaRPr lang="en-US"/>
          </a:p>
        </p:txBody>
      </p:sp>
      <p:sp>
        <p:nvSpPr>
          <p:cNvPr id="1537026"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37027" name="Rectangle 3"/>
          <p:cNvSpPr>
            <a:spLocks noGrp="1" noChangeArrowheads="1"/>
          </p:cNvSpPr>
          <p:nvPr>
            <p:ph type="body" idx="1"/>
          </p:nvPr>
        </p:nvSpPr>
        <p:spPr>
          <a:xfrm>
            <a:off x="930727" y="4410065"/>
            <a:ext cx="5123546" cy="4176744"/>
          </a:xfrm>
        </p:spPr>
        <p:txBody>
          <a:bodyPr/>
          <a:lstStyle/>
          <a:p>
            <a:r>
              <a:rPr lang="en-US"/>
              <a:t>The tricky part is that where we had two functions before to multiply and integrate, we now have…</a:t>
            </a:r>
          </a:p>
          <a:p>
            <a:endParaRPr lang="en-US"/>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878A2-EAA0-1740-B35F-288E16677B62}" type="slidenum">
              <a:rPr lang="en-US"/>
              <a:pPr/>
              <a:t>45</a:t>
            </a:fld>
            <a:endParaRPr lang="en-US"/>
          </a:p>
        </p:txBody>
      </p:sp>
      <p:sp>
        <p:nvSpPr>
          <p:cNvPr id="1539074"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39075" name="Rectangle 3"/>
          <p:cNvSpPr>
            <a:spLocks noGrp="1" noChangeArrowheads="1"/>
          </p:cNvSpPr>
          <p:nvPr>
            <p:ph type="body" idx="1"/>
          </p:nvPr>
        </p:nvSpPr>
        <p:spPr>
          <a:xfrm>
            <a:off x="930727" y="4410065"/>
            <a:ext cx="5123546" cy="4176744"/>
          </a:xfrm>
        </p:spPr>
        <p:txBody>
          <a:bodyPr/>
          <a:lstStyle/>
          <a:p>
            <a:r>
              <a:rPr lang="en-US"/>
              <a:t>Using this factored algorithm we can produce images of this 300,000 vertex scene in 3-5 seconds.  The cubemaps faces here are 64x64.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705C2F-375D-9B4E-A1D2-FA8A6FB46C93}" type="slidenum">
              <a:rPr lang="en-US">
                <a:solidFill>
                  <a:prstClr val="black"/>
                </a:solidFill>
              </a:rPr>
              <a:pPr>
                <a:defRPr/>
              </a:pPr>
              <a:t>46</a:t>
            </a:fld>
            <a:endParaRPr lang="en-US">
              <a:solidFill>
                <a:prstClr val="black"/>
              </a:solidFill>
            </a:endParaRPr>
          </a:p>
        </p:txBody>
      </p:sp>
      <p:sp>
        <p:nvSpPr>
          <p:cNvPr id="41986" name="Rectangle 2"/>
          <p:cNvSpPr>
            <a:spLocks noGrp="1" noRot="1" noChangeAspect="1" noChangeArrowheads="1" noTextEdit="1"/>
          </p:cNvSpPr>
          <p:nvPr>
            <p:ph type="sldImg"/>
          </p:nvPr>
        </p:nvSpPr>
        <p:spPr>
          <a:xfrm>
            <a:off x="1184276" y="706438"/>
            <a:ext cx="4619625" cy="3465512"/>
          </a:xfrm>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xfrm>
            <a:off x="931863" y="4408488"/>
            <a:ext cx="5121275" cy="4176712"/>
          </a:xfrm>
        </p:spPr>
        <p:txBody>
          <a:bodyPr/>
          <a:lstStyle/>
          <a:p>
            <a:pPr>
              <a:defRPr/>
            </a:pPr>
            <a:r>
              <a:rPr lang="en-US" smtClean="0">
                <a:cs typeface="+mn-cs"/>
              </a:rPr>
              <a:t>This equation is for calculating the color of a single vertex.  B is the final color of the vertex, and as I mentioned it</a:t>
            </a:r>
            <a:r>
              <a:rPr lang="ja-JP" altLang="en-US" smtClean="0">
                <a:latin typeface="Arial"/>
                <a:cs typeface="+mn-cs"/>
              </a:rPr>
              <a:t>’</a:t>
            </a:r>
            <a:r>
              <a:rPr lang="en-US" smtClean="0">
                <a:cs typeface="+mn-cs"/>
              </a:rPr>
              <a:t>s just the integral of the lighting, L, the visibility, V and the BRDF, p.  We fold the cosine term into the BRDF. </a:t>
            </a:r>
          </a:p>
          <a:p>
            <a:pPr>
              <a:defRPr/>
            </a:pPr>
            <a:endParaRPr lang="en-US" smtClean="0">
              <a:cs typeface="+mn-cs"/>
            </a:endParaRPr>
          </a:p>
          <a:p>
            <a:pPr>
              <a:defRPr/>
            </a:pPr>
            <a:r>
              <a:rPr lang="en-US" smtClean="0">
                <a:cs typeface="+mn-cs"/>
              </a:rPr>
              <a:t>The derivation is quite standard as with previous techniques, where we expand each of the three functions in a basis, where psi_i is the i</a:t>
            </a:r>
            <a:r>
              <a:rPr lang="ja-JP" altLang="en-US" smtClean="0">
                <a:latin typeface="Arial"/>
                <a:cs typeface="+mn-cs"/>
              </a:rPr>
              <a:t>’</a:t>
            </a:r>
            <a:r>
              <a:rPr lang="en-US" smtClean="0">
                <a:cs typeface="+mn-cs"/>
              </a:rPr>
              <a:t>th basis function.  If we re-order the terms, we see that we end up with a sum of all possible triples of basis coefficients, weighted by this integral of the i</a:t>
            </a:r>
            <a:r>
              <a:rPr lang="ja-JP" altLang="en-US" smtClean="0">
                <a:latin typeface="Arial"/>
                <a:cs typeface="+mn-cs"/>
              </a:rPr>
              <a:t>’</a:t>
            </a:r>
            <a:r>
              <a:rPr lang="en-US" smtClean="0">
                <a:cs typeface="+mn-cs"/>
              </a:rPr>
              <a:t>th, j</a:t>
            </a:r>
            <a:r>
              <a:rPr lang="ja-JP" altLang="en-US" smtClean="0">
                <a:latin typeface="Arial"/>
                <a:cs typeface="+mn-cs"/>
              </a:rPr>
              <a:t>’</a:t>
            </a:r>
            <a:r>
              <a:rPr lang="en-US" smtClean="0">
                <a:cs typeface="+mn-cs"/>
              </a:rPr>
              <a:t>th and k</a:t>
            </a:r>
            <a:r>
              <a:rPr lang="ja-JP" altLang="en-US" smtClean="0">
                <a:latin typeface="Arial"/>
                <a:cs typeface="+mn-cs"/>
              </a:rPr>
              <a:t>’</a:t>
            </a:r>
            <a:r>
              <a:rPr lang="en-US" smtClean="0">
                <a:cs typeface="+mn-cs"/>
              </a:rPr>
              <a:t>th basis functions.  It</a:t>
            </a:r>
            <a:r>
              <a:rPr lang="ja-JP" altLang="en-US" smtClean="0">
                <a:latin typeface="Arial"/>
                <a:cs typeface="+mn-cs"/>
              </a:rPr>
              <a:t>’</a:t>
            </a:r>
            <a:r>
              <a:rPr lang="en-US" smtClean="0">
                <a:cs typeface="+mn-cs"/>
              </a:rPr>
              <a:t>s important to note that these integrals are constants --- once we choose the basis, these integrals are fixed.  </a:t>
            </a:r>
          </a:p>
          <a:p>
            <a:pPr>
              <a:defRPr/>
            </a:pPr>
            <a:endParaRPr lang="en-US" smtClean="0">
              <a:cs typeface="+mn-cs"/>
            </a:endParaRPr>
          </a:p>
          <a:p>
            <a:pPr>
              <a:defRPr/>
            </a:pPr>
            <a:r>
              <a:rPr lang="en-US" smtClean="0">
                <a:cs typeface="+mn-cs"/>
              </a:rPr>
              <a:t>We call these integrals </a:t>
            </a:r>
            <a:r>
              <a:rPr lang="ja-JP" altLang="en-US" smtClean="0">
                <a:latin typeface="Arial"/>
                <a:cs typeface="+mn-cs"/>
              </a:rPr>
              <a:t>“</a:t>
            </a:r>
            <a:r>
              <a:rPr lang="en-US" smtClean="0">
                <a:cs typeface="+mn-cs"/>
              </a:rPr>
              <a:t>tripling coefficients</a:t>
            </a:r>
            <a:r>
              <a:rPr lang="ja-JP" altLang="en-US" smtClean="0">
                <a:latin typeface="Arial"/>
                <a:cs typeface="+mn-cs"/>
              </a:rPr>
              <a:t>”</a:t>
            </a:r>
            <a:r>
              <a:rPr lang="en-US" smtClean="0">
                <a:cs typeface="+mn-cs"/>
              </a:rPr>
              <a:t>, and denote C_ijk as the integral of the i</a:t>
            </a:r>
            <a:r>
              <a:rPr lang="ja-JP" altLang="en-US" smtClean="0">
                <a:latin typeface="Arial"/>
                <a:cs typeface="+mn-cs"/>
              </a:rPr>
              <a:t>’</a:t>
            </a:r>
            <a:r>
              <a:rPr lang="en-US" smtClean="0">
                <a:cs typeface="+mn-cs"/>
              </a:rPr>
              <a:t>th, j</a:t>
            </a:r>
            <a:r>
              <a:rPr lang="ja-JP" altLang="en-US" smtClean="0">
                <a:latin typeface="Arial"/>
                <a:cs typeface="+mn-cs"/>
              </a:rPr>
              <a:t>’</a:t>
            </a:r>
            <a:r>
              <a:rPr lang="en-US" smtClean="0">
                <a:cs typeface="+mn-cs"/>
              </a:rPr>
              <a:t>th and k</a:t>
            </a:r>
            <a:r>
              <a:rPr lang="ja-JP" altLang="en-US" smtClean="0">
                <a:latin typeface="Arial"/>
                <a:cs typeface="+mn-cs"/>
              </a:rPr>
              <a:t>’</a:t>
            </a:r>
            <a:r>
              <a:rPr lang="en-US" smtClean="0">
                <a:cs typeface="+mn-cs"/>
              </a:rPr>
              <a:t>th basis function.</a:t>
            </a:r>
          </a:p>
          <a:p>
            <a:pPr>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E7EDE3-0F54-E446-AE57-4152F7537931}" type="slidenum">
              <a:rPr lang="en-US"/>
              <a:pPr/>
              <a:t>47</a:t>
            </a:fld>
            <a:endParaRPr lang="en-US"/>
          </a:p>
        </p:txBody>
      </p:sp>
      <p:sp>
        <p:nvSpPr>
          <p:cNvPr id="1543170"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43171" name="Rectangle 3"/>
          <p:cNvSpPr>
            <a:spLocks noGrp="1" noChangeArrowheads="1"/>
          </p:cNvSpPr>
          <p:nvPr>
            <p:ph type="body" idx="1"/>
          </p:nvPr>
        </p:nvSpPr>
        <p:spPr>
          <a:xfrm>
            <a:off x="930727" y="4410065"/>
            <a:ext cx="5123546" cy="4176744"/>
          </a:xfrm>
        </p:spPr>
        <p:txBody>
          <a:bodyPr/>
          <a:lstStyle/>
          <a:p>
            <a:r>
              <a:rPr lang="en-US"/>
              <a:t>So, looking at this equation, what do we need from a basis to compute the triple product integral efficiently?</a:t>
            </a:r>
          </a:p>
          <a:p>
            <a:endParaRPr lang="en-US"/>
          </a:p>
          <a:p>
            <a:r>
              <a:rPr lang="en-US"/>
              <a:t>Well, first we need the tripling coefficients to be sparse – that is for most of them to be zero.   </a:t>
            </a:r>
          </a:p>
          <a:p>
            <a:endParaRPr lang="en-US"/>
          </a:p>
          <a:p>
            <a:r>
              <a:rPr lang="en-US"/>
              <a:t>Second, we need the basis to be able to represent our functions, the lighting, visibility and BRDF, with very few coefficients.  </a:t>
            </a:r>
          </a:p>
          <a:p>
            <a:endParaRPr lang="en-US"/>
          </a:p>
          <a:p>
            <a:r>
              <a:rPr lang="en-US"/>
              <a:t>If we have both of these things, then most of the terms in the triple sum are zero, and relighting will be efficient. </a:t>
            </a:r>
          </a:p>
          <a:p>
            <a:endParaRPr lang="en-US"/>
          </a:p>
          <a:p>
            <a:r>
              <a:rPr lang="en-US"/>
              <a:t>Let</a:t>
            </a:r>
            <a:r>
              <a:rPr lang="ja-JP" altLang="en-US">
                <a:latin typeface="Arial"/>
              </a:rPr>
              <a:t>’</a:t>
            </a:r>
            <a:r>
              <a:rPr lang="en-US"/>
              <a:t>s take a look at how many non-zero tripling coefficients there are in various bases.</a:t>
            </a: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AC046E-9A98-514D-AABF-DCC4C30E247D}" type="slidenum">
              <a:rPr lang="en-US"/>
              <a:pPr>
                <a:defRPr/>
              </a:pPr>
              <a:t>48</a:t>
            </a:fld>
            <a:endParaRPr lang="en-US"/>
          </a:p>
        </p:txBody>
      </p:sp>
      <p:sp>
        <p:nvSpPr>
          <p:cNvPr id="44034" name="Rectangle 2"/>
          <p:cNvSpPr>
            <a:spLocks noGrp="1" noRot="1" noChangeAspect="1" noChangeArrowheads="1" noTextEdit="1"/>
          </p:cNvSpPr>
          <p:nvPr>
            <p:ph type="sldImg"/>
          </p:nvPr>
        </p:nvSpPr>
        <p:spPr>
          <a:xfrm>
            <a:off x="1184276" y="706438"/>
            <a:ext cx="4619625" cy="3465512"/>
          </a:xfrm>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xfrm>
            <a:off x="931863" y="4408488"/>
            <a:ext cx="5121275" cy="4176712"/>
          </a:xfrm>
        </p:spPr>
        <p:txBody>
          <a:bodyPr/>
          <a:lstStyle/>
          <a:p>
            <a:pPr>
              <a:defRPr/>
            </a:pPr>
            <a:r>
              <a:rPr lang="en-US" dirty="0" smtClean="0">
                <a:cs typeface="+mn-cs"/>
              </a:rPr>
              <a:t>Here we</a:t>
            </a:r>
            <a:r>
              <a:rPr lang="ja-JP" altLang="en-US" dirty="0" smtClean="0">
                <a:latin typeface="Arial"/>
                <a:cs typeface="+mn-cs"/>
              </a:rPr>
              <a:t>’</a:t>
            </a:r>
            <a:r>
              <a:rPr lang="en-US" dirty="0" smtClean="0">
                <a:cs typeface="+mn-cs"/>
              </a:rPr>
              <a:t>re assuming that we look at basis expansions involving the first </a:t>
            </a:r>
            <a:r>
              <a:rPr lang="en-US" i="1" dirty="0" smtClean="0">
                <a:cs typeface="+mn-cs"/>
              </a:rPr>
              <a:t>N </a:t>
            </a:r>
            <a:r>
              <a:rPr lang="en-US" dirty="0" smtClean="0">
                <a:cs typeface="+mn-cs"/>
              </a:rPr>
              <a:t>basis functions, and ask how many of the N^3 possible triples have a non-zero integral.  </a:t>
            </a:r>
          </a:p>
          <a:p>
            <a:pPr>
              <a:defRPr/>
            </a:pPr>
            <a:endParaRPr lang="en-US" dirty="0" smtClean="0">
              <a:cs typeface="+mn-cs"/>
            </a:endParaRPr>
          </a:p>
          <a:p>
            <a:pPr>
              <a:defRPr/>
            </a:pPr>
            <a:r>
              <a:rPr lang="en-US" dirty="0" smtClean="0">
                <a:cs typeface="+mn-cs"/>
              </a:rPr>
              <a:t>The first thing to note is that in an arbitrary basis, say PCA, there</a:t>
            </a:r>
            <a:r>
              <a:rPr lang="ja-JP" altLang="en-US" dirty="0" smtClean="0">
                <a:latin typeface="Arial"/>
                <a:cs typeface="+mn-cs"/>
              </a:rPr>
              <a:t>’</a:t>
            </a:r>
            <a:r>
              <a:rPr lang="en-US" dirty="0" smtClean="0">
                <a:cs typeface="+mn-cs"/>
              </a:rPr>
              <a:t>s no reason that the product of three basis functions should integrate to zero, so in general order N^3 tripling coefficients are non-zero.  That</a:t>
            </a:r>
            <a:r>
              <a:rPr lang="ja-JP" altLang="en-US" dirty="0" smtClean="0">
                <a:latin typeface="Arial"/>
                <a:cs typeface="+mn-cs"/>
              </a:rPr>
              <a:t>’</a:t>
            </a:r>
            <a:r>
              <a:rPr lang="en-US" dirty="0" smtClean="0">
                <a:cs typeface="+mn-cs"/>
              </a:rPr>
              <a:t>s the worst case. </a:t>
            </a:r>
          </a:p>
          <a:p>
            <a:pPr>
              <a:defRPr/>
            </a:pPr>
            <a:endParaRPr lang="en-US" dirty="0" smtClean="0">
              <a:cs typeface="+mn-cs"/>
            </a:endParaRPr>
          </a:p>
          <a:p>
            <a:pPr>
              <a:defRPr/>
            </a:pPr>
            <a:r>
              <a:rPr lang="en-US" dirty="0" smtClean="0">
                <a:cs typeface="+mn-cs"/>
              </a:rPr>
              <a:t>The best case is the pixel basis, with piece-wise constant pixels.  Since no two pixels overlap, the only way a tripling coefficient is non-zero is if all three basis functions are chosen to be the same pixel.  So that means that there are only a linear number of non-zero </a:t>
            </a:r>
            <a:r>
              <a:rPr lang="en-US" dirty="0" err="1" smtClean="0">
                <a:cs typeface="+mn-cs"/>
              </a:rPr>
              <a:t>C_ijk</a:t>
            </a:r>
            <a:r>
              <a:rPr lang="en-US" dirty="0" smtClean="0">
                <a:cs typeface="+mn-cs"/>
              </a:rPr>
              <a:t>. </a:t>
            </a:r>
          </a:p>
          <a:p>
            <a:pPr>
              <a:defRPr/>
            </a:pPr>
            <a:endParaRPr lang="en-US" dirty="0" smtClean="0">
              <a:cs typeface="+mn-cs"/>
            </a:endParaRPr>
          </a:p>
          <a:p>
            <a:pPr>
              <a:defRPr/>
            </a:pPr>
            <a:r>
              <a:rPr lang="en-US" dirty="0" smtClean="0">
                <a:cs typeface="+mn-cs"/>
              </a:rPr>
              <a:t>In the paper we analyze frequency-based spaces in some detail, like Fourier series and spherical harmonics.  We show that they are significantly worse than pixels, with a quadratic or worse number of non-zero coefficients.  This makes them unusable for this kind of technique, and I</a:t>
            </a:r>
            <a:r>
              <a:rPr lang="ja-JP" altLang="en-US" dirty="0" smtClean="0">
                <a:latin typeface="Arial"/>
                <a:cs typeface="+mn-cs"/>
              </a:rPr>
              <a:t>’</a:t>
            </a:r>
            <a:r>
              <a:rPr lang="en-US" dirty="0" smtClean="0">
                <a:cs typeface="+mn-cs"/>
              </a:rPr>
              <a:t>m going to ignore them for the rest of the talk. </a:t>
            </a:r>
          </a:p>
          <a:p>
            <a:pPr>
              <a:defRPr/>
            </a:pPr>
            <a:endParaRPr lang="en-US" dirty="0" smtClean="0">
              <a:cs typeface="+mn-cs"/>
            </a:endParaRPr>
          </a:p>
          <a:p>
            <a:pPr>
              <a:defRPr/>
            </a:pPr>
            <a:r>
              <a:rPr lang="en-US" dirty="0" smtClean="0">
                <a:cs typeface="+mn-cs"/>
              </a:rPr>
              <a:t>The last case to note is that the </a:t>
            </a:r>
            <a:r>
              <a:rPr lang="en-US" dirty="0" err="1" smtClean="0">
                <a:cs typeface="+mn-cs"/>
              </a:rPr>
              <a:t>Haar</a:t>
            </a:r>
            <a:r>
              <a:rPr lang="en-US" dirty="0" smtClean="0">
                <a:cs typeface="+mn-cs"/>
              </a:rPr>
              <a:t> wavelet basis has a log-linear number of non-zero terms, which is at least competitive with pixels.  In fact, pixels may seem superior at this point.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7F15D-849C-B14E-9E16-0C571C139736}" type="slidenum">
              <a:rPr lang="en-US"/>
              <a:pPr/>
              <a:t>49</a:t>
            </a:fld>
            <a:endParaRPr lang="en-US"/>
          </a:p>
        </p:txBody>
      </p:sp>
      <p:sp>
        <p:nvSpPr>
          <p:cNvPr id="1547266"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47267" name="Rectangle 3"/>
          <p:cNvSpPr>
            <a:spLocks noGrp="1" noChangeArrowheads="1"/>
          </p:cNvSpPr>
          <p:nvPr>
            <p:ph type="body" idx="1"/>
          </p:nvPr>
        </p:nvSpPr>
        <p:spPr>
          <a:xfrm>
            <a:off x="930727" y="4410065"/>
            <a:ext cx="5123546" cy="4176744"/>
          </a:xfrm>
        </p:spPr>
        <p:txBody>
          <a:bodyPr/>
          <a:lstStyle/>
          <a:p>
            <a:r>
              <a:rPr lang="en-US"/>
              <a:t>This graph shows the relative error in lighting approximation as we increase the number of basis coefficients. The dashed curve is for pixels, the solid one for wavelets.  Note that the horizontal scale is on a log plot, so the separation between the two curves means that for equal accuracy we can use three orders fewer wavelets than pixels.  The reason for this is that the environment is an outdoor scene, where every sky pixel must be stored for accuracy.  A small number of large wavelet functions can cover this sky region well.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D3DD2-43E8-D343-A5C7-BD1A29A5C349}" type="slidenum">
              <a:rPr lang="en-US"/>
              <a:pPr/>
              <a:t>11</a:t>
            </a:fld>
            <a:endParaRPr lang="en-US"/>
          </a:p>
        </p:txBody>
      </p:sp>
      <p:sp>
        <p:nvSpPr>
          <p:cNvPr id="1463298"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3299" name="Rectangle 3"/>
          <p:cNvSpPr>
            <a:spLocks noGrp="1" noChangeArrowheads="1"/>
          </p:cNvSpPr>
          <p:nvPr>
            <p:ph type="body" idx="1"/>
          </p:nvPr>
        </p:nvSpPr>
        <p:spPr>
          <a:xfrm>
            <a:off x="930727" y="4410065"/>
            <a:ext cx="5123546" cy="4176744"/>
          </a:xfrm>
        </p:spPr>
        <p:txBody>
          <a:bodyPr/>
          <a:lstStyle/>
          <a:p>
            <a:r>
              <a:rPr lang="en-US"/>
              <a:t>The columns of the marix are just images of the scene lit by a single basis light.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A99DC-039D-8E4E-BB4B-CAD1CAAE441A}" type="slidenum">
              <a:rPr lang="en-US"/>
              <a:pPr/>
              <a:t>12</a:t>
            </a:fld>
            <a:endParaRPr lang="en-US"/>
          </a:p>
        </p:txBody>
      </p:sp>
      <p:sp>
        <p:nvSpPr>
          <p:cNvPr id="1465346"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5347" name="Rectangle 3"/>
          <p:cNvSpPr>
            <a:spLocks noGrp="1" noChangeArrowheads="1"/>
          </p:cNvSpPr>
          <p:nvPr>
            <p:ph type="body" idx="1"/>
          </p:nvPr>
        </p:nvSpPr>
        <p:spPr>
          <a:xfrm>
            <a:off x="930727" y="4410065"/>
            <a:ext cx="5123546" cy="4176744"/>
          </a:xfrm>
        </p:spPr>
        <p:txBody>
          <a:bodyPr/>
          <a:lstStyle/>
          <a:p>
            <a:r>
              <a:rPr lang="en-US"/>
              <a:t>Computing the columns is simple and flexible.  We can just ray-trace images of the scene under each light.  This means that we can handle any light transport effect that we can ray-trace, like glossy reflections and global illumination.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487CD-54B2-A04B-9721-B350E64AF413}" type="slidenum">
              <a:rPr lang="en-US"/>
              <a:pPr/>
              <a:t>13</a:t>
            </a:fld>
            <a:endParaRPr lang="en-US"/>
          </a:p>
        </p:txBody>
      </p:sp>
      <p:sp>
        <p:nvSpPr>
          <p:cNvPr id="1467394"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7395" name="Rectangle 3"/>
          <p:cNvSpPr>
            <a:spLocks noGrp="1" noChangeArrowheads="1"/>
          </p:cNvSpPr>
          <p:nvPr>
            <p:ph type="body" idx="1"/>
          </p:nvPr>
        </p:nvSpPr>
        <p:spPr>
          <a:xfrm>
            <a:off x="930727" y="4410065"/>
            <a:ext cx="5123546" cy="4176744"/>
          </a:xfrm>
        </p:spPr>
        <p:txBody>
          <a:bodyPr/>
          <a:lstStyle/>
          <a:p>
            <a:r>
              <a:rPr lang="en-US"/>
              <a:t>Alternatively, we can compute the matrix rows.  The rows tell us how energy is transported from the environment to a single output pixel.  For example, if we consider the row for a pixel on the floor of the plant scene, we would see the silhouette of the plant blocking part of the sky.  </a:t>
            </a:r>
          </a:p>
          <a:p>
            <a:endParaRPr lang="en-US"/>
          </a:p>
          <a:p>
            <a:r>
              <a:rPr lang="en-US"/>
              <a:t>To compute a row, we use graphics hardware to render a visibility hemicube at that point, read back the pixels and weight it by the reflection function.  </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C4C4D6-1289-F64E-9D4A-E77959C3D0F5}" type="slidenum">
              <a:rPr lang="en-US"/>
              <a:pPr/>
              <a:t>14</a:t>
            </a:fld>
            <a:endParaRPr lang="en-US"/>
          </a:p>
        </p:txBody>
      </p:sp>
      <p:sp>
        <p:nvSpPr>
          <p:cNvPr id="1469442"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9443" name="Rectangle 3"/>
          <p:cNvSpPr>
            <a:spLocks noGrp="1" noChangeArrowheads="1"/>
          </p:cNvSpPr>
          <p:nvPr>
            <p:ph type="body" idx="1"/>
          </p:nvPr>
        </p:nvSpPr>
        <p:spPr>
          <a:xfrm>
            <a:off x="930727" y="4410065"/>
            <a:ext cx="5123546" cy="4176744"/>
          </a:xfrm>
        </p:spPr>
        <p:txBody>
          <a:bodyPr/>
          <a:lstStyle/>
          <a:p>
            <a:r>
              <a:rPr lang="en-US"/>
              <a:t>This brings us to our main problem with using high-resolution, all-frequency lighting.  While the matrix formulation is simple mathematically, it</a:t>
            </a:r>
            <a:r>
              <a:rPr lang="ja-JP" altLang="en-US">
                <a:latin typeface="Arial"/>
              </a:rPr>
              <a:t>’</a:t>
            </a:r>
            <a:r>
              <a:rPr lang="en-US"/>
              <a:t>s intractable numerically.  The matrix is enormous.  We use 512 x 512 images, and cubemaps with 64 x 64 faces.  That</a:t>
            </a:r>
            <a:r>
              <a:rPr lang="ja-JP" altLang="en-US">
                <a:latin typeface="Arial"/>
              </a:rPr>
              <a:t>’</a:t>
            </a:r>
            <a:r>
              <a:rPr lang="en-US"/>
              <a:t>s a matrix with a quarter of a million rows and over 24,000 columns.  A full multiplication would use on the order of 10 billion operations per frame.  </a:t>
            </a:r>
          </a:p>
          <a:p>
            <a:endParaRPr lang="en-US"/>
          </a:p>
          <a:p>
            <a:r>
              <a:rPr lang="en-US"/>
              <a:t>One thing we could do is reduce the dimension to achieve real-time rates; the original precomputed radiance transfer technique is so fast because it uses only 25 – 50 lights.  But that blurs output image detail. </a:t>
            </a:r>
          </a:p>
          <a:p>
            <a:endParaRPr lang="en-US"/>
          </a:p>
          <a:p>
            <a:r>
              <a:rPr lang="en-US"/>
              <a:t>Our goal is to try to maintain the fidelity of high resolution light transport, but do it at interactive rates.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633E7-8C6F-3345-8E47-1A532E58FB1C}" type="slidenum">
              <a:rPr lang="en-US"/>
              <a:pPr/>
              <a:t>16</a:t>
            </a:fld>
            <a:endParaRPr lang="en-US"/>
          </a:p>
        </p:txBody>
      </p:sp>
      <p:sp>
        <p:nvSpPr>
          <p:cNvPr id="1492994" name="Rectangle 2"/>
          <p:cNvSpPr>
            <a:spLocks noGrp="1" noRot="1" noChangeAspect="1" noChangeArrowheads="1" noTextEdit="1"/>
          </p:cNvSpPr>
          <p:nvPr>
            <p:ph type="sldImg"/>
          </p:nvPr>
        </p:nvSpPr>
        <p:spPr>
          <a:xfrm>
            <a:off x="1171575" y="696913"/>
            <a:ext cx="4641850" cy="3481387"/>
          </a:xfrm>
          <a:ln/>
          <a:extLst>
            <a:ext uri="{FAA26D3D-D897-4be2-8F04-BA451C77F1D7}">
              <ma14:placeholderFlag xmlns:ma14="http://schemas.microsoft.com/office/mac/drawingml/2011/main" val="1"/>
            </a:ext>
          </a:extLst>
        </p:spPr>
      </p:sp>
      <p:sp>
        <p:nvSpPr>
          <p:cNvPr id="1492995" name="Rectangle 3"/>
          <p:cNvSpPr>
            <a:spLocks noGrp="1" noChangeArrowheads="1"/>
          </p:cNvSpPr>
          <p:nvPr>
            <p:ph type="body" idx="1"/>
          </p:nvPr>
        </p:nvSpPr>
        <p:spPr>
          <a:xfrm>
            <a:off x="698804" y="4410065"/>
            <a:ext cx="5587394" cy="4176744"/>
          </a:xfrm>
        </p:spPr>
        <p:txBody>
          <a:bodyPr lIns="91427" tIns="45713" rIns="91427" bIns="45713"/>
          <a:lstStyle/>
          <a:p>
            <a:r>
              <a:rPr lang="en-US"/>
              <a:t>We think there</a:t>
            </a:r>
            <a:r>
              <a:rPr lang="ja-JP" altLang="en-US">
                <a:latin typeface="Arial"/>
              </a:rPr>
              <a:t>’</a:t>
            </a:r>
            <a:r>
              <a:rPr lang="en-US"/>
              <a:t>s good reason to concentrate on this part of the lighting/transport complexity space.</a:t>
            </a:r>
          </a:p>
          <a:p>
            <a:r>
              <a:rPr lang="en-US"/>
              <a:t>We wanted to handle dynamic and large area lights, including their self-shadowing and interreflection effects.</a:t>
            </a:r>
          </a:p>
          <a:p>
            <a:endParaRPr lang="en-US"/>
          </a:p>
          <a:p>
            <a:r>
              <a:rPr lang="en-US"/>
              <a:t>Area lights can add a sense of realism that is difficult to obtain with point lights – in the top row we have a displacement mapped sphere illuminated with a point light (casting hard shadows) and an area light (casting soft shadows.)  The object shape</a:t>
            </a:r>
            <a:r>
              <a:rPr lang="ja-JP" altLang="en-US">
                <a:latin typeface="Arial"/>
              </a:rPr>
              <a:t>’</a:t>
            </a:r>
            <a:r>
              <a:rPr lang="en-US"/>
              <a:t>s is more effectively conveyed with soft shadows.</a:t>
            </a:r>
          </a:p>
          <a:p>
            <a:endParaRPr lang="en-US"/>
          </a:p>
          <a:p>
            <a:r>
              <a:rPr lang="en-US"/>
              <a:t>Shadows also add much more realism than area lighting without shadows.</a:t>
            </a:r>
          </a:p>
          <a:p>
            <a:r>
              <a:rPr lang="en-US"/>
              <a:t>In the bottom row we have a bust of the max planc head rendered on the left using ravi</a:t>
            </a:r>
            <a:r>
              <a:rPr lang="ja-JP" altLang="en-US">
                <a:latin typeface="Arial"/>
              </a:rPr>
              <a:t>’</a:t>
            </a:r>
            <a:r>
              <a:rPr lang="en-US"/>
              <a:t>s technique from last year (no shadows) and on the right using our technique.  Though both are lit by an entire environment, the shadowed image on the right looks more realistic.</a:t>
            </a:r>
          </a:p>
          <a:p>
            <a:endParaRPr lang="en-US"/>
          </a:p>
          <a:p>
            <a:r>
              <a:rPr lang="en-US"/>
              <a:t>We wanted to achieve these effects for both diffuse and glossy surfaces at real-time rendering rates.</a:t>
            </a:r>
          </a:p>
          <a:p>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62E34F-F20A-0144-9DDC-2C0CA49CF56A}" type="slidenum">
              <a:rPr lang="en-US"/>
              <a:pPr/>
              <a:t>17</a:t>
            </a:fld>
            <a:endParaRPr lang="en-US"/>
          </a:p>
        </p:txBody>
      </p:sp>
      <p:sp>
        <p:nvSpPr>
          <p:cNvPr id="1495042"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95043" name="Rectangle 3"/>
          <p:cNvSpPr>
            <a:spLocks noGrp="1" noChangeArrowheads="1"/>
          </p:cNvSpPr>
          <p:nvPr>
            <p:ph type="body" idx="1"/>
          </p:nvPr>
        </p:nvSpPr>
        <p:spPr>
          <a:xfrm>
            <a:off x="698804" y="4410065"/>
            <a:ext cx="5587394" cy="4176744"/>
          </a:xfrm>
        </p:spPr>
        <p:txBody>
          <a:bodyPr lIns="91427" tIns="45713" rIns="91427" bIns="45713"/>
          <a:lstStyle/>
          <a:p>
            <a:r>
              <a:rPr lang="en-US"/>
              <a:t>This slide illustrates the precomputation for direct lighting.  Each image on the right is generated by placing the head model into a lighting environment that simply consists of the corresponding basis function (SH basis in this case illustrated on the left.)  This just requires rendering software that can deal with negative lights.</a:t>
            </a:r>
          </a:p>
          <a:p>
            <a:endParaRPr lang="en-US"/>
          </a:p>
          <a:p>
            <a:r>
              <a:rPr lang="en-US"/>
              <a:t>The result is a spatialy varying set of transfer coefficients shown on the right.</a:t>
            </a:r>
          </a:p>
          <a:p>
            <a:endParaRPr lang="en-US"/>
          </a:p>
          <a:p>
            <a:r>
              <a:rPr lang="en-US"/>
              <a:t>To reconstruct reflected radiance just compute a linear combination of the transfer coefficient images scaled by the corresponding coefficient for the lighting environment.</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15233-8539-8B47-8661-F266D43625E7}" type="slidenum">
              <a:rPr lang="en-US"/>
              <a:pPr/>
              <a:t>18</a:t>
            </a:fld>
            <a:endParaRPr lang="en-US"/>
          </a:p>
        </p:txBody>
      </p:sp>
      <p:sp>
        <p:nvSpPr>
          <p:cNvPr id="1497090" name="Rectangle 2"/>
          <p:cNvSpPr>
            <a:spLocks noGrp="1" noRot="1" noChangeAspect="1" noChangeArrowheads="1" noTextEdit="1"/>
          </p:cNvSpPr>
          <p:nvPr>
            <p:ph type="sldImg"/>
          </p:nvPr>
        </p:nvSpPr>
        <p:spPr>
          <a:xfrm>
            <a:off x="1171575" y="696913"/>
            <a:ext cx="4641850" cy="3481387"/>
          </a:xfrm>
          <a:ln/>
          <a:extLst>
            <a:ext uri="{FAA26D3D-D897-4be2-8F04-BA451C77F1D7}">
              <ma14:placeholderFlag xmlns:ma14="http://schemas.microsoft.com/office/mac/drawingml/2011/main" val="1"/>
            </a:ext>
          </a:extLst>
        </p:spPr>
      </p:sp>
      <p:sp>
        <p:nvSpPr>
          <p:cNvPr id="1497091" name="Rectangle 3"/>
          <p:cNvSpPr>
            <a:spLocks noGrp="1" noChangeArrowheads="1"/>
          </p:cNvSpPr>
          <p:nvPr>
            <p:ph type="body" idx="1"/>
          </p:nvPr>
        </p:nvSpPr>
        <p:spPr>
          <a:xfrm>
            <a:off x="698804" y="4410065"/>
            <a:ext cx="5587394" cy="4176744"/>
          </a:xfrm>
        </p:spPr>
        <p:txBody>
          <a:bodyPr lIns="91427" tIns="45713" rIns="91427" bIns="45713"/>
          <a:lstStyle/>
          <a:p>
            <a:r>
              <a:rPr lang="en-US"/>
              <a:t>This set of images shows the buddha model lit in the same lighting environment, without shadows, with shadows and with shadows and inter reflections.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71987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417053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62505"/>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989906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614014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5555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1033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545441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220394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1.png"/><Relationship Id="rId6" Type="http://schemas.openxmlformats.org/officeDocument/2006/relationships/oleObject" Target="../embeddings/oleObject4.bin"/><Relationship Id="rId7" Type="http://schemas.openxmlformats.org/officeDocument/2006/relationships/image" Target="../media/image12.emf"/><Relationship Id="rId8" Type="http://schemas.openxmlformats.org/officeDocument/2006/relationships/image" Target="../media/image10.jpeg"/><Relationship Id="rId9" Type="http://schemas.openxmlformats.org/officeDocument/2006/relationships/oleObject" Target="../embeddings/oleObject5.bin"/><Relationship Id="rId10" Type="http://schemas.openxmlformats.org/officeDocument/2006/relationships/image" Target="../media/image13.emf"/><Relationship Id="rId1" Type="http://schemas.openxmlformats.org/officeDocument/2006/relationships/vmlDrawing" Target="../drawings/vmlDrawing3.vml"/><Relationship Id="rId2" Type="http://schemas.openxmlformats.org/officeDocument/2006/relationships/tags" Target="../tags/tag1.xml"/></Relationships>
</file>

<file path=ppt/slides/_rels/slide11.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16.emf"/><Relationship Id="rId13" Type="http://schemas.openxmlformats.org/officeDocument/2006/relationships/image" Target="../media/image20.jpeg"/><Relationship Id="rId14" Type="http://schemas.openxmlformats.org/officeDocument/2006/relationships/image" Target="../media/image21.jpeg"/><Relationship Id="rId15" Type="http://schemas.openxmlformats.org/officeDocument/2006/relationships/image" Target="../media/image22.jpeg"/><Relationship Id="rId16" Type="http://schemas.openxmlformats.org/officeDocument/2006/relationships/image" Target="../media/image23.jpeg"/><Relationship Id="rId1" Type="http://schemas.openxmlformats.org/officeDocument/2006/relationships/vmlDrawing" Target="../drawings/vmlDrawing4.vml"/><Relationship Id="rId2" Type="http://schemas.openxmlformats.org/officeDocument/2006/relationships/slideLayout" Target="../slideLayouts/slideLayout6.xml"/><Relationship Id="rId3" Type="http://schemas.openxmlformats.org/officeDocument/2006/relationships/notesSlide" Target="../notesSlides/notesSlide3.xml"/><Relationship Id="rId4" Type="http://schemas.openxmlformats.org/officeDocument/2006/relationships/image" Target="../media/image17.jpeg"/><Relationship Id="rId5" Type="http://schemas.openxmlformats.org/officeDocument/2006/relationships/oleObject" Target="../embeddings/oleObject6.bin"/><Relationship Id="rId6" Type="http://schemas.openxmlformats.org/officeDocument/2006/relationships/image" Target="../media/image14.emf"/><Relationship Id="rId7" Type="http://schemas.openxmlformats.org/officeDocument/2006/relationships/image" Target="../media/image18.jpeg"/><Relationship Id="rId8" Type="http://schemas.openxmlformats.org/officeDocument/2006/relationships/oleObject" Target="../embeddings/oleObject7.bin"/><Relationship Id="rId9" Type="http://schemas.openxmlformats.org/officeDocument/2006/relationships/image" Target="../media/image15.emf"/><Relationship Id="rId10"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9.bin"/><Relationship Id="rId5" Type="http://schemas.openxmlformats.org/officeDocument/2006/relationships/image" Target="../media/image24.emf"/><Relationship Id="rId6" Type="http://schemas.openxmlformats.org/officeDocument/2006/relationships/oleObject" Target="../embeddings/oleObject10.bin"/><Relationship Id="rId7" Type="http://schemas.openxmlformats.org/officeDocument/2006/relationships/image" Target="../media/image25.emf"/><Relationship Id="rId8" Type="http://schemas.openxmlformats.org/officeDocument/2006/relationships/oleObject" Target="../embeddings/oleObject11.bin"/><Relationship Id="rId9" Type="http://schemas.openxmlformats.org/officeDocument/2006/relationships/image" Target="../media/image26.emf"/><Relationship Id="rId10" Type="http://schemas.openxmlformats.org/officeDocument/2006/relationships/image" Target="../media/image27.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2.bin"/><Relationship Id="rId5" Type="http://schemas.openxmlformats.org/officeDocument/2006/relationships/image" Target="../media/image28.emf"/><Relationship Id="rId6" Type="http://schemas.openxmlformats.org/officeDocument/2006/relationships/image" Target="../media/image29.png"/><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5.png"/><Relationship Id="rId5" Type="http://schemas.openxmlformats.org/officeDocument/2006/relationships/oleObject" Target="../embeddings/oleObject13.bin"/><Relationship Id="rId6" Type="http://schemas.openxmlformats.org/officeDocument/2006/relationships/image" Target="../media/image44.wmf"/><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4.bin"/><Relationship Id="rId5" Type="http://schemas.openxmlformats.org/officeDocument/2006/relationships/image" Target="../media/image50.emf"/><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oleObject" Target="../embeddings/oleObject15.bin"/><Relationship Id="rId9" Type="http://schemas.openxmlformats.org/officeDocument/2006/relationships/image" Target="../media/image51.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2.png"/><Relationship Id="rId1" Type="http://schemas.microsoft.com/office/2007/relationships/media" Target="../media/media1.avi"/><Relationship Id="rId2" Type="http://schemas.openxmlformats.org/officeDocument/2006/relationships/video" Target="../media/media1.avi"/></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oleObject" Target="../embeddings/oleObject16.bin"/><Relationship Id="rId6" Type="http://schemas.openxmlformats.org/officeDocument/2006/relationships/image" Target="../media/image53.emf"/><Relationship Id="rId7" Type="http://schemas.openxmlformats.org/officeDocument/2006/relationships/image" Target="../media/image11.png"/><Relationship Id="rId1" Type="http://schemas.openxmlformats.org/officeDocument/2006/relationships/vmlDrawing" Target="../drawings/vmlDrawing9.vml"/><Relationship Id="rId2" Type="http://schemas.openxmlformats.org/officeDocument/2006/relationships/tags" Target="../tags/tag2.xml"/></Relationships>
</file>

<file path=ppt/slides/_rels/slide29.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63.png"/><Relationship Id="rId13" Type="http://schemas.openxmlformats.org/officeDocument/2006/relationships/image" Target="../media/image64.png"/><Relationship Id="rId1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6.xml"/><Relationship Id="rId5" Type="http://schemas.openxmlformats.org/officeDocument/2006/relationships/oleObject" Target="../embeddings/oleObject17.bin"/><Relationship Id="rId6" Type="http://schemas.openxmlformats.org/officeDocument/2006/relationships/image" Target="../media/image71.wmf"/><Relationship Id="rId7" Type="http://schemas.openxmlformats.org/officeDocument/2006/relationships/oleObject" Target="../embeddings/oleObject18.bin"/><Relationship Id="rId8" Type="http://schemas.openxmlformats.org/officeDocument/2006/relationships/image" Target="../media/image72.emf"/><Relationship Id="rId9" Type="http://schemas.openxmlformats.org/officeDocument/2006/relationships/image" Target="../media/image68.png"/><Relationship Id="rId10" Type="http://schemas.openxmlformats.org/officeDocument/2006/relationships/image" Target="../media/image73.png"/><Relationship Id="rId1" Type="http://schemas.openxmlformats.org/officeDocument/2006/relationships/vmlDrawing" Target="../drawings/vmlDrawing10.vml"/><Relationship Id="rId2" Type="http://schemas.openxmlformats.org/officeDocument/2006/relationships/tags" Target="../tags/tag4.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78.png"/><Relationship Id="rId1" Type="http://schemas.microsoft.com/office/2007/relationships/media" Target="../media/media2.avi"/><Relationship Id="rId2" Type="http://schemas.openxmlformats.org/officeDocument/2006/relationships/video" Target="../media/media2.avi"/></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jpeg"/><Relationship Id="rId7" Type="http://schemas.openxmlformats.org/officeDocument/2006/relationships/image" Target="../media/image83.jpeg"/><Relationship Id="rId8"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11.png"/><Relationship Id="rId5" Type="http://schemas.openxmlformats.org/officeDocument/2006/relationships/image" Target="../media/image87.png"/><Relationship Id="rId6"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99.png"/><Relationship Id="rId5" Type="http://schemas.openxmlformats.org/officeDocument/2006/relationships/oleObject" Target="../embeddings/oleObject19.bin"/><Relationship Id="rId6" Type="http://schemas.openxmlformats.org/officeDocument/2006/relationships/image" Target="../media/image101.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oleObject" Target="../embeddings/oleObject1.bin"/><Relationship Id="rId5"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2.bin"/><Relationship Id="rId5" Type="http://schemas.openxmlformats.org/officeDocument/2006/relationships/image" Target="../media/image8.emf"/><Relationship Id="rId6" Type="http://schemas.openxmlformats.org/officeDocument/2006/relationships/image" Target="../media/image10.jpeg"/><Relationship Id="rId7" Type="http://schemas.openxmlformats.org/officeDocument/2006/relationships/oleObject" Target="../embeddings/oleObject3.bin"/><Relationship Id="rId8" Type="http://schemas.openxmlformats.org/officeDocument/2006/relationships/image" Target="../media/image9.emf"/><Relationship Id="rId9"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0" y="1066800"/>
            <a:ext cx="7772400" cy="1143000"/>
          </a:xfrm>
        </p:spPr>
        <p:txBody>
          <a:bodyPr/>
          <a:lstStyle/>
          <a:p>
            <a:r>
              <a:rPr lang="en-US" dirty="0" smtClean="0"/>
              <a:t>Advanced Computer Graphics</a:t>
            </a:r>
            <a:endParaRPr lang="en-US" dirty="0"/>
          </a:p>
        </p:txBody>
      </p:sp>
      <p:sp>
        <p:nvSpPr>
          <p:cNvPr id="1045507" name="Rectangle 3"/>
          <p:cNvSpPr>
            <a:spLocks noGrp="1" noChangeArrowheads="1"/>
          </p:cNvSpPr>
          <p:nvPr>
            <p:ph type="subTitle" idx="1"/>
          </p:nvPr>
        </p:nvSpPr>
        <p:spPr>
          <a:xfrm>
            <a:off x="457200" y="2295525"/>
            <a:ext cx="8229600" cy="1752600"/>
          </a:xfrm>
        </p:spPr>
        <p:txBody>
          <a:bodyPr/>
          <a:lstStyle/>
          <a:p>
            <a:r>
              <a:rPr lang="en-US" dirty="0" smtClean="0">
                <a:latin typeface="+mj-lt"/>
              </a:rPr>
              <a:t>CSE 163 [Spring 2017]</a:t>
            </a:r>
            <a:r>
              <a:rPr lang="en-US" dirty="0">
                <a:latin typeface="+mj-lt"/>
              </a:rPr>
              <a:t>, Lecture </a:t>
            </a:r>
            <a:r>
              <a:rPr lang="en-US" dirty="0" smtClean="0">
                <a:latin typeface="+mj-lt"/>
              </a:rPr>
              <a:t>16</a:t>
            </a:r>
            <a:endParaRPr lang="en-US" dirty="0">
              <a:latin typeface="+mj-lt"/>
            </a:endParaRPr>
          </a:p>
          <a:p>
            <a:r>
              <a:rPr lang="en-US" dirty="0">
                <a:latin typeface="+mj-lt"/>
              </a:rPr>
              <a:t>Ravi 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390007" y="3576638"/>
            <a:ext cx="4288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dirty="0">
                <a:latin typeface="+mj-lt"/>
              </a:rPr>
              <a:t>http://</a:t>
            </a:r>
            <a:r>
              <a:rPr lang="en-US" sz="2400" dirty="0" err="1" smtClean="0">
                <a:latin typeface="+mj-lt"/>
              </a:rPr>
              <a:t>www.cs.ucsd.edu</a:t>
            </a:r>
            <a:r>
              <a:rPr lang="en-US" sz="2400" dirty="0">
                <a:latin typeface="+mj-lt"/>
              </a:rPr>
              <a:t>/~</a:t>
            </a:r>
            <a:r>
              <a:rPr lang="en-US" sz="2400" dirty="0" err="1" smtClean="0">
                <a:latin typeface="+mj-lt"/>
              </a:rPr>
              <a:t>ravir</a:t>
            </a:r>
            <a:endParaRPr lang="en-US" sz="2400" dirty="0">
              <a:latin typeface="+mj-lt"/>
            </a:endParaRPr>
          </a:p>
        </p:txBody>
      </p:sp>
      <p:pic>
        <p:nvPicPr>
          <p:cNvPr id="2" name="Picture 1"/>
          <p:cNvPicPr>
            <a:picLocks noChangeAspect="1"/>
          </p:cNvPicPr>
          <p:nvPr/>
        </p:nvPicPr>
        <p:blipFill>
          <a:blip r:embed="rId2"/>
          <a:stretch>
            <a:fillRect/>
          </a:stretch>
        </p:blipFill>
        <p:spPr>
          <a:xfrm>
            <a:off x="42305" y="4429299"/>
            <a:ext cx="2955352" cy="1775417"/>
          </a:xfrm>
          <a:prstGeom prst="rect">
            <a:avLst/>
          </a:prstGeom>
        </p:spPr>
      </p:pic>
      <p:pic>
        <p:nvPicPr>
          <p:cNvPr id="13" name="Picture 21" descr="kajiya-chess-sig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6494" y="4427931"/>
            <a:ext cx="2126467" cy="17720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5" descr="david-classic-leftligh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458" y="4394200"/>
            <a:ext cx="1664569" cy="18224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blackgi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0681" y="4433136"/>
            <a:ext cx="2310060" cy="1733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226" name="Picture 2" descr="stpeters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0227" name="Object 3"/>
          <p:cNvGraphicFramePr>
            <a:graphicFrameLocks noChangeAspect="1"/>
          </p:cNvGraphicFramePr>
          <p:nvPr>
            <p:extLst>
              <p:ext uri="{D42A27DB-BD31-4B8C-83A1-F6EECF244321}">
                <p14:modId xmlns:p14="http://schemas.microsoft.com/office/powerpoint/2010/main" val="1750572889"/>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spid="_x0000_s3077" name="Equation" r:id="rId6" imgW="508000" imgH="1320800" progId="Equation.DSMT4">
                  <p:embed/>
                </p:oleObj>
              </mc:Choice>
              <mc:Fallback>
                <p:oleObj name="Equation" r:id="rId6" imgW="508000" imgH="1320800" progId="Equation.DSMT4">
                  <p:embed/>
                  <p:pic>
                    <p:nvPicPr>
                      <p:cNvPr id="0" name=""/>
                      <p:cNvPicPr>
                        <a:picLocks noChangeAspect="1" noChangeArrowheads="1"/>
                      </p:cNvPicPr>
                      <p:nvPr/>
                    </p:nvPicPr>
                    <p:blipFill>
                      <a:blip r:embed="rId7"/>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60228" name="Picture 4" descr="pla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0229" name="Object 5"/>
          <p:cNvGraphicFramePr>
            <a:graphicFrameLocks noChangeAspect="1"/>
          </p:cNvGraphicFramePr>
          <p:nvPr>
            <p:extLst>
              <p:ext uri="{D42A27DB-BD31-4B8C-83A1-F6EECF244321}">
                <p14:modId xmlns:p14="http://schemas.microsoft.com/office/powerpoint/2010/main" val="3362878118"/>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spid="_x0000_s3078" name="Equation" r:id="rId9" imgW="2235200" imgH="1320800" progId="Equation.DSMT4">
                  <p:embed/>
                </p:oleObj>
              </mc:Choice>
              <mc:Fallback>
                <p:oleObj name="Equation" r:id="rId9" imgW="2235200" imgH="1320800" progId="Equation.DSMT4">
                  <p:embed/>
                  <p:pic>
                    <p:nvPicPr>
                      <p:cNvPr id="0" name=""/>
                      <p:cNvPicPr>
                        <a:picLocks noChangeAspect="1" noChangeArrowheads="1"/>
                      </p:cNvPicPr>
                      <p:nvPr/>
                    </p:nvPicPr>
                    <p:blipFill>
                      <a:blip r:embed="rId10"/>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0230" name="Rectangle 6"/>
          <p:cNvSpPr>
            <a:spLocks noChangeArrowheads="1"/>
          </p:cNvSpPr>
          <p:nvPr/>
        </p:nvSpPr>
        <p:spPr bwMode="auto">
          <a:xfrm>
            <a:off x="990600" y="990600"/>
            <a:ext cx="4191000" cy="28956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1" name="Rectangle 7"/>
          <p:cNvSpPr>
            <a:spLocks noChangeArrowheads="1"/>
          </p:cNvSpPr>
          <p:nvPr/>
        </p:nvSpPr>
        <p:spPr bwMode="auto">
          <a:xfrm>
            <a:off x="2407153" y="3733800"/>
            <a:ext cx="2997200" cy="28956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2" name="Rectangle 8"/>
          <p:cNvSpPr>
            <a:spLocks noGrp="1" noChangeArrowheads="1"/>
          </p:cNvSpPr>
          <p:nvPr>
            <p:ph type="body" idx="1"/>
          </p:nvPr>
        </p:nvSpPr>
        <p:spPr>
          <a:xfrm>
            <a:off x="4879975" y="3058704"/>
            <a:ext cx="3665538" cy="86995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algn="ctr">
              <a:buFont typeface="Wingdings" charset="0"/>
              <a:buNone/>
            </a:pPr>
            <a:r>
              <a:rPr lang="en-US" dirty="0">
                <a:latin typeface="Arial" charset="0"/>
              </a:rPr>
              <a:t>Input Lighting</a:t>
            </a:r>
            <a:br>
              <a:rPr lang="en-US" dirty="0">
                <a:latin typeface="Arial" charset="0"/>
              </a:rPr>
            </a:br>
            <a:r>
              <a:rPr lang="en-US" dirty="0">
                <a:latin typeface="Arial" charset="0"/>
              </a:rPr>
              <a:t>   (</a:t>
            </a:r>
            <a:r>
              <a:rPr lang="en-US" dirty="0" err="1">
                <a:latin typeface="Arial" charset="0"/>
              </a:rPr>
              <a:t>Cubemap</a:t>
            </a:r>
            <a:r>
              <a:rPr lang="en-US" dirty="0">
                <a:latin typeface="Arial" charset="0"/>
              </a:rPr>
              <a:t> Vector)</a:t>
            </a:r>
          </a:p>
        </p:txBody>
      </p:sp>
      <p:sp>
        <p:nvSpPr>
          <p:cNvPr id="1460233" name="Rectangle 9"/>
          <p:cNvSpPr>
            <a:spLocks noChangeArrowheads="1"/>
          </p:cNvSpPr>
          <p:nvPr/>
        </p:nvSpPr>
        <p:spPr bwMode="auto">
          <a:xfrm>
            <a:off x="5194300" y="1397000"/>
            <a:ext cx="3462338"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pPr>
            <a:r>
              <a:rPr lang="en-US" sz="2800">
                <a:solidFill>
                  <a:srgbClr val="FFFFFF"/>
                </a:solidFill>
                <a:latin typeface="Arial" charset="0"/>
              </a:rPr>
              <a:t>Output Image</a:t>
            </a:r>
            <a:br>
              <a:rPr lang="en-US" sz="2800">
                <a:solidFill>
                  <a:srgbClr val="FFFFFF"/>
                </a:solidFill>
                <a:latin typeface="Arial" charset="0"/>
              </a:rPr>
            </a:br>
            <a:r>
              <a:rPr lang="en-US" sz="2800">
                <a:solidFill>
                  <a:srgbClr val="FFFFFF"/>
                </a:solidFill>
                <a:latin typeface="Arial" charset="0"/>
              </a:rPr>
              <a:t>(Pixel Vector)</a:t>
            </a:r>
          </a:p>
        </p:txBody>
      </p:sp>
      <p:sp>
        <p:nvSpPr>
          <p:cNvPr id="1460234" name="Rectangle 10"/>
          <p:cNvSpPr>
            <a:spLocks noChangeArrowheads="1"/>
          </p:cNvSpPr>
          <p:nvPr/>
        </p:nvSpPr>
        <p:spPr bwMode="auto">
          <a:xfrm>
            <a:off x="1768475" y="4826000"/>
            <a:ext cx="685800" cy="1027113"/>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5" name="Rectangle 11"/>
          <p:cNvSpPr>
            <a:spLocks noChangeArrowheads="1"/>
          </p:cNvSpPr>
          <p:nvPr/>
        </p:nvSpPr>
        <p:spPr bwMode="auto">
          <a:xfrm>
            <a:off x="-1275761" y="5314950"/>
            <a:ext cx="3462338"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r">
              <a:spcBef>
                <a:spcPct val="50000"/>
              </a:spcBef>
              <a:buClr>
                <a:srgbClr val="2AABA8"/>
              </a:buClr>
              <a:buFont typeface="Wingdings" charset="0"/>
              <a:buNone/>
            </a:pPr>
            <a:r>
              <a:rPr lang="en-US" sz="2800" dirty="0" err="1">
                <a:solidFill>
                  <a:srgbClr val="FFFFFF"/>
                </a:solidFill>
                <a:latin typeface="Arial" charset="0"/>
              </a:rPr>
              <a:t>Precomputed</a:t>
            </a:r>
            <a:r>
              <a:rPr lang="en-US" sz="2800" dirty="0">
                <a:solidFill>
                  <a:srgbClr val="FFFFFF"/>
                </a:solidFill>
                <a:latin typeface="Arial" charset="0"/>
              </a:rPr>
              <a:t> Transport</a:t>
            </a:r>
            <a:br>
              <a:rPr lang="en-US" sz="2800" dirty="0">
                <a:solidFill>
                  <a:srgbClr val="FFFFFF"/>
                </a:solidFill>
                <a:latin typeface="Arial" charset="0"/>
              </a:rPr>
            </a:br>
            <a:r>
              <a:rPr lang="en-US" sz="2800" dirty="0">
                <a:solidFill>
                  <a:srgbClr val="FFFFFF"/>
                </a:solidFill>
                <a:latin typeface="Arial" charset="0"/>
              </a:rPr>
              <a:t>Matrix</a:t>
            </a:r>
          </a:p>
        </p:txBody>
      </p:sp>
      <p:sp>
        <p:nvSpPr>
          <p:cNvPr id="1460236" name="Rectangle 12"/>
          <p:cNvSpPr>
            <a:spLocks noChangeArrowheads="1"/>
          </p:cNvSpPr>
          <p:nvPr/>
        </p:nvSpPr>
        <p:spPr bwMode="auto">
          <a:xfrm>
            <a:off x="5438775" y="3986213"/>
            <a:ext cx="3259138" cy="2743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7" name="Rectangle 13"/>
          <p:cNvSpPr>
            <a:spLocks noGrp="1" noChangeArrowheads="1"/>
          </p:cNvSpPr>
          <p:nvPr>
            <p:ph type="title"/>
          </p:nvPr>
        </p:nvSpPr>
        <p:spPr/>
        <p:txBody>
          <a:bodyPr/>
          <a:lstStyle/>
          <a:p>
            <a:r>
              <a:rPr lang="en-US" sz="3200"/>
              <a:t>Relighting as a Matrix-Vector Multiply</a:t>
            </a:r>
          </a:p>
        </p:txBody>
      </p:sp>
    </p:spTree>
    <p:custDataLst>
      <p:tags r:id="rId2"/>
    </p:custDataLst>
    <p:extLst>
      <p:ext uri="{BB962C8B-B14F-4D97-AF65-F5344CB8AC3E}">
        <p14:creationId xmlns:p14="http://schemas.microsoft.com/office/powerpoint/2010/main" val="3550846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60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0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0234"/>
                                        </p:tgtEl>
                                        <p:attrNameLst>
                                          <p:attrName>style.visibility</p:attrName>
                                        </p:attrNameLst>
                                      </p:cBhvr>
                                      <p:to>
                                        <p:strVal val="visible"/>
                                      </p:to>
                                    </p:set>
                                  </p:childTnLst>
                                </p:cTn>
                              </p:par>
                            </p:childTnLst>
                          </p:cTn>
                        </p:par>
                        <p:par>
                          <p:cTn id="11" fill="hold" nodeType="afterGroup">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460232">
                                            <p:txEl>
                                              <p:pRg st="0" end="0"/>
                                            </p:txEl>
                                          </p:spTgt>
                                        </p:tgtEl>
                                        <p:attrNameLst>
                                          <p:attrName>style.visibility</p:attrName>
                                        </p:attrNameLst>
                                      </p:cBhvr>
                                      <p:to>
                                        <p:strVal val="visible"/>
                                      </p:to>
                                    </p:set>
                                    <p:animEffect transition="in" filter="fade">
                                      <p:cBhvr>
                                        <p:cTn id="14" dur="500"/>
                                        <p:tgtEl>
                                          <p:spTgt spid="146023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60232">
                                            <p:txEl>
                                              <p:pRg st="0" end="0"/>
                                            </p:txEl>
                                          </p:spTgt>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60236"/>
                                        </p:tgtEl>
                                        <p:attrNameLst>
                                          <p:attrName>style.visibility</p:attrName>
                                        </p:attrNameLst>
                                      </p:cBhvr>
                                      <p:to>
                                        <p:strVal val="visible"/>
                                      </p:to>
                                    </p:set>
                                  </p:childTnLst>
                                </p:cTn>
                              </p:par>
                            </p:childTnLst>
                          </p:cTn>
                        </p:par>
                        <p:par>
                          <p:cTn id="21" fill="hold" nodeType="afterGroup">
                            <p:stCondLst>
                              <p:cond delay="0"/>
                            </p:stCondLst>
                            <p:childTnLst>
                              <p:par>
                                <p:cTn id="22" presetID="10" presetClass="exit" presetSubtype="0" fill="hold" grpId="1" nodeType="afterEffect">
                                  <p:stCondLst>
                                    <p:cond delay="0"/>
                                  </p:stCondLst>
                                  <p:childTnLst>
                                    <p:animEffect transition="out" filter="fade">
                                      <p:cBhvr>
                                        <p:cTn id="23" dur="500"/>
                                        <p:tgtEl>
                                          <p:spTgt spid="1460230"/>
                                        </p:tgtEl>
                                      </p:cBhvr>
                                    </p:animEffect>
                                    <p:set>
                                      <p:cBhvr>
                                        <p:cTn id="24" dur="1" fill="hold">
                                          <p:stCondLst>
                                            <p:cond delay="499"/>
                                          </p:stCondLst>
                                        </p:cTn>
                                        <p:tgtEl>
                                          <p:spTgt spid="146023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460233"/>
                                        </p:tgtEl>
                                        <p:attrNameLst>
                                          <p:attrName>style.visibility</p:attrName>
                                        </p:attrNameLst>
                                      </p:cBhvr>
                                      <p:to>
                                        <p:strVal val="visible"/>
                                      </p:to>
                                    </p:set>
                                    <p:animEffect transition="in" filter="fade">
                                      <p:cBhvr>
                                        <p:cTn id="27" dur="500"/>
                                        <p:tgtEl>
                                          <p:spTgt spid="14602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60230"/>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460233"/>
                                        </p:tgtEl>
                                        <p:attrNameLst>
                                          <p:attrName>style.visibility</p:attrName>
                                        </p:attrNameLst>
                                      </p:cBhvr>
                                      <p:to>
                                        <p:strVal val="hidden"/>
                                      </p:to>
                                    </p:set>
                                  </p:childTnLst>
                                </p:cTn>
                              </p:par>
                            </p:childTnLst>
                          </p:cTn>
                        </p:par>
                        <p:par>
                          <p:cTn id="34" fill="hold" nodeType="afterGroup">
                            <p:stCondLst>
                              <p:cond delay="0"/>
                            </p:stCondLst>
                            <p:childTnLst>
                              <p:par>
                                <p:cTn id="35" presetID="10" presetClass="exit" presetSubtype="0" fill="hold" grpId="1" nodeType="afterEffect">
                                  <p:stCondLst>
                                    <p:cond delay="0"/>
                                  </p:stCondLst>
                                  <p:childTnLst>
                                    <p:animEffect transition="out" filter="fade">
                                      <p:cBhvr>
                                        <p:cTn id="36" dur="500"/>
                                        <p:tgtEl>
                                          <p:spTgt spid="1460231"/>
                                        </p:tgtEl>
                                      </p:cBhvr>
                                    </p:animEffect>
                                    <p:set>
                                      <p:cBhvr>
                                        <p:cTn id="37" dur="1" fill="hold">
                                          <p:stCondLst>
                                            <p:cond delay="499"/>
                                          </p:stCondLst>
                                        </p:cTn>
                                        <p:tgtEl>
                                          <p:spTgt spid="146023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460235">
                                            <p:txEl>
                                              <p:pRg st="0" end="0"/>
                                            </p:txEl>
                                          </p:spTgt>
                                        </p:tgtEl>
                                        <p:attrNameLst>
                                          <p:attrName>style.visibility</p:attrName>
                                        </p:attrNameLst>
                                      </p:cBhvr>
                                      <p:to>
                                        <p:strVal val="visible"/>
                                      </p:to>
                                    </p:set>
                                    <p:animEffect transition="in" filter="fade">
                                      <p:cBhvr>
                                        <p:cTn id="40" dur="500"/>
                                        <p:tgtEl>
                                          <p:spTgt spid="1460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230" grpId="0" animBg="1"/>
      <p:bldP spid="1460230" grpId="1" animBg="1"/>
      <p:bldP spid="1460230" grpId="2" animBg="1"/>
      <p:bldP spid="1460231" grpId="0" animBg="1"/>
      <p:bldP spid="1460231" grpId="1" animBg="1"/>
      <p:bldP spid="1460232" grpId="0" build="p"/>
      <p:bldP spid="1460232" grpId="1" build="p"/>
      <p:bldP spid="1460233" grpId="0"/>
      <p:bldP spid="1460233" grpId="1"/>
      <p:bldP spid="1460234" grpId="0" animBg="1"/>
      <p:bldP spid="1460235" grpId="0" build="p"/>
      <p:bldP spid="14602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274" name="Picture 2" descr="pic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sp>
        <p:nvSpPr>
          <p:cNvPr id="1462275" name="Rectangle 3"/>
          <p:cNvSpPr>
            <a:spLocks noGrp="1" noChangeArrowheads="1"/>
          </p:cNvSpPr>
          <p:nvPr>
            <p:ph type="title"/>
          </p:nvPr>
        </p:nvSpPr>
        <p:spPr/>
        <p:txBody>
          <a:bodyPr/>
          <a:lstStyle/>
          <a:p>
            <a:r>
              <a:rPr lang="en-US"/>
              <a:t>Matrix Columns (Images)</a:t>
            </a:r>
          </a:p>
        </p:txBody>
      </p:sp>
      <p:graphicFrame>
        <p:nvGraphicFramePr>
          <p:cNvPr id="1462276" name="Object 4"/>
          <p:cNvGraphicFramePr>
            <a:graphicFrameLocks noChangeAspect="1"/>
          </p:cNvGraphicFramePr>
          <p:nvPr>
            <p:extLst>
              <p:ext uri="{D42A27DB-BD31-4B8C-83A1-F6EECF244321}">
                <p14:modId xmlns:p14="http://schemas.microsoft.com/office/powerpoint/2010/main" val="1967786952"/>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4103" name="Equation" r:id="rId5" imgW="1536700" imgH="1320800" progId="Equation.DSMT4">
                  <p:embed/>
                </p:oleObj>
              </mc:Choice>
              <mc:Fallback>
                <p:oleObj name="Equation" r:id="rId5" imgW="1536700" imgH="1320800" progId="Equation.DSMT4">
                  <p:embed/>
                  <p:pic>
                    <p:nvPicPr>
                      <p:cNvPr id="0" name=""/>
                      <p:cNvPicPr>
                        <a:picLocks noChangeAspect="1" noChangeArrowheads="1"/>
                      </p:cNvPicPr>
                      <p:nvPr/>
                    </p:nvPicPr>
                    <p:blipFill>
                      <a:blip r:embed="rId6"/>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77" name="Rectangle 5"/>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2278" name="Rectangle 6"/>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462279" name="Picture 7" descr="pic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2280" name="Object 8"/>
          <p:cNvGraphicFramePr>
            <a:graphicFrameLocks noChangeAspect="1"/>
          </p:cNvGraphicFramePr>
          <p:nvPr>
            <p:extLst>
              <p:ext uri="{D42A27DB-BD31-4B8C-83A1-F6EECF244321}">
                <p14:modId xmlns:p14="http://schemas.microsoft.com/office/powerpoint/2010/main" val="2652545138"/>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4104" name="Equation" r:id="rId8" imgW="1536700" imgH="1320800" progId="Equation.DSMT4">
                  <p:embed/>
                </p:oleObj>
              </mc:Choice>
              <mc:Fallback>
                <p:oleObj name="Equation" r:id="rId8" imgW="1536700" imgH="1320800" progId="Equation.DSMT4">
                  <p:embed/>
                  <p:pic>
                    <p:nvPicPr>
                      <p:cNvPr id="0" name=""/>
                      <p:cNvPicPr>
                        <a:picLocks noChangeAspect="1" noChangeArrowheads="1"/>
                      </p:cNvPicPr>
                      <p:nvPr/>
                    </p:nvPicPr>
                    <p:blipFill>
                      <a:blip r:embed="rId9"/>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1" name="Rectangle 9"/>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2282" name="Rectangle 10"/>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462283" name="Picture 11" descr="pic_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2284" name="Object 12"/>
          <p:cNvGraphicFramePr>
            <a:graphicFrameLocks noChangeAspect="1"/>
          </p:cNvGraphicFramePr>
          <p:nvPr>
            <p:extLst>
              <p:ext uri="{D42A27DB-BD31-4B8C-83A1-F6EECF244321}">
                <p14:modId xmlns:p14="http://schemas.microsoft.com/office/powerpoint/2010/main" val="3588978835"/>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4105" name="Equation" r:id="rId11" imgW="1536700" imgH="1320800" progId="Equation.DSMT4">
                  <p:embed/>
                </p:oleObj>
              </mc:Choice>
              <mc:Fallback>
                <p:oleObj name="Equation" r:id="rId11" imgW="1536700" imgH="1320800" progId="Equation.DSMT4">
                  <p:embed/>
                  <p:pic>
                    <p:nvPicPr>
                      <p:cNvPr id="0" name=""/>
                      <p:cNvPicPr>
                        <a:picLocks noChangeAspect="1" noChangeArrowheads="1"/>
                      </p:cNvPicPr>
                      <p:nvPr/>
                    </p:nvPicPr>
                    <p:blipFill>
                      <a:blip r:embed="rId12"/>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5" name="Rectangle 13"/>
          <p:cNvSpPr>
            <a:spLocks noChangeArrowheads="1"/>
          </p:cNvSpPr>
          <p:nvPr/>
        </p:nvSpPr>
        <p:spPr bwMode="auto">
          <a:xfrm>
            <a:off x="3844925" y="1828800"/>
            <a:ext cx="118427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2286" name="Rectangle 14"/>
          <p:cNvSpPr>
            <a:spLocks noChangeArrowheads="1"/>
          </p:cNvSpPr>
          <p:nvPr/>
        </p:nvSpPr>
        <p:spPr bwMode="auto">
          <a:xfrm>
            <a:off x="315913" y="1828800"/>
            <a:ext cx="2547937"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chemeClr val="accent1"/>
              </a:buClr>
              <a:buSzPct val="80000"/>
              <a:buFont typeface="Monotype Sorts" charset="0"/>
              <a:buNone/>
            </a:pPr>
            <a:endParaRPr lang="en-US" b="1" baseline="-25000">
              <a:latin typeface="Arial" charset="0"/>
            </a:endParaRPr>
          </a:p>
        </p:txBody>
      </p:sp>
      <p:pic>
        <p:nvPicPr>
          <p:cNvPr id="1462287" name="Picture 15" descr="pic_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5438" y="2287588"/>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88" name="Picture 16" descr="pic_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89" name="Picture 17" descr="pic_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90" name="Picture 18" descr="pic_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sp>
        <p:nvSpPr>
          <p:cNvPr id="1462291" name="Rectangle 19"/>
          <p:cNvSpPr>
            <a:spLocks noChangeArrowheads="1"/>
          </p:cNvSpPr>
          <p:nvPr/>
        </p:nvSpPr>
        <p:spPr bwMode="auto">
          <a:xfrm>
            <a:off x="2863850" y="1828800"/>
            <a:ext cx="98107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5392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2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22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228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62279"/>
                                        </p:tgtEl>
                                        <p:attrNameLst>
                                          <p:attrName>style.visibility</p:attrName>
                                        </p:attrNameLst>
                                      </p:cBhvr>
                                      <p:to>
                                        <p:strVal val="visible"/>
                                      </p:to>
                                    </p:set>
                                    <p:animEffect transition="in" filter="fade">
                                      <p:cBhvr>
                                        <p:cTn id="13" dur="500"/>
                                        <p:tgtEl>
                                          <p:spTgt spid="1462279"/>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4622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622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228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462283"/>
                                        </p:tgtEl>
                                        <p:attrNameLst>
                                          <p:attrName>style.visibility</p:attrName>
                                        </p:attrNameLst>
                                      </p:cBhvr>
                                      <p:to>
                                        <p:strVal val="visible"/>
                                      </p:to>
                                    </p:set>
                                    <p:animEffect transition="in" filter="fade">
                                      <p:cBhvr>
                                        <p:cTn id="23" dur="500"/>
                                        <p:tgtEl>
                                          <p:spTgt spid="1462283"/>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62287"/>
                                        </p:tgtEl>
                                        <p:attrNameLst>
                                          <p:attrName>style.visibility</p:attrName>
                                        </p:attrNameLst>
                                      </p:cBhvr>
                                      <p:to>
                                        <p:strVal val="visible"/>
                                      </p:to>
                                    </p:set>
                                    <p:animEffect transition="in" filter="fade">
                                      <p:cBhvr>
                                        <p:cTn id="27" dur="500"/>
                                        <p:tgtEl>
                                          <p:spTgt spid="146228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62291"/>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500"/>
                                        <p:tgtEl>
                                          <p:spTgt spid="1462291"/>
                                        </p:tgtEl>
                                      </p:cBhvr>
                                    </p:animEffect>
                                    <p:set>
                                      <p:cBhvr>
                                        <p:cTn id="32" dur="1" fill="hold">
                                          <p:stCondLst>
                                            <p:cond delay="499"/>
                                          </p:stCondLst>
                                        </p:cTn>
                                        <p:tgtEl>
                                          <p:spTgt spid="1462291"/>
                                        </p:tgtEl>
                                        <p:attrNameLst>
                                          <p:attrName>style.visibility</p:attrName>
                                        </p:attrNameLst>
                                      </p:cBhvr>
                                      <p:to>
                                        <p:strVal val="hidden"/>
                                      </p:to>
                                    </p:set>
                                  </p:childTnLst>
                                </p:cTn>
                              </p:par>
                            </p:childTnLst>
                          </p:cTn>
                        </p:par>
                        <p:par>
                          <p:cTn id="33" fill="hold" nodeType="afterGroup">
                            <p:stCondLst>
                              <p:cond delay="1500"/>
                            </p:stCondLst>
                            <p:childTnLst>
                              <p:par>
                                <p:cTn id="34" presetID="10" presetClass="entr" presetSubtype="0" fill="hold" nodeType="afterEffect">
                                  <p:stCondLst>
                                    <p:cond delay="0"/>
                                  </p:stCondLst>
                                  <p:childTnLst>
                                    <p:set>
                                      <p:cBhvr>
                                        <p:cTn id="35" dur="1" fill="hold">
                                          <p:stCondLst>
                                            <p:cond delay="0"/>
                                          </p:stCondLst>
                                        </p:cTn>
                                        <p:tgtEl>
                                          <p:spTgt spid="1462288"/>
                                        </p:tgtEl>
                                        <p:attrNameLst>
                                          <p:attrName>style.visibility</p:attrName>
                                        </p:attrNameLst>
                                      </p:cBhvr>
                                      <p:to>
                                        <p:strVal val="visible"/>
                                      </p:to>
                                    </p:set>
                                    <p:animEffect transition="in" filter="fade">
                                      <p:cBhvr>
                                        <p:cTn id="36" dur="500"/>
                                        <p:tgtEl>
                                          <p:spTgt spid="1462288"/>
                                        </p:tgtEl>
                                      </p:cBhvr>
                                    </p:animEffect>
                                  </p:childTnLst>
                                </p:cTn>
                              </p:par>
                              <p:par>
                                <p:cTn id="37" presetID="1" presetClass="entr" presetSubtype="0" fill="hold" grpId="2" nodeType="withEffect">
                                  <p:stCondLst>
                                    <p:cond delay="0"/>
                                  </p:stCondLst>
                                  <p:childTnLst>
                                    <p:set>
                                      <p:cBhvr>
                                        <p:cTn id="38" dur="1" fill="hold">
                                          <p:stCondLst>
                                            <p:cond delay="0"/>
                                          </p:stCondLst>
                                        </p:cTn>
                                        <p:tgtEl>
                                          <p:spTgt spid="1462291"/>
                                        </p:tgtEl>
                                        <p:attrNameLst>
                                          <p:attrName>style.visibility</p:attrName>
                                        </p:attrNameLst>
                                      </p:cBhvr>
                                      <p:to>
                                        <p:strVal val="visible"/>
                                      </p:to>
                                    </p:set>
                                  </p:childTnLst>
                                </p:cTn>
                              </p:par>
                              <p:par>
                                <p:cTn id="39" presetID="10" presetClass="exit" presetSubtype="0" fill="hold" grpId="3" nodeType="withEffect">
                                  <p:stCondLst>
                                    <p:cond delay="0"/>
                                  </p:stCondLst>
                                  <p:childTnLst>
                                    <p:animEffect transition="out" filter="fade">
                                      <p:cBhvr>
                                        <p:cTn id="40" dur="500"/>
                                        <p:tgtEl>
                                          <p:spTgt spid="1462291"/>
                                        </p:tgtEl>
                                      </p:cBhvr>
                                    </p:animEffect>
                                    <p:set>
                                      <p:cBhvr>
                                        <p:cTn id="41" dur="1" fill="hold">
                                          <p:stCondLst>
                                            <p:cond delay="499"/>
                                          </p:stCondLst>
                                        </p:cTn>
                                        <p:tgtEl>
                                          <p:spTgt spid="1462291"/>
                                        </p:tgtEl>
                                        <p:attrNameLst>
                                          <p:attrName>style.visibility</p:attrName>
                                        </p:attrNameLst>
                                      </p:cBhvr>
                                      <p:to>
                                        <p:strVal val="hidden"/>
                                      </p:to>
                                    </p:set>
                                  </p:childTnLst>
                                </p:cTn>
                              </p:par>
                            </p:childTnLst>
                          </p:cTn>
                        </p:par>
                        <p:par>
                          <p:cTn id="42" fill="hold" nodeType="afterGroup">
                            <p:stCondLst>
                              <p:cond delay="2000"/>
                            </p:stCondLst>
                            <p:childTnLst>
                              <p:par>
                                <p:cTn id="43" presetID="10" presetClass="entr" presetSubtype="0" fill="hold" nodeType="afterEffect">
                                  <p:stCondLst>
                                    <p:cond delay="0"/>
                                  </p:stCondLst>
                                  <p:childTnLst>
                                    <p:set>
                                      <p:cBhvr>
                                        <p:cTn id="44" dur="1" fill="hold">
                                          <p:stCondLst>
                                            <p:cond delay="0"/>
                                          </p:stCondLst>
                                        </p:cTn>
                                        <p:tgtEl>
                                          <p:spTgt spid="1462289"/>
                                        </p:tgtEl>
                                        <p:attrNameLst>
                                          <p:attrName>style.visibility</p:attrName>
                                        </p:attrNameLst>
                                      </p:cBhvr>
                                      <p:to>
                                        <p:strVal val="visible"/>
                                      </p:to>
                                    </p:set>
                                    <p:animEffect transition="in" filter="fade">
                                      <p:cBhvr>
                                        <p:cTn id="45" dur="500"/>
                                        <p:tgtEl>
                                          <p:spTgt spid="1462289"/>
                                        </p:tgtEl>
                                      </p:cBhvr>
                                    </p:animEffect>
                                  </p:childTnLst>
                                </p:cTn>
                              </p:par>
                              <p:par>
                                <p:cTn id="46" presetID="1" presetClass="entr" presetSubtype="0" fill="hold" grpId="4" nodeType="withEffect">
                                  <p:stCondLst>
                                    <p:cond delay="0"/>
                                  </p:stCondLst>
                                  <p:childTnLst>
                                    <p:set>
                                      <p:cBhvr>
                                        <p:cTn id="47" dur="1" fill="hold">
                                          <p:stCondLst>
                                            <p:cond delay="0"/>
                                          </p:stCondLst>
                                        </p:cTn>
                                        <p:tgtEl>
                                          <p:spTgt spid="1462291"/>
                                        </p:tgtEl>
                                        <p:attrNameLst>
                                          <p:attrName>style.visibility</p:attrName>
                                        </p:attrNameLst>
                                      </p:cBhvr>
                                      <p:to>
                                        <p:strVal val="visible"/>
                                      </p:to>
                                    </p:set>
                                  </p:childTnLst>
                                </p:cTn>
                              </p:par>
                              <p:par>
                                <p:cTn id="48" presetID="10" presetClass="exit" presetSubtype="0" fill="hold" grpId="5" nodeType="withEffect">
                                  <p:stCondLst>
                                    <p:cond delay="0"/>
                                  </p:stCondLst>
                                  <p:childTnLst>
                                    <p:animEffect transition="out" filter="fade">
                                      <p:cBhvr>
                                        <p:cTn id="49" dur="500"/>
                                        <p:tgtEl>
                                          <p:spTgt spid="1462291"/>
                                        </p:tgtEl>
                                      </p:cBhvr>
                                    </p:animEffect>
                                    <p:set>
                                      <p:cBhvr>
                                        <p:cTn id="50" dur="1" fill="hold">
                                          <p:stCondLst>
                                            <p:cond delay="499"/>
                                          </p:stCondLst>
                                        </p:cTn>
                                        <p:tgtEl>
                                          <p:spTgt spid="1462291"/>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ntr" presetSubtype="0" fill="hold" nodeType="afterEffect">
                                  <p:stCondLst>
                                    <p:cond delay="0"/>
                                  </p:stCondLst>
                                  <p:childTnLst>
                                    <p:set>
                                      <p:cBhvr>
                                        <p:cTn id="53" dur="1" fill="hold">
                                          <p:stCondLst>
                                            <p:cond delay="0"/>
                                          </p:stCondLst>
                                        </p:cTn>
                                        <p:tgtEl>
                                          <p:spTgt spid="1462290"/>
                                        </p:tgtEl>
                                        <p:attrNameLst>
                                          <p:attrName>style.visibility</p:attrName>
                                        </p:attrNameLst>
                                      </p:cBhvr>
                                      <p:to>
                                        <p:strVal val="visible"/>
                                      </p:to>
                                    </p:set>
                                    <p:animEffect transition="in" filter="fade">
                                      <p:cBhvr>
                                        <p:cTn id="54" dur="500"/>
                                        <p:tgtEl>
                                          <p:spTgt spid="1462290"/>
                                        </p:tgtEl>
                                      </p:cBhvr>
                                    </p:animEffect>
                                  </p:childTnLst>
                                </p:cTn>
                              </p:par>
                              <p:par>
                                <p:cTn id="55" presetID="1" presetClass="entr" presetSubtype="0" fill="hold" grpId="6" nodeType="withEffect">
                                  <p:stCondLst>
                                    <p:cond delay="0"/>
                                  </p:stCondLst>
                                  <p:childTnLst>
                                    <p:set>
                                      <p:cBhvr>
                                        <p:cTn id="56" dur="1" fill="hold">
                                          <p:stCondLst>
                                            <p:cond delay="0"/>
                                          </p:stCondLst>
                                        </p:cTn>
                                        <p:tgtEl>
                                          <p:spTgt spid="1462291"/>
                                        </p:tgtEl>
                                        <p:attrNameLst>
                                          <p:attrName>style.visibility</p:attrName>
                                        </p:attrNameLst>
                                      </p:cBhvr>
                                      <p:to>
                                        <p:strVal val="visible"/>
                                      </p:to>
                                    </p:set>
                                  </p:childTnLst>
                                </p:cTn>
                              </p:par>
                              <p:par>
                                <p:cTn id="57" presetID="10" presetClass="exit" presetSubtype="0" fill="hold" grpId="7" nodeType="withEffect">
                                  <p:stCondLst>
                                    <p:cond delay="0"/>
                                  </p:stCondLst>
                                  <p:childTnLst>
                                    <p:animEffect transition="out" filter="fade">
                                      <p:cBhvr>
                                        <p:cTn id="58" dur="500"/>
                                        <p:tgtEl>
                                          <p:spTgt spid="1462291"/>
                                        </p:tgtEl>
                                      </p:cBhvr>
                                    </p:animEffect>
                                    <p:set>
                                      <p:cBhvr>
                                        <p:cTn id="59" dur="1" fill="hold">
                                          <p:stCondLst>
                                            <p:cond delay="499"/>
                                          </p:stCondLst>
                                        </p:cTn>
                                        <p:tgtEl>
                                          <p:spTgt spid="146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81" grpId="0" animBg="1"/>
      <p:bldP spid="1462282" grpId="0" animBg="1"/>
      <p:bldP spid="1462285" grpId="0" animBg="1"/>
      <p:bldP spid="1462286" grpId="0" animBg="1"/>
      <p:bldP spid="1462291" grpId="0" animBg="1"/>
      <p:bldP spid="1462291" grpId="1" animBg="1"/>
      <p:bldP spid="1462291" grpId="2" animBg="1"/>
      <p:bldP spid="1462291" grpId="3" animBg="1"/>
      <p:bldP spid="1462291" grpId="4" animBg="1"/>
      <p:bldP spid="1462291" grpId="5" animBg="1"/>
      <p:bldP spid="1462291" grpId="6" animBg="1"/>
      <p:bldP spid="1462291" grpId="7"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r>
              <a:rPr lang="en-US" sz="3200"/>
              <a:t>Precompute: Ray-Trace Image Cols</a:t>
            </a:r>
          </a:p>
        </p:txBody>
      </p:sp>
      <p:graphicFrame>
        <p:nvGraphicFramePr>
          <p:cNvPr id="1464323" name="Object 3"/>
          <p:cNvGraphicFramePr>
            <a:graphicFrameLocks noChangeAspect="1"/>
          </p:cNvGraphicFramePr>
          <p:nvPr>
            <p:extLst>
              <p:ext uri="{D42A27DB-BD31-4B8C-83A1-F6EECF244321}">
                <p14:modId xmlns:p14="http://schemas.microsoft.com/office/powerpoint/2010/main" val="3599909084"/>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5127"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4" name="Rectangle 4"/>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4325"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aphicFrame>
        <p:nvGraphicFramePr>
          <p:cNvPr id="1464326" name="Object 6"/>
          <p:cNvGraphicFramePr>
            <a:graphicFrameLocks noChangeAspect="1"/>
          </p:cNvGraphicFramePr>
          <p:nvPr>
            <p:extLst>
              <p:ext uri="{D42A27DB-BD31-4B8C-83A1-F6EECF244321}">
                <p14:modId xmlns:p14="http://schemas.microsoft.com/office/powerpoint/2010/main" val="3916159212"/>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5128" name="Equation" r:id="rId6" imgW="1536700" imgH="1320800" progId="Equation.DSMT4">
                  <p:embed/>
                </p:oleObj>
              </mc:Choice>
              <mc:Fallback>
                <p:oleObj name="Equation" r:id="rId6" imgW="1536700" imgH="1320800" progId="Equation.DSMT4">
                  <p:embed/>
                  <p:pic>
                    <p:nvPicPr>
                      <p:cNvPr id="0" name=""/>
                      <p:cNvPicPr>
                        <a:picLocks noChangeAspect="1" noChangeArrowheads="1"/>
                      </p:cNvPicPr>
                      <p:nvPr/>
                    </p:nvPicPr>
                    <p:blipFill>
                      <a:blip r:embed="rId7"/>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7" name="Rectangle 7"/>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4328" name="Rectangle 8"/>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aphicFrame>
        <p:nvGraphicFramePr>
          <p:cNvPr id="1464329" name="Object 9"/>
          <p:cNvGraphicFramePr>
            <a:graphicFrameLocks noChangeAspect="1"/>
          </p:cNvGraphicFramePr>
          <p:nvPr>
            <p:extLst>
              <p:ext uri="{D42A27DB-BD31-4B8C-83A1-F6EECF244321}">
                <p14:modId xmlns:p14="http://schemas.microsoft.com/office/powerpoint/2010/main" val="3976424907"/>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5129" name="Equation" r:id="rId8" imgW="1536700" imgH="1320800" progId="Equation.DSMT4">
                  <p:embed/>
                </p:oleObj>
              </mc:Choice>
              <mc:Fallback>
                <p:oleObj name="Equation" r:id="rId8" imgW="1536700" imgH="1320800" progId="Equation.DSMT4">
                  <p:embed/>
                  <p:pic>
                    <p:nvPicPr>
                      <p:cNvPr id="0" name=""/>
                      <p:cNvPicPr>
                        <a:picLocks noChangeAspect="1" noChangeArrowheads="1"/>
                      </p:cNvPicPr>
                      <p:nvPr/>
                    </p:nvPicPr>
                    <p:blipFill>
                      <a:blip r:embed="rId9"/>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30" name="Rectangle 10"/>
          <p:cNvSpPr>
            <a:spLocks noChangeArrowheads="1"/>
          </p:cNvSpPr>
          <p:nvPr/>
        </p:nvSpPr>
        <p:spPr bwMode="auto">
          <a:xfrm>
            <a:off x="3127375" y="1828800"/>
            <a:ext cx="190182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4331" name="Rectangle 11"/>
          <p:cNvSpPr>
            <a:spLocks noChangeArrowheads="1"/>
          </p:cNvSpPr>
          <p:nvPr/>
        </p:nvSpPr>
        <p:spPr bwMode="auto">
          <a:xfrm>
            <a:off x="315913" y="1828800"/>
            <a:ext cx="1582737"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chemeClr val="accent1"/>
              </a:buClr>
              <a:buSzPct val="80000"/>
              <a:buFont typeface="Monotype Sorts" charset="0"/>
              <a:buNone/>
            </a:pPr>
            <a:endParaRPr lang="en-US" b="1" baseline="-25000">
              <a:latin typeface="Arial" charset="0"/>
            </a:endParaRPr>
          </a:p>
        </p:txBody>
      </p:sp>
      <p:pic>
        <p:nvPicPr>
          <p:cNvPr id="1464332" name="Picture 12" descr="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3850" y="2335213"/>
            <a:ext cx="2881313"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1989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70" name="Rectangle 2"/>
          <p:cNvSpPr>
            <a:spLocks noGrp="1" noChangeArrowheads="1"/>
          </p:cNvSpPr>
          <p:nvPr>
            <p:ph type="title"/>
          </p:nvPr>
        </p:nvSpPr>
        <p:spPr/>
        <p:txBody>
          <a:bodyPr/>
          <a:lstStyle/>
          <a:p>
            <a:r>
              <a:rPr lang="en-US" sz="3200"/>
              <a:t>Precompute 2: Rasterize Matrix Rows</a:t>
            </a:r>
          </a:p>
        </p:txBody>
      </p:sp>
      <p:graphicFrame>
        <p:nvGraphicFramePr>
          <p:cNvPr id="1466371" name="Object 3"/>
          <p:cNvGraphicFramePr>
            <a:graphicFrameLocks noChangeAspect="1"/>
          </p:cNvGraphicFramePr>
          <p:nvPr>
            <p:extLst>
              <p:ext uri="{D42A27DB-BD31-4B8C-83A1-F6EECF244321}">
                <p14:modId xmlns:p14="http://schemas.microsoft.com/office/powerpoint/2010/main" val="36756260"/>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6147"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6372" name="Rectangle 4"/>
          <p:cNvSpPr>
            <a:spLocks noChangeArrowheads="1"/>
          </p:cNvSpPr>
          <p:nvPr/>
        </p:nvSpPr>
        <p:spPr bwMode="auto">
          <a:xfrm>
            <a:off x="1077913" y="1981200"/>
            <a:ext cx="3663950" cy="142875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6373"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6374" name="Rectangle 6"/>
          <p:cNvSpPr>
            <a:spLocks noChangeArrowheads="1"/>
          </p:cNvSpPr>
          <p:nvPr/>
        </p:nvSpPr>
        <p:spPr bwMode="auto">
          <a:xfrm>
            <a:off x="1077913" y="4100513"/>
            <a:ext cx="3663950" cy="1614487"/>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6375" name="Rectangle 7"/>
          <p:cNvSpPr>
            <a:spLocks noChangeArrowheads="1"/>
          </p:cNvSpPr>
          <p:nvPr/>
        </p:nvSpPr>
        <p:spPr bwMode="auto">
          <a:xfrm>
            <a:off x="4741863" y="1981200"/>
            <a:ext cx="3873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466376" name="Picture 8" descr="plant_visibility_sidew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9263" y="2884488"/>
            <a:ext cx="244792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583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418" name="Rectangle 2"/>
          <p:cNvSpPr>
            <a:spLocks noGrp="1" noChangeArrowheads="1"/>
          </p:cNvSpPr>
          <p:nvPr>
            <p:ph type="title"/>
          </p:nvPr>
        </p:nvSpPr>
        <p:spPr/>
        <p:txBody>
          <a:bodyPr/>
          <a:lstStyle/>
          <a:p>
            <a:r>
              <a:rPr lang="en-US"/>
              <a:t>Problem Definition</a:t>
            </a:r>
          </a:p>
        </p:txBody>
      </p:sp>
      <p:sp>
        <p:nvSpPr>
          <p:cNvPr id="1468419" name="Rectangle 3"/>
          <p:cNvSpPr>
            <a:spLocks noGrp="1" noChangeArrowheads="1"/>
          </p:cNvSpPr>
          <p:nvPr>
            <p:ph type="body" idx="1"/>
          </p:nvPr>
        </p:nvSpPr>
        <p:spPr/>
        <p:txBody>
          <a:bodyPr/>
          <a:lstStyle/>
          <a:p>
            <a:pPr marL="0" indent="0">
              <a:buFont typeface="Wingdings" charset="0"/>
              <a:buNone/>
            </a:pPr>
            <a:r>
              <a:rPr lang="en-US">
                <a:latin typeface="Arial" charset="0"/>
              </a:rPr>
              <a:t>Matrix is Enormous </a:t>
            </a:r>
          </a:p>
          <a:p>
            <a:pPr marL="914400" lvl="1" indent="-342900"/>
            <a:r>
              <a:rPr lang="en-US" sz="2800">
                <a:latin typeface="Arial" charset="0"/>
              </a:rPr>
              <a:t>512 x 512 pixel images</a:t>
            </a:r>
          </a:p>
          <a:p>
            <a:pPr marL="914400" lvl="1" indent="-342900"/>
            <a:r>
              <a:rPr lang="en-US" sz="2800">
                <a:latin typeface="Arial" charset="0"/>
              </a:rPr>
              <a:t>6 x 64 x 64 cubemap environments</a:t>
            </a:r>
          </a:p>
          <a:p>
            <a:pPr marL="0" indent="0">
              <a:buFont typeface="Wingdings" charset="0"/>
              <a:buNone/>
            </a:pPr>
            <a:r>
              <a:rPr lang="en-US">
                <a:latin typeface="Arial" charset="0"/>
              </a:rPr>
              <a:t>Full matrix-vector multiplication is intractable</a:t>
            </a:r>
          </a:p>
          <a:p>
            <a:pPr marL="914400" lvl="1" indent="-342900"/>
            <a:r>
              <a:rPr lang="en-US" sz="2800">
                <a:latin typeface="Arial" charset="0"/>
              </a:rPr>
              <a:t>On the order of 10</a:t>
            </a:r>
            <a:r>
              <a:rPr lang="en-US" sz="2800" baseline="30000">
                <a:latin typeface="Arial" charset="0"/>
              </a:rPr>
              <a:t>10</a:t>
            </a:r>
            <a:r>
              <a:rPr lang="en-US" sz="2800">
                <a:latin typeface="Arial" charset="0"/>
              </a:rPr>
              <a:t> operations </a:t>
            </a:r>
            <a:r>
              <a:rPr lang="en-US" sz="2800" i="1">
                <a:latin typeface="Arial" charset="0"/>
              </a:rPr>
              <a:t>per frame</a:t>
            </a:r>
          </a:p>
          <a:p>
            <a:pPr marL="0" indent="0">
              <a:buFont typeface="Wingdings" charset="0"/>
              <a:buNone/>
            </a:pPr>
            <a:r>
              <a:rPr lang="en-US">
                <a:latin typeface="Arial" charset="0"/>
              </a:rPr>
              <a:t>How to relight quickly?</a:t>
            </a:r>
          </a:p>
        </p:txBody>
      </p:sp>
    </p:spTree>
    <p:extLst>
      <p:ext uri="{BB962C8B-B14F-4D97-AF65-F5344CB8AC3E}">
        <p14:creationId xmlns:p14="http://schemas.microsoft.com/office/powerpoint/2010/main" val="2639392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2"/>
          <p:cNvSpPr>
            <a:spLocks noGrp="1" noChangeArrowheads="1"/>
          </p:cNvSpPr>
          <p:nvPr>
            <p:ph type="title"/>
          </p:nvPr>
        </p:nvSpPr>
        <p:spPr/>
        <p:txBody>
          <a:bodyPr/>
          <a:lstStyle/>
          <a:p>
            <a:r>
              <a:rPr lang="en-US"/>
              <a:t>Outline</a:t>
            </a:r>
          </a:p>
        </p:txBody>
      </p:sp>
      <p:sp>
        <p:nvSpPr>
          <p:cNvPr id="1470467" name="Rectangle 3"/>
          <p:cNvSpPr>
            <a:spLocks noGrp="1" noChangeArrowheads="1"/>
          </p:cNvSpPr>
          <p:nvPr>
            <p:ph type="body" idx="1"/>
          </p:nvPr>
        </p:nvSpPr>
        <p:spPr/>
        <p:txBody>
          <a:bodyPr/>
          <a:lstStyle/>
          <a:p>
            <a:r>
              <a:rPr lang="en-US" sz="2400">
                <a:latin typeface="Arial" charset="0"/>
              </a:rPr>
              <a:t>Motivation and Background</a:t>
            </a:r>
          </a:p>
          <a:p>
            <a:r>
              <a:rPr lang="en-US" sz="2400" i="1">
                <a:latin typeface="Arial" charset="0"/>
              </a:rPr>
              <a:t>Compression methods</a:t>
            </a:r>
          </a:p>
          <a:p>
            <a:pPr lvl="1"/>
            <a:r>
              <a:rPr lang="en-US" i="1">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sz="2400">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35407887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ChangeArrowheads="1"/>
          </p:cNvSpPr>
          <p:nvPr>
            <p:ph type="title"/>
          </p:nvPr>
        </p:nvSpPr>
        <p:spPr/>
        <p:txBody>
          <a:bodyPr/>
          <a:lstStyle/>
          <a:p>
            <a:r>
              <a:rPr lang="en-US"/>
              <a:t>Precomputed Radiance Transfer</a:t>
            </a:r>
          </a:p>
        </p:txBody>
      </p:sp>
      <p:sp>
        <p:nvSpPr>
          <p:cNvPr id="1491971" name="Rectangle 3"/>
          <p:cNvSpPr>
            <a:spLocks noChangeArrowheads="1"/>
          </p:cNvSpPr>
          <p:nvPr/>
        </p:nvSpPr>
        <p:spPr bwMode="auto">
          <a:xfrm>
            <a:off x="320675" y="1662113"/>
            <a:ext cx="4173538"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a:lstStyle/>
          <a:p>
            <a:pPr marL="342900" indent="-342900" algn="l">
              <a:lnSpc>
                <a:spcPct val="95000"/>
              </a:lnSpc>
              <a:spcBef>
                <a:spcPct val="50000"/>
              </a:spcBef>
              <a:spcAft>
                <a:spcPct val="50000"/>
              </a:spcAft>
              <a:buClr>
                <a:srgbClr val="2AABA8"/>
              </a:buClr>
              <a:buFont typeface="Wingdings" charset="0"/>
              <a:buChar char="§"/>
            </a:pPr>
            <a:r>
              <a:rPr lang="en-US" sz="2100" dirty="0">
                <a:solidFill>
                  <a:srgbClr val="FFFFFF"/>
                </a:solidFill>
                <a:latin typeface="Arial" charset="0"/>
              </a:rPr>
              <a:t>Better light integration and transport</a:t>
            </a:r>
            <a:r>
              <a:rPr lang="en-US" dirty="0">
                <a:solidFill>
                  <a:srgbClr val="FFFFFF"/>
                </a:solidFill>
                <a:latin typeface="Arial" charset="0"/>
              </a:rPr>
              <a:t> </a:t>
            </a:r>
          </a:p>
          <a:p>
            <a:pPr marL="742950" lvl="1" indent="-285750" algn="l">
              <a:lnSpc>
                <a:spcPct val="45000"/>
              </a:lnSpc>
              <a:spcAft>
                <a:spcPct val="50000"/>
              </a:spcAft>
              <a:buClr>
                <a:srgbClr val="2AABA8"/>
              </a:buClr>
              <a:buFont typeface="Wingdings" charset="0"/>
              <a:buChar char="§"/>
            </a:pPr>
            <a:r>
              <a:rPr lang="en-US" sz="2200" dirty="0">
                <a:latin typeface="Arial" charset="0"/>
              </a:rPr>
              <a:t>dynamic, area lights </a:t>
            </a:r>
          </a:p>
          <a:p>
            <a:pPr marL="742950" lvl="1" indent="-285750" algn="l">
              <a:lnSpc>
                <a:spcPct val="45000"/>
              </a:lnSpc>
              <a:spcAft>
                <a:spcPct val="50000"/>
              </a:spcAft>
              <a:buClr>
                <a:srgbClr val="2AABA8"/>
              </a:buClr>
              <a:buFont typeface="Wingdings" charset="0"/>
              <a:buChar char="§"/>
            </a:pPr>
            <a:r>
              <a:rPr lang="en-US" sz="2200" dirty="0">
                <a:latin typeface="Arial" charset="0"/>
              </a:rPr>
              <a:t>self-shadowing </a:t>
            </a:r>
          </a:p>
          <a:p>
            <a:pPr marL="742950" lvl="1" indent="-285750" algn="l">
              <a:lnSpc>
                <a:spcPct val="45000"/>
              </a:lnSpc>
              <a:spcAft>
                <a:spcPct val="50000"/>
              </a:spcAft>
              <a:buClr>
                <a:srgbClr val="2AABA8"/>
              </a:buClr>
              <a:buFont typeface="Wingdings" charset="0"/>
              <a:buChar char="§"/>
            </a:pPr>
            <a:r>
              <a:rPr lang="en-US" sz="2200" dirty="0">
                <a:latin typeface="Arial" charset="0"/>
              </a:rPr>
              <a:t>interreflections</a:t>
            </a:r>
            <a:r>
              <a:rPr lang="en-US" sz="1900" dirty="0">
                <a:latin typeface="Arial" charset="0"/>
              </a:rPr>
              <a:t> </a:t>
            </a:r>
            <a:br>
              <a:rPr lang="en-US" sz="1900" dirty="0">
                <a:latin typeface="Arial" charset="0"/>
              </a:rPr>
            </a:br>
            <a:endParaRPr lang="en-US" sz="1900" dirty="0">
              <a:latin typeface="Arial" charset="0"/>
            </a:endParaRPr>
          </a:p>
          <a:p>
            <a:pPr marL="342900" indent="-342900" algn="l">
              <a:lnSpc>
                <a:spcPct val="95000"/>
              </a:lnSpc>
              <a:spcBef>
                <a:spcPct val="50000"/>
              </a:spcBef>
              <a:spcAft>
                <a:spcPct val="50000"/>
              </a:spcAft>
              <a:buClr>
                <a:srgbClr val="2AABA8"/>
              </a:buClr>
              <a:buFont typeface="Wingdings" charset="0"/>
              <a:buChar char="§"/>
            </a:pPr>
            <a:r>
              <a:rPr lang="en-US" sz="2100" dirty="0">
                <a:solidFill>
                  <a:srgbClr val="FFFFFF"/>
                </a:solidFill>
                <a:latin typeface="Arial" charset="0"/>
              </a:rPr>
              <a:t>For diffuse and </a:t>
            </a:r>
            <a:br>
              <a:rPr lang="en-US" sz="2100" dirty="0">
                <a:solidFill>
                  <a:srgbClr val="FFFFFF"/>
                </a:solidFill>
                <a:latin typeface="Arial" charset="0"/>
              </a:rPr>
            </a:br>
            <a:r>
              <a:rPr lang="en-US" sz="2100" dirty="0">
                <a:solidFill>
                  <a:srgbClr val="FFFFFF"/>
                </a:solidFill>
                <a:latin typeface="Arial" charset="0"/>
              </a:rPr>
              <a:t>glossy surfaces</a:t>
            </a:r>
          </a:p>
          <a:p>
            <a:pPr marL="342900" indent="-342900" algn="l">
              <a:lnSpc>
                <a:spcPct val="95000"/>
              </a:lnSpc>
              <a:spcBef>
                <a:spcPct val="50000"/>
              </a:spcBef>
              <a:buClr>
                <a:srgbClr val="2AABA8"/>
              </a:buClr>
              <a:buFont typeface="Wingdings" charset="0"/>
              <a:buChar char="§"/>
            </a:pPr>
            <a:r>
              <a:rPr lang="en-US" sz="2100" dirty="0">
                <a:solidFill>
                  <a:srgbClr val="FFFFFF"/>
                </a:solidFill>
                <a:latin typeface="Arial" charset="0"/>
              </a:rPr>
              <a:t>At real-time rates</a:t>
            </a:r>
          </a:p>
          <a:p>
            <a:pPr marL="342900" indent="-342900" algn="l">
              <a:lnSpc>
                <a:spcPct val="95000"/>
              </a:lnSpc>
              <a:spcBef>
                <a:spcPct val="50000"/>
              </a:spcBef>
              <a:buClr>
                <a:srgbClr val="2AABA8"/>
              </a:buClr>
              <a:buFont typeface="Wingdings" charset="0"/>
              <a:buChar char="§"/>
            </a:pPr>
            <a:r>
              <a:rPr lang="en-US" sz="2100" dirty="0">
                <a:solidFill>
                  <a:srgbClr val="FFFFFF"/>
                </a:solidFill>
                <a:latin typeface="Arial" charset="0"/>
              </a:rPr>
              <a:t>Sloan et al. </a:t>
            </a:r>
            <a:r>
              <a:rPr lang="en-US" sz="2100" dirty="0" smtClean="0">
                <a:solidFill>
                  <a:srgbClr val="FFFFFF"/>
                </a:solidFill>
                <a:latin typeface="Arial" charset="0"/>
              </a:rPr>
              <a:t>02</a:t>
            </a:r>
            <a:r>
              <a:rPr lang="en-US" sz="2100" dirty="0">
                <a:solidFill>
                  <a:srgbClr val="FFFFFF"/>
                </a:solidFill>
                <a:latin typeface="Arial" charset="0"/>
              </a:rPr>
              <a:t> </a:t>
            </a:r>
            <a:r>
              <a:rPr lang="en-US" sz="2100" dirty="0" smtClean="0">
                <a:solidFill>
                  <a:srgbClr val="FFFFFF"/>
                </a:solidFill>
                <a:latin typeface="Arial" charset="0"/>
              </a:rPr>
              <a:t>(most cited rendering paper in last 15 years~1000, widely used in games, movie production: Spherical Harmonic Lighting)</a:t>
            </a:r>
            <a:endParaRPr lang="en-US" sz="2100" dirty="0" smtClean="0">
              <a:solidFill>
                <a:srgbClr val="FFFFFF"/>
              </a:solidFill>
              <a:latin typeface="Arial" charset="0"/>
            </a:endParaRPr>
          </a:p>
        </p:txBody>
      </p:sp>
      <p:pic>
        <p:nvPicPr>
          <p:cNvPr id="1491972" name="Picture 4" descr="max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3946525"/>
            <a:ext cx="2286000" cy="2286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1973" name="Picture 5" descr="m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538" y="3946525"/>
            <a:ext cx="2286000" cy="22875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1974" name="Picture 6" descr="compare2_hard"/>
          <p:cNvPicPr>
            <a:picLocks noChangeArrowheads="1"/>
          </p:cNvPicPr>
          <p:nvPr/>
        </p:nvPicPr>
        <p:blipFill>
          <a:blip r:embed="rId5">
            <a:lum bright="24000"/>
            <a:extLst>
              <a:ext uri="{28A0092B-C50C-407E-A947-70E740481C1C}">
                <a14:useLocalDpi xmlns:a14="http://schemas.microsoft.com/office/drawing/2010/main" val="0"/>
              </a:ext>
            </a:extLst>
          </a:blip>
          <a:srcRect l="16878" t="9845" r="16878" b="9845"/>
          <a:stretch>
            <a:fillRect/>
          </a:stretch>
        </p:blipFill>
        <p:spPr bwMode="auto">
          <a:xfrm>
            <a:off x="4298950" y="1547813"/>
            <a:ext cx="2097088" cy="1900237"/>
          </a:xfrm>
          <a:prstGeom prst="rect">
            <a:avLst/>
          </a:prstGeom>
          <a:noFill/>
          <a:effectLst>
            <a:outerShdw blurRad="63500" dist="38099" dir="2700000" algn="ctr" rotWithShape="0">
              <a:srgbClr val="080808">
                <a:alpha val="74998"/>
              </a:srgbClr>
            </a:outerShdw>
          </a:effectLst>
          <a:extLst>
            <a:ext uri="{909E8E84-426E-40dd-AFC4-6F175D3DCCD1}">
              <a14:hiddenFill xmlns:a14="http://schemas.microsoft.com/office/drawing/2010/main">
                <a:solidFill>
                  <a:srgbClr val="FFFFFF"/>
                </a:solidFill>
              </a14:hiddenFill>
            </a:ext>
          </a:extLst>
        </p:spPr>
      </p:pic>
      <p:pic>
        <p:nvPicPr>
          <p:cNvPr id="1491975" name="Picture 7" descr="compare2_soft"/>
          <p:cNvPicPr>
            <a:picLocks noChangeAspect="1" noChangeArrowheads="1"/>
          </p:cNvPicPr>
          <p:nvPr/>
        </p:nvPicPr>
        <p:blipFill>
          <a:blip r:embed="rId6">
            <a:lum bright="24000"/>
            <a:extLst>
              <a:ext uri="{28A0092B-C50C-407E-A947-70E740481C1C}">
                <a14:useLocalDpi xmlns:a14="http://schemas.microsoft.com/office/drawing/2010/main" val="0"/>
              </a:ext>
            </a:extLst>
          </a:blip>
          <a:srcRect l="16878" t="9845" r="16878" b="9845"/>
          <a:stretch>
            <a:fillRect/>
          </a:stretch>
        </p:blipFill>
        <p:spPr bwMode="auto">
          <a:xfrm>
            <a:off x="6745288" y="1462088"/>
            <a:ext cx="2049462" cy="1987550"/>
          </a:xfrm>
          <a:prstGeom prst="rect">
            <a:avLst/>
          </a:prstGeom>
          <a:noFill/>
          <a:effectLst>
            <a:outerShdw blurRad="63500" dist="38099" dir="2700000" algn="ctr" rotWithShape="0">
              <a:srgbClr val="080808">
                <a:alpha val="74998"/>
              </a:srgbClr>
            </a:outerShdw>
          </a:effectLst>
          <a:extLst>
            <a:ext uri="{909E8E84-426E-40dd-AFC4-6F175D3DCCD1}">
              <a14:hiddenFill xmlns:a14="http://schemas.microsoft.com/office/drawing/2010/main">
                <a:solidFill>
                  <a:srgbClr val="FFFFFF"/>
                </a:solidFill>
              </a14:hiddenFill>
            </a:ext>
          </a:extLst>
        </p:spPr>
      </p:pic>
      <p:sp>
        <p:nvSpPr>
          <p:cNvPr id="1491976" name="Text Box 8"/>
          <p:cNvSpPr txBox="1">
            <a:spLocks noChangeArrowheads="1"/>
          </p:cNvSpPr>
          <p:nvPr/>
        </p:nvSpPr>
        <p:spPr bwMode="auto">
          <a:xfrm>
            <a:off x="4657725" y="3398838"/>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gn="l">
              <a:spcBef>
                <a:spcPct val="50000"/>
              </a:spcBef>
            </a:pPr>
            <a:r>
              <a:rPr lang="en-US" sz="1800">
                <a:effectLst>
                  <a:outerShdw blurRad="38100" dist="38100" dir="2700000" algn="tl">
                    <a:srgbClr val="000000"/>
                  </a:outerShdw>
                </a:effectLst>
                <a:latin typeface="Arial" charset="0"/>
              </a:rPr>
              <a:t>point light</a:t>
            </a:r>
          </a:p>
        </p:txBody>
      </p:sp>
      <p:sp>
        <p:nvSpPr>
          <p:cNvPr id="1491977" name="Text Box 9"/>
          <p:cNvSpPr txBox="1">
            <a:spLocks noChangeArrowheads="1"/>
          </p:cNvSpPr>
          <p:nvPr/>
        </p:nvSpPr>
        <p:spPr bwMode="auto">
          <a:xfrm>
            <a:off x="7091363" y="339725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gn="l">
              <a:spcBef>
                <a:spcPct val="50000"/>
              </a:spcBef>
            </a:pPr>
            <a:r>
              <a:rPr lang="en-US" sz="1800">
                <a:effectLst>
                  <a:outerShdw blurRad="38100" dist="38100" dir="2700000" algn="tl">
                    <a:srgbClr val="000000"/>
                  </a:outerShdw>
                </a:effectLst>
                <a:latin typeface="Arial" charset="0"/>
              </a:rPr>
              <a:t>area light</a:t>
            </a:r>
          </a:p>
        </p:txBody>
      </p:sp>
      <p:sp>
        <p:nvSpPr>
          <p:cNvPr id="1491978" name="Text Box 10"/>
          <p:cNvSpPr txBox="1">
            <a:spLocks noChangeArrowheads="1"/>
          </p:cNvSpPr>
          <p:nvPr/>
        </p:nvSpPr>
        <p:spPr bwMode="auto">
          <a:xfrm>
            <a:off x="4673600" y="6305550"/>
            <a:ext cx="149225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nSpc>
                <a:spcPct val="60000"/>
              </a:lnSpc>
              <a:spcBef>
                <a:spcPct val="50000"/>
              </a:spcBef>
            </a:pPr>
            <a:r>
              <a:rPr lang="en-US" sz="1800">
                <a:effectLst>
                  <a:outerShdw blurRad="38100" dist="38100" dir="2700000" algn="tl">
                    <a:srgbClr val="000000"/>
                  </a:outerShdw>
                </a:effectLst>
                <a:latin typeface="Arial" charset="0"/>
              </a:rPr>
              <a:t>area lighting,</a:t>
            </a:r>
          </a:p>
          <a:p>
            <a:pPr>
              <a:lnSpc>
                <a:spcPct val="60000"/>
              </a:lnSpc>
              <a:spcBef>
                <a:spcPct val="50000"/>
              </a:spcBef>
            </a:pPr>
            <a:r>
              <a:rPr lang="en-US" sz="1800">
                <a:effectLst>
                  <a:outerShdw blurRad="38100" dist="38100" dir="2700000" algn="tl">
                    <a:srgbClr val="000000"/>
                  </a:outerShdw>
                </a:effectLst>
                <a:latin typeface="Arial" charset="0"/>
              </a:rPr>
              <a:t>no shadows</a:t>
            </a:r>
          </a:p>
        </p:txBody>
      </p:sp>
      <p:sp>
        <p:nvSpPr>
          <p:cNvPr id="1491979" name="Text Box 11"/>
          <p:cNvSpPr txBox="1">
            <a:spLocks noChangeArrowheads="1"/>
          </p:cNvSpPr>
          <p:nvPr/>
        </p:nvSpPr>
        <p:spPr bwMode="auto">
          <a:xfrm>
            <a:off x="6967538" y="6321425"/>
            <a:ext cx="149225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nSpc>
                <a:spcPct val="60000"/>
              </a:lnSpc>
              <a:spcBef>
                <a:spcPct val="50000"/>
              </a:spcBef>
            </a:pPr>
            <a:r>
              <a:rPr lang="en-US" sz="1800">
                <a:effectLst>
                  <a:outerShdw blurRad="38100" dist="38100" dir="2700000" algn="tl">
                    <a:srgbClr val="000000"/>
                  </a:outerShdw>
                </a:effectLst>
                <a:latin typeface="Arial" charset="0"/>
              </a:rPr>
              <a:t>area lighting,</a:t>
            </a:r>
          </a:p>
          <a:p>
            <a:pPr>
              <a:lnSpc>
                <a:spcPct val="60000"/>
              </a:lnSpc>
              <a:spcBef>
                <a:spcPct val="50000"/>
              </a:spcBef>
            </a:pPr>
            <a:r>
              <a:rPr lang="en-US" sz="1800">
                <a:effectLst>
                  <a:outerShdw blurRad="38100" dist="38100" dir="2700000" algn="tl">
                    <a:srgbClr val="000000"/>
                  </a:outerShdw>
                </a:effectLst>
                <a:latin typeface="Arial" charset="0"/>
              </a:rPr>
              <a:t>shadows</a:t>
            </a:r>
          </a:p>
        </p:txBody>
      </p:sp>
    </p:spTree>
    <p:extLst>
      <p:ext uri="{BB962C8B-B14F-4D97-AF65-F5344CB8AC3E}">
        <p14:creationId xmlns:p14="http://schemas.microsoft.com/office/powerpoint/2010/main" val="17264781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ChangeArrowheads="1"/>
          </p:cNvSpPr>
          <p:nvPr/>
        </p:nvSpPr>
        <p:spPr bwMode="auto">
          <a:xfrm>
            <a:off x="546100" y="1676400"/>
            <a:ext cx="8074025" cy="4538663"/>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50000"/>
              </a:spcBef>
            </a:pPr>
            <a:endParaRPr lang="en-US" b="1">
              <a:effectLst>
                <a:outerShdw blurRad="38100" dist="38100" dir="2700000" algn="tl">
                  <a:srgbClr val="000000"/>
                </a:outerShdw>
              </a:effectLst>
              <a:latin typeface="Verdana" charset="0"/>
            </a:endParaRPr>
          </a:p>
        </p:txBody>
      </p:sp>
      <p:pic>
        <p:nvPicPr>
          <p:cNvPr id="1494019" name="Picture 3" descr="summed"/>
          <p:cNvPicPr>
            <a:picLocks noChangeAspect="1" noChangeArrowheads="1"/>
          </p:cNvPicPr>
          <p:nvPr/>
        </p:nvPicPr>
        <p:blipFill>
          <a:blip r:embed="rId3">
            <a:clrChange>
              <a:clrFrom>
                <a:srgbClr val="334DE5"/>
              </a:clrFrom>
              <a:clrTo>
                <a:srgbClr val="334DE5">
                  <a:alpha val="0"/>
                </a:srgbClr>
              </a:clrTo>
            </a:clrChange>
            <a:extLst>
              <a:ext uri="{28A0092B-C50C-407E-A947-70E740481C1C}">
                <a14:useLocalDpi xmlns:a14="http://schemas.microsoft.com/office/drawing/2010/main" val="0"/>
              </a:ext>
            </a:extLst>
          </a:blip>
          <a:srcRect l="20668" r="23608" b="5087"/>
          <a:stretch>
            <a:fillRect/>
          </a:stretch>
        </p:blipFill>
        <p:spPr bwMode="auto">
          <a:xfrm>
            <a:off x="4737100" y="2389188"/>
            <a:ext cx="1658938" cy="2825750"/>
          </a:xfrm>
          <a:prstGeom prst="rect">
            <a:avLst/>
          </a:prstGeom>
          <a:noFill/>
          <a:extLst>
            <a:ext uri="{909E8E84-426E-40dd-AFC4-6F175D3DCCD1}">
              <a14:hiddenFill xmlns:a14="http://schemas.microsoft.com/office/drawing/2010/main">
                <a:solidFill>
                  <a:srgbClr val="FFFFFF"/>
                </a:solidFill>
              </a14:hiddenFill>
            </a:ext>
          </a:extLst>
        </p:spPr>
      </p:pic>
      <p:grpSp>
        <p:nvGrpSpPr>
          <p:cNvPr id="1494020" name="Group 4"/>
          <p:cNvGrpSpPr>
            <a:grpSpLocks/>
          </p:cNvGrpSpPr>
          <p:nvPr/>
        </p:nvGrpSpPr>
        <p:grpSpPr bwMode="auto">
          <a:xfrm>
            <a:off x="7267575" y="1708150"/>
            <a:ext cx="1490663" cy="4470400"/>
            <a:chOff x="4440" y="1166"/>
            <a:chExt cx="939" cy="2816"/>
          </a:xfrm>
        </p:grpSpPr>
        <p:pic>
          <p:nvPicPr>
            <p:cNvPr id="1494021" name="Picture 5" descr="maxBasis17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 y="1166"/>
              <a:ext cx="939" cy="939"/>
            </a:xfrm>
            <a:prstGeom prst="rect">
              <a:avLst/>
            </a:prstGeom>
            <a:noFill/>
            <a:extLst>
              <a:ext uri="{909E8E84-426E-40dd-AFC4-6F175D3DCCD1}">
                <a14:hiddenFill xmlns:a14="http://schemas.microsoft.com/office/drawing/2010/main">
                  <a:solidFill>
                    <a:srgbClr val="FFFFFF"/>
                  </a:solidFill>
                </a14:hiddenFill>
              </a:ext>
            </a:extLst>
          </p:spPr>
        </p:pic>
        <p:pic>
          <p:nvPicPr>
            <p:cNvPr id="1494022" name="Picture 6" descr="maxBasis16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 y="2105"/>
              <a:ext cx="939" cy="938"/>
            </a:xfrm>
            <a:prstGeom prst="rect">
              <a:avLst/>
            </a:prstGeom>
            <a:noFill/>
            <a:extLst>
              <a:ext uri="{909E8E84-426E-40dd-AFC4-6F175D3DCCD1}">
                <a14:hiddenFill xmlns:a14="http://schemas.microsoft.com/office/drawing/2010/main">
                  <a:solidFill>
                    <a:srgbClr val="FFFFFF"/>
                  </a:solidFill>
                </a14:hiddenFill>
              </a:ext>
            </a:extLst>
          </p:spPr>
        </p:pic>
        <p:pic>
          <p:nvPicPr>
            <p:cNvPr id="1494023" name="Picture 7" descr="maxBasis18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 y="3043"/>
              <a:ext cx="939" cy="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4024" name="Group 8"/>
          <p:cNvGrpSpPr>
            <a:grpSpLocks/>
          </p:cNvGrpSpPr>
          <p:nvPr/>
        </p:nvGrpSpPr>
        <p:grpSpPr bwMode="auto">
          <a:xfrm>
            <a:off x="2219325" y="1708150"/>
            <a:ext cx="1387475" cy="4470400"/>
            <a:chOff x="1338" y="1250"/>
            <a:chExt cx="874" cy="2816"/>
          </a:xfrm>
        </p:grpSpPr>
        <p:pic>
          <p:nvPicPr>
            <p:cNvPr id="1494025" name="Picture 9" descr="basis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8" y="3192"/>
              <a:ext cx="874" cy="874"/>
            </a:xfrm>
            <a:prstGeom prst="rect">
              <a:avLst/>
            </a:prstGeom>
            <a:noFill/>
            <a:extLst>
              <a:ext uri="{909E8E84-426E-40dd-AFC4-6F175D3DCCD1}">
                <a14:hiddenFill xmlns:a14="http://schemas.microsoft.com/office/drawing/2010/main">
                  <a:solidFill>
                    <a:srgbClr val="FFFFFF"/>
                  </a:solidFill>
                </a14:hiddenFill>
              </a:ext>
            </a:extLst>
          </p:spPr>
        </p:pic>
        <p:pic>
          <p:nvPicPr>
            <p:cNvPr id="1494026" name="Picture 10" descr="basis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8" y="2222"/>
              <a:ext cx="874" cy="873"/>
            </a:xfrm>
            <a:prstGeom prst="rect">
              <a:avLst/>
            </a:prstGeom>
            <a:noFill/>
            <a:extLst>
              <a:ext uri="{909E8E84-426E-40dd-AFC4-6F175D3DCCD1}">
                <a14:hiddenFill xmlns:a14="http://schemas.microsoft.com/office/drawing/2010/main">
                  <a:solidFill>
                    <a:srgbClr val="FFFFFF"/>
                  </a:solidFill>
                </a14:hiddenFill>
              </a:ext>
            </a:extLst>
          </p:spPr>
        </p:pic>
        <p:pic>
          <p:nvPicPr>
            <p:cNvPr id="1494027" name="Picture 11" descr="basis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1250"/>
              <a:ext cx="874" cy="874"/>
            </a:xfrm>
            <a:prstGeom prst="rect">
              <a:avLst/>
            </a:prstGeom>
            <a:noFill/>
            <a:extLst>
              <a:ext uri="{909E8E84-426E-40dd-AFC4-6F175D3DCCD1}">
                <a14:hiddenFill xmlns:a14="http://schemas.microsoft.com/office/drawing/2010/main">
                  <a:solidFill>
                    <a:srgbClr val="FFFFFF"/>
                  </a:solidFill>
                </a14:hiddenFill>
              </a:ext>
            </a:extLst>
          </p:spPr>
        </p:pic>
      </p:grpSp>
      <p:sp>
        <p:nvSpPr>
          <p:cNvPr id="1494028" name="Text Box 12"/>
          <p:cNvSpPr txBox="1">
            <a:spLocks noChangeArrowheads="1"/>
          </p:cNvSpPr>
          <p:nvPr/>
        </p:nvSpPr>
        <p:spPr bwMode="auto">
          <a:xfrm>
            <a:off x="449263" y="2173288"/>
            <a:ext cx="1665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b="1">
                <a:effectLst>
                  <a:outerShdw blurRad="38100" dist="38100" dir="2700000" algn="tl">
                    <a:srgbClr val="000000"/>
                  </a:outerShdw>
                </a:effectLst>
                <a:latin typeface="Arial" charset="0"/>
              </a:rPr>
              <a:t>Basis 16</a:t>
            </a:r>
          </a:p>
        </p:txBody>
      </p:sp>
      <p:sp>
        <p:nvSpPr>
          <p:cNvPr id="1494029" name="Text Box 13"/>
          <p:cNvSpPr txBox="1">
            <a:spLocks noChangeArrowheads="1"/>
          </p:cNvSpPr>
          <p:nvPr/>
        </p:nvSpPr>
        <p:spPr bwMode="auto">
          <a:xfrm>
            <a:off x="415925" y="3714750"/>
            <a:ext cx="1698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b="1">
                <a:effectLst>
                  <a:outerShdw blurRad="38100" dist="38100" dir="2700000" algn="tl">
                    <a:srgbClr val="000000"/>
                  </a:outerShdw>
                </a:effectLst>
                <a:latin typeface="Arial" charset="0"/>
              </a:rPr>
              <a:t>Basis 17</a:t>
            </a:r>
          </a:p>
        </p:txBody>
      </p:sp>
      <p:sp>
        <p:nvSpPr>
          <p:cNvPr id="1494030" name="Text Box 14"/>
          <p:cNvSpPr txBox="1">
            <a:spLocks noChangeArrowheads="1"/>
          </p:cNvSpPr>
          <p:nvPr/>
        </p:nvSpPr>
        <p:spPr bwMode="auto">
          <a:xfrm>
            <a:off x="423863" y="5256213"/>
            <a:ext cx="169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b="1">
                <a:effectLst>
                  <a:outerShdw blurRad="38100" dist="38100" dir="2700000" algn="tl">
                    <a:srgbClr val="000000"/>
                  </a:outerShdw>
                </a:effectLst>
                <a:latin typeface="Arial" charset="0"/>
              </a:rPr>
              <a:t>Basis 18</a:t>
            </a:r>
          </a:p>
        </p:txBody>
      </p:sp>
      <p:grpSp>
        <p:nvGrpSpPr>
          <p:cNvPr id="1494031" name="Group 15"/>
          <p:cNvGrpSpPr>
            <a:grpSpLocks/>
          </p:cNvGrpSpPr>
          <p:nvPr/>
        </p:nvGrpSpPr>
        <p:grpSpPr bwMode="auto">
          <a:xfrm>
            <a:off x="3683000" y="2389188"/>
            <a:ext cx="1130300" cy="3108325"/>
            <a:chOff x="2260" y="1679"/>
            <a:chExt cx="712" cy="1958"/>
          </a:xfrm>
        </p:grpSpPr>
        <p:sp>
          <p:nvSpPr>
            <p:cNvPr id="1494032" name="Line 16"/>
            <p:cNvSpPr>
              <a:spLocks noChangeShapeType="1"/>
            </p:cNvSpPr>
            <p:nvPr/>
          </p:nvSpPr>
          <p:spPr bwMode="auto">
            <a:xfrm>
              <a:off x="2260" y="1679"/>
              <a:ext cx="712" cy="445"/>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94033" name="Line 17"/>
            <p:cNvSpPr>
              <a:spLocks noChangeShapeType="1"/>
            </p:cNvSpPr>
            <p:nvPr/>
          </p:nvSpPr>
          <p:spPr bwMode="auto">
            <a:xfrm flipV="1">
              <a:off x="2260" y="3192"/>
              <a:ext cx="712" cy="445"/>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94034" name="Line 18"/>
            <p:cNvSpPr>
              <a:spLocks noChangeShapeType="1"/>
            </p:cNvSpPr>
            <p:nvPr/>
          </p:nvSpPr>
          <p:spPr bwMode="auto">
            <a:xfrm>
              <a:off x="2260" y="2659"/>
              <a:ext cx="712" cy="0"/>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1494035" name="Line 19"/>
          <p:cNvSpPr>
            <a:spLocks noChangeShapeType="1"/>
          </p:cNvSpPr>
          <p:nvPr/>
        </p:nvSpPr>
        <p:spPr bwMode="auto">
          <a:xfrm flipH="1">
            <a:off x="6396038" y="2390775"/>
            <a:ext cx="1130300" cy="706438"/>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94036" name="Line 20"/>
          <p:cNvSpPr>
            <a:spLocks noChangeShapeType="1"/>
          </p:cNvSpPr>
          <p:nvPr/>
        </p:nvSpPr>
        <p:spPr bwMode="auto">
          <a:xfrm flipH="1" flipV="1">
            <a:off x="6396038" y="4792663"/>
            <a:ext cx="1130300" cy="706437"/>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94037" name="Line 21"/>
          <p:cNvSpPr>
            <a:spLocks noChangeShapeType="1"/>
          </p:cNvSpPr>
          <p:nvPr/>
        </p:nvSpPr>
        <p:spPr bwMode="auto">
          <a:xfrm flipH="1">
            <a:off x="6396038" y="3946525"/>
            <a:ext cx="1130300" cy="0"/>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94038" name="Text Box 22"/>
          <p:cNvSpPr txBox="1">
            <a:spLocks noChangeArrowheads="1"/>
          </p:cNvSpPr>
          <p:nvPr/>
        </p:nvSpPr>
        <p:spPr bwMode="auto">
          <a:xfrm>
            <a:off x="3606800" y="3933825"/>
            <a:ext cx="13366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600" b="1">
                <a:effectLst>
                  <a:outerShdw blurRad="38100" dist="38100" dir="2700000" algn="tl">
                    <a:srgbClr val="000000"/>
                  </a:outerShdw>
                </a:effectLst>
                <a:latin typeface="Arial" charset="0"/>
              </a:rPr>
              <a:t>illuminate</a:t>
            </a:r>
          </a:p>
        </p:txBody>
      </p:sp>
      <p:sp>
        <p:nvSpPr>
          <p:cNvPr id="1494039" name="Text Box 23"/>
          <p:cNvSpPr txBox="1">
            <a:spLocks noChangeArrowheads="1"/>
          </p:cNvSpPr>
          <p:nvPr/>
        </p:nvSpPr>
        <p:spPr bwMode="auto">
          <a:xfrm>
            <a:off x="6396038" y="3933825"/>
            <a:ext cx="10429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600" b="1">
                <a:effectLst>
                  <a:outerShdw blurRad="38100" dist="38100" dir="2700000" algn="tl">
                    <a:srgbClr val="000000"/>
                  </a:outerShdw>
                </a:effectLst>
                <a:latin typeface="Arial" charset="0"/>
              </a:rPr>
              <a:t>result</a:t>
            </a:r>
          </a:p>
        </p:txBody>
      </p:sp>
      <p:grpSp>
        <p:nvGrpSpPr>
          <p:cNvPr id="1494040" name="Group 24"/>
          <p:cNvGrpSpPr>
            <a:grpSpLocks/>
          </p:cNvGrpSpPr>
          <p:nvPr/>
        </p:nvGrpSpPr>
        <p:grpSpPr bwMode="auto">
          <a:xfrm>
            <a:off x="1133475" y="1482725"/>
            <a:ext cx="393700" cy="4716463"/>
            <a:chOff x="640" y="1108"/>
            <a:chExt cx="248" cy="2971"/>
          </a:xfrm>
        </p:grpSpPr>
        <p:grpSp>
          <p:nvGrpSpPr>
            <p:cNvPr id="1494041" name="Group 25"/>
            <p:cNvGrpSpPr>
              <a:grpSpLocks/>
            </p:cNvGrpSpPr>
            <p:nvPr/>
          </p:nvGrpSpPr>
          <p:grpSpPr bwMode="auto">
            <a:xfrm>
              <a:off x="640" y="1108"/>
              <a:ext cx="248" cy="480"/>
              <a:chOff x="3549" y="301"/>
              <a:chExt cx="248" cy="480"/>
            </a:xfrm>
          </p:grpSpPr>
          <p:sp>
            <p:nvSpPr>
              <p:cNvPr id="1494042" name="Text Box 26"/>
              <p:cNvSpPr txBox="1">
                <a:spLocks noChangeArrowheads="1"/>
              </p:cNvSpPr>
              <p:nvPr/>
            </p:nvSpPr>
            <p:spPr bwMode="auto">
              <a:xfrm>
                <a:off x="3549" y="301"/>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b="1">
                    <a:effectLst>
                      <a:outerShdw blurRad="38100" dist="38100" dir="2700000" algn="tl">
                        <a:srgbClr val="000000"/>
                      </a:outerShdw>
                    </a:effectLst>
                    <a:latin typeface="Verdana" charset="0"/>
                  </a:rPr>
                  <a:t>.</a:t>
                </a:r>
              </a:p>
            </p:txBody>
          </p:sp>
          <p:sp>
            <p:nvSpPr>
              <p:cNvPr id="1494043" name="Text Box 27"/>
              <p:cNvSpPr txBox="1">
                <a:spLocks noChangeArrowheads="1"/>
              </p:cNvSpPr>
              <p:nvPr/>
            </p:nvSpPr>
            <p:spPr bwMode="auto">
              <a:xfrm>
                <a:off x="3549" y="397"/>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b="1">
                    <a:effectLst>
                      <a:outerShdw blurRad="38100" dist="38100" dir="2700000" algn="tl">
                        <a:srgbClr val="000000"/>
                      </a:outerShdw>
                    </a:effectLst>
                    <a:latin typeface="Verdana" charset="0"/>
                  </a:rPr>
                  <a:t>.</a:t>
                </a:r>
              </a:p>
            </p:txBody>
          </p:sp>
          <p:sp>
            <p:nvSpPr>
              <p:cNvPr id="1494044" name="Text Box 28"/>
              <p:cNvSpPr txBox="1">
                <a:spLocks noChangeArrowheads="1"/>
              </p:cNvSpPr>
              <p:nvPr/>
            </p:nvSpPr>
            <p:spPr bwMode="auto">
              <a:xfrm>
                <a:off x="3549" y="493"/>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b="1">
                    <a:effectLst>
                      <a:outerShdw blurRad="38100" dist="38100" dir="2700000" algn="tl">
                        <a:srgbClr val="000000"/>
                      </a:outerShdw>
                    </a:effectLst>
                    <a:latin typeface="Verdana" charset="0"/>
                  </a:rPr>
                  <a:t>.</a:t>
                </a:r>
              </a:p>
            </p:txBody>
          </p:sp>
        </p:grpSp>
        <p:grpSp>
          <p:nvGrpSpPr>
            <p:cNvPr id="1494045" name="Group 29"/>
            <p:cNvGrpSpPr>
              <a:grpSpLocks/>
            </p:cNvGrpSpPr>
            <p:nvPr/>
          </p:nvGrpSpPr>
          <p:grpSpPr bwMode="auto">
            <a:xfrm>
              <a:off x="640" y="3599"/>
              <a:ext cx="248" cy="480"/>
              <a:chOff x="3549" y="301"/>
              <a:chExt cx="248" cy="480"/>
            </a:xfrm>
          </p:grpSpPr>
          <p:sp>
            <p:nvSpPr>
              <p:cNvPr id="1494046" name="Text Box 30"/>
              <p:cNvSpPr txBox="1">
                <a:spLocks noChangeArrowheads="1"/>
              </p:cNvSpPr>
              <p:nvPr/>
            </p:nvSpPr>
            <p:spPr bwMode="auto">
              <a:xfrm>
                <a:off x="3549" y="301"/>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b="1">
                    <a:effectLst>
                      <a:outerShdw blurRad="38100" dist="38100" dir="2700000" algn="tl">
                        <a:srgbClr val="000000"/>
                      </a:outerShdw>
                    </a:effectLst>
                    <a:latin typeface="Verdana" charset="0"/>
                  </a:rPr>
                  <a:t>.</a:t>
                </a:r>
              </a:p>
            </p:txBody>
          </p:sp>
          <p:sp>
            <p:nvSpPr>
              <p:cNvPr id="1494047" name="Text Box 31"/>
              <p:cNvSpPr txBox="1">
                <a:spLocks noChangeArrowheads="1"/>
              </p:cNvSpPr>
              <p:nvPr/>
            </p:nvSpPr>
            <p:spPr bwMode="auto">
              <a:xfrm>
                <a:off x="3549" y="397"/>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b="1">
                    <a:effectLst>
                      <a:outerShdw blurRad="38100" dist="38100" dir="2700000" algn="tl">
                        <a:srgbClr val="000000"/>
                      </a:outerShdw>
                    </a:effectLst>
                    <a:latin typeface="Verdana" charset="0"/>
                  </a:rPr>
                  <a:t>.</a:t>
                </a:r>
              </a:p>
            </p:txBody>
          </p:sp>
          <p:sp>
            <p:nvSpPr>
              <p:cNvPr id="1494048" name="Text Box 32"/>
              <p:cNvSpPr txBox="1">
                <a:spLocks noChangeArrowheads="1"/>
              </p:cNvSpPr>
              <p:nvPr/>
            </p:nvSpPr>
            <p:spPr bwMode="auto">
              <a:xfrm>
                <a:off x="3549" y="493"/>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b="1">
                    <a:effectLst>
                      <a:outerShdw blurRad="38100" dist="38100" dir="2700000" algn="tl">
                        <a:srgbClr val="000000"/>
                      </a:outerShdw>
                    </a:effectLst>
                    <a:latin typeface="Verdana" charset="0"/>
                  </a:rPr>
                  <a:t>.</a:t>
                </a:r>
              </a:p>
            </p:txBody>
          </p:sp>
        </p:grpSp>
      </p:grpSp>
      <p:grpSp>
        <p:nvGrpSpPr>
          <p:cNvPr id="1494049" name="Group 33"/>
          <p:cNvGrpSpPr>
            <a:grpSpLocks/>
          </p:cNvGrpSpPr>
          <p:nvPr/>
        </p:nvGrpSpPr>
        <p:grpSpPr bwMode="auto">
          <a:xfrm>
            <a:off x="4038600" y="1708150"/>
            <a:ext cx="774700" cy="4429125"/>
            <a:chOff x="2484" y="1250"/>
            <a:chExt cx="488" cy="2790"/>
          </a:xfrm>
        </p:grpSpPr>
        <p:sp>
          <p:nvSpPr>
            <p:cNvPr id="1494050" name="Line 34"/>
            <p:cNvSpPr>
              <a:spLocks noChangeShapeType="1"/>
            </p:cNvSpPr>
            <p:nvPr/>
          </p:nvSpPr>
          <p:spPr bwMode="auto">
            <a:xfrm>
              <a:off x="2484" y="1250"/>
              <a:ext cx="488" cy="581"/>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1494051" name="Line 35"/>
            <p:cNvSpPr>
              <a:spLocks noChangeShapeType="1"/>
            </p:cNvSpPr>
            <p:nvPr/>
          </p:nvSpPr>
          <p:spPr bwMode="auto">
            <a:xfrm flipV="1">
              <a:off x="2484" y="3459"/>
              <a:ext cx="488" cy="581"/>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a:spAutoFit/>
            </a:bodyPr>
            <a:lstStyle/>
            <a:p>
              <a:endParaRPr lang="en-US"/>
            </a:p>
          </p:txBody>
        </p:sp>
      </p:grpSp>
      <p:sp>
        <p:nvSpPr>
          <p:cNvPr id="1494052" name="Line 36"/>
          <p:cNvSpPr>
            <a:spLocks noChangeShapeType="1"/>
          </p:cNvSpPr>
          <p:nvPr/>
        </p:nvSpPr>
        <p:spPr bwMode="auto">
          <a:xfrm flipH="1">
            <a:off x="6396038" y="1719263"/>
            <a:ext cx="774700" cy="922337"/>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1494053" name="Line 37"/>
          <p:cNvSpPr>
            <a:spLocks noChangeShapeType="1"/>
          </p:cNvSpPr>
          <p:nvPr/>
        </p:nvSpPr>
        <p:spPr bwMode="auto">
          <a:xfrm flipH="1" flipV="1">
            <a:off x="6396038" y="5226050"/>
            <a:ext cx="774700" cy="922338"/>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1494054" name="Rectangle 38"/>
          <p:cNvSpPr>
            <a:spLocks noGrp="1" noChangeArrowheads="1"/>
          </p:cNvSpPr>
          <p:nvPr>
            <p:ph type="title"/>
          </p:nvPr>
        </p:nvSpPr>
        <p:spPr/>
        <p:txBody>
          <a:bodyPr/>
          <a:lstStyle/>
          <a:p>
            <a:r>
              <a:rPr lang="en-US" sz="3200"/>
              <a:t>Precomputation: Spherical Harmonics</a:t>
            </a:r>
          </a:p>
        </p:txBody>
      </p:sp>
    </p:spTree>
    <p:extLst>
      <p:ext uri="{BB962C8B-B14F-4D97-AF65-F5344CB8AC3E}">
        <p14:creationId xmlns:p14="http://schemas.microsoft.com/office/powerpoint/2010/main" val="14404807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066" name="Rectangle 2"/>
          <p:cNvSpPr>
            <a:spLocks noGrp="1" noChangeArrowheads="1"/>
          </p:cNvSpPr>
          <p:nvPr>
            <p:ph type="title"/>
          </p:nvPr>
        </p:nvSpPr>
        <p:spPr/>
        <p:txBody>
          <a:bodyPr/>
          <a:lstStyle/>
          <a:p>
            <a:r>
              <a:rPr lang="en-US"/>
              <a:t>Diffuse Transfer Results</a:t>
            </a:r>
          </a:p>
        </p:txBody>
      </p:sp>
      <p:pic>
        <p:nvPicPr>
          <p:cNvPr id="1496067" name="Picture 3" descr="BuddhaCDiffInter"/>
          <p:cNvPicPr>
            <a:picLocks noChangeAspect="1" noChangeArrowheads="1"/>
          </p:cNvPicPr>
          <p:nvPr/>
        </p:nvPicPr>
        <p:blipFill>
          <a:blip r:embed="rId3">
            <a:extLst>
              <a:ext uri="{28A0092B-C50C-407E-A947-70E740481C1C}">
                <a14:useLocalDpi xmlns:a14="http://schemas.microsoft.com/office/drawing/2010/main" val="0"/>
              </a:ext>
            </a:extLst>
          </a:blip>
          <a:srcRect l="20625" r="22501" b="751"/>
          <a:stretch>
            <a:fillRect/>
          </a:stretch>
        </p:blipFill>
        <p:spPr bwMode="auto">
          <a:xfrm>
            <a:off x="6232525" y="1179513"/>
            <a:ext cx="2778125" cy="48450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96068" name="Picture 4" descr="BuddhaCDiffNoInter"/>
          <p:cNvPicPr>
            <a:picLocks noChangeAspect="1" noChangeArrowheads="1"/>
          </p:cNvPicPr>
          <p:nvPr/>
        </p:nvPicPr>
        <p:blipFill>
          <a:blip r:embed="rId4">
            <a:extLst>
              <a:ext uri="{28A0092B-C50C-407E-A947-70E740481C1C}">
                <a14:useLocalDpi xmlns:a14="http://schemas.microsoft.com/office/drawing/2010/main" val="0"/>
              </a:ext>
            </a:extLst>
          </a:blip>
          <a:srcRect l="20625" r="22501" b="751"/>
          <a:stretch>
            <a:fillRect/>
          </a:stretch>
        </p:blipFill>
        <p:spPr bwMode="auto">
          <a:xfrm>
            <a:off x="3230563" y="1179513"/>
            <a:ext cx="2778125" cy="48450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96069" name="Picture 5" descr="BuddhaCDiffNoShadow"/>
          <p:cNvPicPr>
            <a:picLocks noChangeAspect="1" noChangeArrowheads="1"/>
          </p:cNvPicPr>
          <p:nvPr/>
        </p:nvPicPr>
        <p:blipFill>
          <a:blip r:embed="rId5">
            <a:extLst>
              <a:ext uri="{28A0092B-C50C-407E-A947-70E740481C1C}">
                <a14:useLocalDpi xmlns:a14="http://schemas.microsoft.com/office/drawing/2010/main" val="0"/>
              </a:ext>
            </a:extLst>
          </a:blip>
          <a:srcRect l="20625" r="22501" b="751"/>
          <a:stretch>
            <a:fillRect/>
          </a:stretch>
        </p:blipFill>
        <p:spPr bwMode="auto">
          <a:xfrm>
            <a:off x="228600" y="1177925"/>
            <a:ext cx="2778125" cy="48450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96070" name="Text Box 6"/>
          <p:cNvSpPr txBox="1">
            <a:spLocks noChangeArrowheads="1"/>
          </p:cNvSpPr>
          <p:nvPr/>
        </p:nvSpPr>
        <p:spPr bwMode="auto">
          <a:xfrm>
            <a:off x="0" y="61214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a:spAutoFit/>
          </a:bodyPr>
          <a:lstStyle/>
          <a:p>
            <a:pPr algn="l" eaLnBrk="1" hangingPunct="1">
              <a:spcBef>
                <a:spcPct val="50000"/>
              </a:spcBef>
            </a:pPr>
            <a:r>
              <a:rPr lang="en-US" dirty="0">
                <a:effectLst>
                  <a:outerShdw blurRad="38100" dist="38100" dir="2700000" algn="tl">
                    <a:srgbClr val="000000"/>
                  </a:outerShdw>
                </a:effectLst>
                <a:latin typeface="Symbol" charset="0"/>
              </a:rPr>
              <a:t>  </a:t>
            </a:r>
            <a:r>
              <a:rPr lang="en-US" dirty="0" smtClean="0">
                <a:effectLst>
                  <a:outerShdw blurRad="38100" dist="38100" dir="2700000" algn="tl">
                    <a:srgbClr val="000000"/>
                  </a:outerShdw>
                </a:effectLst>
                <a:latin typeface="Symbol" charset="0"/>
              </a:rPr>
              <a:t>                 </a:t>
            </a:r>
            <a:r>
              <a:rPr lang="en-US" dirty="0" smtClean="0">
                <a:effectLst>
                  <a:outerShdw blurRad="38100" dist="38100" dir="2700000" algn="tl">
                    <a:srgbClr val="000000"/>
                  </a:outerShdw>
                </a:effectLst>
                <a:latin typeface="Arial" charset="0"/>
              </a:rPr>
              <a:t>No </a:t>
            </a:r>
            <a:r>
              <a:rPr lang="en-US" dirty="0">
                <a:effectLst>
                  <a:outerShdw blurRad="38100" dist="38100" dir="2700000" algn="tl">
                    <a:srgbClr val="000000"/>
                  </a:outerShdw>
                </a:effectLst>
                <a:latin typeface="Arial" charset="0"/>
              </a:rPr>
              <a:t>Shadows/Inter                </a:t>
            </a:r>
            <a:r>
              <a:rPr lang="en-US" dirty="0" smtClean="0">
                <a:effectLst>
                  <a:outerShdw blurRad="38100" dist="38100" dir="2700000" algn="tl">
                    <a:srgbClr val="000000"/>
                  </a:outerShdw>
                </a:effectLst>
                <a:latin typeface="Arial" charset="0"/>
              </a:rPr>
              <a:t>           Shadows                             </a:t>
            </a:r>
            <a:r>
              <a:rPr lang="en-US" dirty="0" err="1" smtClean="0">
                <a:effectLst>
                  <a:outerShdw blurRad="38100" dist="38100" dir="2700000" algn="tl">
                    <a:srgbClr val="000000"/>
                  </a:outerShdw>
                </a:effectLst>
                <a:latin typeface="Arial" charset="0"/>
              </a:rPr>
              <a:t>Shadows</a:t>
            </a:r>
            <a:r>
              <a:rPr lang="en-US" dirty="0" err="1">
                <a:effectLst>
                  <a:outerShdw blurRad="38100" dist="38100" dir="2700000" algn="tl">
                    <a:srgbClr val="000000"/>
                  </a:outerShdw>
                </a:effectLst>
                <a:latin typeface="Arial" charset="0"/>
              </a:rPr>
              <a:t>+Inter</a:t>
            </a:r>
            <a:endParaRPr lang="en-US" dirty="0">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8928457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p:txBody>
          <a:bodyPr/>
          <a:lstStyle/>
          <a:p>
            <a:r>
              <a:rPr lang="en-US"/>
              <a:t>Arbitrary BRDF Results</a:t>
            </a:r>
          </a:p>
        </p:txBody>
      </p:sp>
      <p:pic>
        <p:nvPicPr>
          <p:cNvPr id="1498115" name="Picture 3" descr="Fig6AnisoA"/>
          <p:cNvPicPr>
            <a:picLocks noChangeAspect="1" noChangeArrowheads="1"/>
          </p:cNvPicPr>
          <p:nvPr/>
        </p:nvPicPr>
        <p:blipFill>
          <a:blip r:embed="rId4">
            <a:extLst>
              <a:ext uri="{28A0092B-C50C-407E-A947-70E740481C1C}">
                <a14:useLocalDpi xmlns:a14="http://schemas.microsoft.com/office/drawing/2010/main" val="0"/>
              </a:ext>
            </a:extLst>
          </a:blip>
          <a:srcRect t="26422" b="17615"/>
          <a:stretch>
            <a:fillRect/>
          </a:stretch>
        </p:blipFill>
        <p:spPr bwMode="auto">
          <a:xfrm>
            <a:off x="325438" y="1246188"/>
            <a:ext cx="2644775"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98116" name="Object 4"/>
          <p:cNvGraphicFramePr>
            <a:graphicFrameLocks noChangeAspect="1"/>
          </p:cNvGraphicFramePr>
          <p:nvPr/>
        </p:nvGraphicFramePr>
        <p:xfrm>
          <a:off x="5734050" y="4564063"/>
          <a:ext cx="3082925" cy="1743075"/>
        </p:xfrm>
        <a:graphic>
          <a:graphicData uri="http://schemas.openxmlformats.org/presentationml/2006/ole">
            <mc:AlternateContent xmlns:mc="http://schemas.openxmlformats.org/markup-compatibility/2006">
              <mc:Choice xmlns:v="urn:schemas-microsoft-com:vml" Requires="v">
                <p:oleObj spid="_x0000_s7171" name="Picture" r:id="rId5" imgW="1822704" imgH="1937004" progId="Word.Picture.8">
                  <p:embed/>
                </p:oleObj>
              </mc:Choice>
              <mc:Fallback>
                <p:oleObj name="Picture" r:id="rId5" imgW="1822704" imgH="1937004" progId="Word.Picture.8">
                  <p:embed/>
                  <p:pic>
                    <p:nvPicPr>
                      <p:cNvPr id="0" name=""/>
                      <p:cNvPicPr>
                        <a:picLocks noChangeAspect="1" noChangeArrowheads="1"/>
                      </p:cNvPicPr>
                      <p:nvPr/>
                    </p:nvPicPr>
                    <p:blipFill>
                      <a:blip r:embed="rId6">
                        <a:lum bright="24000"/>
                        <a:extLst>
                          <a:ext uri="{28A0092B-C50C-407E-A947-70E740481C1C}">
                            <a14:useLocalDpi xmlns:a14="http://schemas.microsoft.com/office/drawing/2010/main" val="0"/>
                          </a:ext>
                        </a:extLst>
                      </a:blip>
                      <a:srcRect t="25491" b="18883"/>
                      <a:stretch>
                        <a:fillRect/>
                      </a:stretch>
                    </p:blipFill>
                    <p:spPr bwMode="auto">
                      <a:xfrm>
                        <a:off x="5734050" y="4564063"/>
                        <a:ext cx="3082925" cy="174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98117" name="Picture 5" descr="Fig7TweetASA"/>
          <p:cNvPicPr>
            <a:picLocks noChangeAspect="1" noChangeArrowheads="1"/>
          </p:cNvPicPr>
          <p:nvPr/>
        </p:nvPicPr>
        <p:blipFill>
          <a:blip r:embed="rId7">
            <a:lum bright="6000"/>
            <a:extLst>
              <a:ext uri="{28A0092B-C50C-407E-A947-70E740481C1C}">
                <a14:useLocalDpi xmlns:a14="http://schemas.microsoft.com/office/drawing/2010/main" val="0"/>
              </a:ext>
            </a:extLst>
          </a:blip>
          <a:srcRect l="14667" t="11700" r="18666" b="9688"/>
          <a:stretch>
            <a:fillRect/>
          </a:stretch>
        </p:blipFill>
        <p:spPr bwMode="auto">
          <a:xfrm>
            <a:off x="325438" y="3008313"/>
            <a:ext cx="2638425"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8118" name="Picture 6" descr="StPtCPCflip"/>
          <p:cNvPicPr>
            <a:picLocks noChangeAspect="1" noChangeArrowheads="1"/>
          </p:cNvPicPr>
          <p:nvPr/>
        </p:nvPicPr>
        <p:blipFill>
          <a:blip r:embed="rId8">
            <a:extLst>
              <a:ext uri="{28A0092B-C50C-407E-A947-70E740481C1C}">
                <a14:useLocalDpi xmlns:a14="http://schemas.microsoft.com/office/drawing/2010/main" val="0"/>
              </a:ext>
            </a:extLst>
          </a:blip>
          <a:srcRect l="9230" t="13184" r="12691" b="12187"/>
          <a:stretch>
            <a:fillRect/>
          </a:stretch>
        </p:blipFill>
        <p:spPr bwMode="auto">
          <a:xfrm>
            <a:off x="5732463" y="1246188"/>
            <a:ext cx="3084512" cy="3122612"/>
          </a:xfrm>
          <a:prstGeom prst="rect">
            <a:avLst/>
          </a:prstGeom>
          <a:noFill/>
          <a:extLst>
            <a:ext uri="{909E8E84-426E-40dd-AFC4-6F175D3DCCD1}">
              <a14:hiddenFill xmlns:a14="http://schemas.microsoft.com/office/drawing/2010/main">
                <a:solidFill>
                  <a:srgbClr val="FFFFFF"/>
                </a:solidFill>
              </a14:hiddenFill>
            </a:ext>
          </a:extLst>
        </p:spPr>
      </p:pic>
      <p:sp>
        <p:nvSpPr>
          <p:cNvPr id="1498119" name="Text Box 7"/>
          <p:cNvSpPr txBox="1">
            <a:spLocks noChangeArrowheads="1"/>
          </p:cNvSpPr>
          <p:nvPr/>
        </p:nvSpPr>
        <p:spPr bwMode="auto">
          <a:xfrm>
            <a:off x="3378200" y="6343650"/>
            <a:ext cx="1998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Other BRDFs</a:t>
            </a:r>
          </a:p>
        </p:txBody>
      </p:sp>
      <p:pic>
        <p:nvPicPr>
          <p:cNvPr id="1498120" name="Picture 8" descr="Fig4Ufi"/>
          <p:cNvPicPr>
            <a:picLocks noChangeAspect="1" noChangeArrowheads="1"/>
          </p:cNvPicPr>
          <p:nvPr/>
        </p:nvPicPr>
        <p:blipFill>
          <a:blip r:embed="rId9">
            <a:lum bright="24000"/>
            <a:extLst>
              <a:ext uri="{28A0092B-C50C-407E-A947-70E740481C1C}">
                <a14:useLocalDpi xmlns:a14="http://schemas.microsoft.com/office/drawing/2010/main" val="0"/>
              </a:ext>
            </a:extLst>
          </a:blip>
          <a:srcRect l="9334" t="7800" r="9334" b="7800"/>
          <a:stretch>
            <a:fillRect/>
          </a:stretch>
        </p:blipFill>
        <p:spPr bwMode="auto">
          <a:xfrm>
            <a:off x="3406775" y="1246188"/>
            <a:ext cx="192881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8121" name="Picture 9" descr="budVinyl"/>
          <p:cNvPicPr>
            <a:picLocks noChangeAspect="1" noChangeArrowheads="1"/>
          </p:cNvPicPr>
          <p:nvPr/>
        </p:nvPicPr>
        <p:blipFill>
          <a:blip r:embed="rId10">
            <a:extLst>
              <a:ext uri="{28A0092B-C50C-407E-A947-70E740481C1C}">
                <a14:useLocalDpi xmlns:a14="http://schemas.microsoft.com/office/drawing/2010/main" val="0"/>
              </a:ext>
            </a:extLst>
          </a:blip>
          <a:srcRect l="32939" t="13380" r="15265" b="4460"/>
          <a:stretch>
            <a:fillRect/>
          </a:stretch>
        </p:blipFill>
        <p:spPr bwMode="auto">
          <a:xfrm>
            <a:off x="3406775" y="3549650"/>
            <a:ext cx="19272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8122" name="Text Box 10"/>
          <p:cNvSpPr txBox="1">
            <a:spLocks noChangeArrowheads="1"/>
          </p:cNvSpPr>
          <p:nvPr/>
        </p:nvSpPr>
        <p:spPr bwMode="auto">
          <a:xfrm>
            <a:off x="5956300" y="6343650"/>
            <a:ext cx="261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Spatially Varying</a:t>
            </a:r>
          </a:p>
        </p:txBody>
      </p:sp>
      <p:sp>
        <p:nvSpPr>
          <p:cNvPr id="1498123" name="Text Box 11"/>
          <p:cNvSpPr txBox="1">
            <a:spLocks noChangeArrowheads="1"/>
          </p:cNvSpPr>
          <p:nvPr/>
        </p:nvSpPr>
        <p:spPr bwMode="auto">
          <a:xfrm>
            <a:off x="254000" y="6343650"/>
            <a:ext cx="2813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Anisotropic BRDFs</a:t>
            </a:r>
          </a:p>
        </p:txBody>
      </p:sp>
    </p:spTree>
    <p:extLst>
      <p:ext uri="{BB962C8B-B14F-4D97-AF65-F5344CB8AC3E}">
        <p14:creationId xmlns:p14="http://schemas.microsoft.com/office/powerpoint/2010/main" val="32405606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ChangeArrowheads="1"/>
          </p:cNvSpPr>
          <p:nvPr>
            <p:ph type="title"/>
          </p:nvPr>
        </p:nvSpPr>
        <p:spPr/>
        <p:txBody>
          <a:bodyPr/>
          <a:lstStyle/>
          <a:p>
            <a:r>
              <a:rPr lang="en-US"/>
              <a:t>To Do </a:t>
            </a:r>
          </a:p>
        </p:txBody>
      </p:sp>
      <p:sp>
        <p:nvSpPr>
          <p:cNvPr id="1061891" name="Rectangle 3"/>
          <p:cNvSpPr>
            <a:spLocks noGrp="1" noChangeArrowheads="1"/>
          </p:cNvSpPr>
          <p:nvPr>
            <p:ph type="body" idx="1"/>
          </p:nvPr>
        </p:nvSpPr>
        <p:spPr/>
        <p:txBody>
          <a:bodyPr/>
          <a:lstStyle/>
          <a:p>
            <a:r>
              <a:rPr lang="en-US" dirty="0" smtClean="0"/>
              <a:t>Assignment 3 milestone due </a:t>
            </a:r>
            <a:r>
              <a:rPr lang="en-US" dirty="0" smtClean="0"/>
              <a:t>Jun</a:t>
            </a:r>
            <a:r>
              <a:rPr lang="en-US" dirty="0" smtClean="0"/>
              <a:t> </a:t>
            </a:r>
            <a:r>
              <a:rPr lang="en-US" dirty="0"/>
              <a:t>3</a:t>
            </a:r>
            <a:endParaRPr lang="en-US" dirty="0" smtClean="0"/>
          </a:p>
          <a:p>
            <a:pPr lvl="1"/>
            <a:r>
              <a:rPr lang="en-US" dirty="0"/>
              <a:t>1-2 page PDF or website </a:t>
            </a:r>
          </a:p>
          <a:p>
            <a:pPr lvl="1"/>
            <a:r>
              <a:rPr lang="en-US" dirty="0"/>
              <a:t>What you have done so far (at least one image)</a:t>
            </a:r>
          </a:p>
          <a:p>
            <a:pPr lvl="1"/>
            <a:r>
              <a:rPr lang="en-US" dirty="0"/>
              <a:t>1-2 </a:t>
            </a:r>
            <a:r>
              <a:rPr lang="en-US" dirty="0" err="1"/>
              <a:t>para</a:t>
            </a:r>
            <a:r>
              <a:rPr lang="en-US" dirty="0"/>
              <a:t> proposal of what you hope to accomplish</a:t>
            </a:r>
          </a:p>
          <a:p>
            <a:pPr lvl="1"/>
            <a:r>
              <a:rPr lang="en-US" dirty="0"/>
              <a:t>We may say ok or schedule time to meet, discuss</a:t>
            </a:r>
          </a:p>
          <a:p>
            <a:pPr lvl="1"/>
            <a:r>
              <a:rPr lang="en-US" dirty="0"/>
              <a:t>Talk to us if any difficulty finding project</a:t>
            </a:r>
          </a:p>
          <a:p>
            <a:pPr lvl="2"/>
            <a:r>
              <a:rPr lang="en-US" sz="2400" dirty="0"/>
              <a:t>Assignment gives some well specified, loose,        other options; you can do something else </a:t>
            </a:r>
            <a:r>
              <a:rPr lang="en-US" sz="2400" dirty="0" smtClean="0"/>
              <a:t>too</a:t>
            </a:r>
            <a:endParaRPr lang="en-US" dirty="0" smtClean="0"/>
          </a:p>
          <a:p>
            <a:pPr lvl="1"/>
            <a:endParaRPr lang="en-US" dirty="0"/>
          </a:p>
          <a:p>
            <a:pPr lvl="1"/>
            <a:endParaRPr lang="en-US" dirty="0"/>
          </a:p>
          <a:p>
            <a:pPr lvl="1">
              <a:buFont typeface="Wingdings" charset="0"/>
              <a:buNone/>
            </a:pPr>
            <a:endParaRPr lang="en-US" sz="2800" dirty="0"/>
          </a:p>
        </p:txBody>
      </p:sp>
    </p:spTree>
    <p:extLst>
      <p:ext uri="{BB962C8B-B14F-4D97-AF65-F5344CB8AC3E}">
        <p14:creationId xmlns:p14="http://schemas.microsoft.com/office/powerpoint/2010/main" val="31909642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0162" name="Object 2"/>
          <p:cNvGraphicFramePr>
            <a:graphicFrameLocks noChangeAspect="1"/>
          </p:cNvGraphicFramePr>
          <p:nvPr>
            <p:extLst>
              <p:ext uri="{D42A27DB-BD31-4B8C-83A1-F6EECF244321}">
                <p14:modId xmlns:p14="http://schemas.microsoft.com/office/powerpoint/2010/main" val="3913070114"/>
              </p:ext>
            </p:extLst>
          </p:nvPr>
        </p:nvGraphicFramePr>
        <p:xfrm>
          <a:off x="1576388" y="1250109"/>
          <a:ext cx="1090612" cy="2835275"/>
        </p:xfrm>
        <a:graphic>
          <a:graphicData uri="http://schemas.openxmlformats.org/presentationml/2006/ole">
            <mc:AlternateContent xmlns:mc="http://schemas.openxmlformats.org/markup-compatibility/2006">
              <mc:Choice xmlns:v="urn:schemas-microsoft-com:vml" Requires="v">
                <p:oleObj spid="_x0000_s8197" name="Equation" r:id="rId4" imgW="508000" imgH="1320800" progId="Equation.DSMT4">
                  <p:embed/>
                </p:oleObj>
              </mc:Choice>
              <mc:Fallback>
                <p:oleObj name="Equation" r:id="rId4" imgW="508000" imgH="1320800" progId="Equation.DSMT4">
                  <p:embed/>
                  <p:pic>
                    <p:nvPicPr>
                      <p:cNvPr id="0" name=""/>
                      <p:cNvPicPr>
                        <a:picLocks noChangeAspect="1" noChangeArrowheads="1"/>
                      </p:cNvPicPr>
                      <p:nvPr/>
                    </p:nvPicPr>
                    <p:blipFill>
                      <a:blip r:embed="rId5"/>
                      <a:srcRect/>
                      <a:stretch>
                        <a:fillRect/>
                      </a:stretch>
                    </p:blipFill>
                    <p:spPr bwMode="auto">
                      <a:xfrm>
                        <a:off x="1576388" y="1250109"/>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500163" name="Picture 3" descr="pl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1600" y="156276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500164" name="Picture 4" descr="stpeters_sidew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0060" y="4659973"/>
            <a:ext cx="2070100" cy="15541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00165" name="Object 5"/>
          <p:cNvGraphicFramePr>
            <a:graphicFrameLocks noChangeAspect="1"/>
          </p:cNvGraphicFramePr>
          <p:nvPr>
            <p:extLst>
              <p:ext uri="{D42A27DB-BD31-4B8C-83A1-F6EECF244321}">
                <p14:modId xmlns:p14="http://schemas.microsoft.com/office/powerpoint/2010/main" val="1535946101"/>
              </p:ext>
            </p:extLst>
          </p:nvPr>
        </p:nvGraphicFramePr>
        <p:xfrm>
          <a:off x="1841500" y="3977348"/>
          <a:ext cx="4802188" cy="2835275"/>
        </p:xfrm>
        <a:graphic>
          <a:graphicData uri="http://schemas.openxmlformats.org/presentationml/2006/ole">
            <mc:AlternateContent xmlns:mc="http://schemas.openxmlformats.org/markup-compatibility/2006">
              <mc:Choice xmlns:v="urn:schemas-microsoft-com:vml" Requires="v">
                <p:oleObj spid="_x0000_s8198" name="Equation" r:id="rId8" imgW="2235200" imgH="1320800" progId="Equation.DSMT4">
                  <p:embed/>
                </p:oleObj>
              </mc:Choice>
              <mc:Fallback>
                <p:oleObj name="Equation" r:id="rId8" imgW="2235200" imgH="1320800" progId="Equation.DSMT4">
                  <p:embed/>
                  <p:pic>
                    <p:nvPicPr>
                      <p:cNvPr id="0" name=""/>
                      <p:cNvPicPr>
                        <a:picLocks noChangeAspect="1" noChangeArrowheads="1"/>
                      </p:cNvPicPr>
                      <p:nvPr/>
                    </p:nvPicPr>
                    <p:blipFill>
                      <a:blip r:embed="rId9"/>
                      <a:srcRect/>
                      <a:stretch>
                        <a:fillRect/>
                      </a:stretch>
                    </p:blipFill>
                    <p:spPr bwMode="auto">
                      <a:xfrm>
                        <a:off x="1841500" y="397734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00166" name="Rectangle 6"/>
          <p:cNvSpPr>
            <a:spLocks noGrp="1" noChangeArrowheads="1"/>
          </p:cNvSpPr>
          <p:nvPr>
            <p:ph type="title"/>
          </p:nvPr>
        </p:nvSpPr>
        <p:spPr/>
        <p:txBody>
          <a:bodyPr/>
          <a:lstStyle/>
          <a:p>
            <a:r>
              <a:rPr lang="en-US" sz="3200"/>
              <a:t>Relighting as a Matrix-Vector Multiply</a:t>
            </a:r>
          </a:p>
        </p:txBody>
      </p:sp>
    </p:spTree>
    <p:extLst>
      <p:ext uri="{BB962C8B-B14F-4D97-AF65-F5344CB8AC3E}">
        <p14:creationId xmlns:p14="http://schemas.microsoft.com/office/powerpoint/2010/main" val="3227138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p:txBody>
          <a:bodyPr/>
          <a:lstStyle/>
          <a:p>
            <a:r>
              <a:rPr lang="en-US"/>
              <a:t>Idea of Compression</a:t>
            </a:r>
          </a:p>
        </p:txBody>
      </p:sp>
      <p:sp>
        <p:nvSpPr>
          <p:cNvPr id="1502211" name="Rectangle 3"/>
          <p:cNvSpPr>
            <a:spLocks noGrp="1" noChangeArrowheads="1"/>
          </p:cNvSpPr>
          <p:nvPr>
            <p:ph type="body" idx="1"/>
          </p:nvPr>
        </p:nvSpPr>
        <p:spPr>
          <a:xfrm>
            <a:off x="200025" y="1527175"/>
            <a:ext cx="8943975" cy="5029200"/>
          </a:xfrm>
        </p:spPr>
        <p:txBody>
          <a:bodyPr/>
          <a:lstStyle/>
          <a:p>
            <a:r>
              <a:rPr lang="en-US" dirty="0">
                <a:latin typeface="Arial" charset="0"/>
              </a:rPr>
              <a:t>The vector is projected onto low-frequency components (say 25).  Size greatly reduced.</a:t>
            </a:r>
          </a:p>
          <a:p>
            <a:r>
              <a:rPr lang="en-US" dirty="0">
                <a:latin typeface="Arial" charset="0"/>
              </a:rPr>
              <a:t>Hence, only 25 matrix columns</a:t>
            </a:r>
          </a:p>
          <a:p>
            <a:r>
              <a:rPr lang="en-US" dirty="0">
                <a:latin typeface="Arial" charset="0"/>
              </a:rPr>
              <a:t>But each pixel still treated separately (still have 300000 matrix rows for 512 x 512 image)</a:t>
            </a:r>
          </a:p>
          <a:p>
            <a:r>
              <a:rPr lang="en-US" dirty="0">
                <a:latin typeface="Arial" charset="0"/>
              </a:rPr>
              <a:t>Actually, for each pixel, dot product of matrix row (25 </a:t>
            </a:r>
            <a:r>
              <a:rPr lang="en-US" dirty="0" err="1">
                <a:latin typeface="Arial" charset="0"/>
              </a:rPr>
              <a:t>elems</a:t>
            </a:r>
            <a:r>
              <a:rPr lang="en-US" dirty="0">
                <a:latin typeface="Arial" charset="0"/>
              </a:rPr>
              <a:t>) and lighting vector (25 </a:t>
            </a:r>
            <a:r>
              <a:rPr lang="en-US" dirty="0" err="1">
                <a:latin typeface="Arial" charset="0"/>
              </a:rPr>
              <a:t>elems</a:t>
            </a:r>
            <a:r>
              <a:rPr lang="en-US" dirty="0">
                <a:latin typeface="Arial" charset="0"/>
              </a:rPr>
              <a:t>) in hardware</a:t>
            </a:r>
          </a:p>
          <a:p>
            <a:r>
              <a:rPr lang="en-US" dirty="0">
                <a:latin typeface="Arial" charset="0"/>
              </a:rPr>
              <a:t>Good technique </a:t>
            </a:r>
            <a:r>
              <a:rPr lang="en-US" dirty="0" smtClean="0">
                <a:latin typeface="Arial" charset="0"/>
              </a:rPr>
              <a:t>(common </a:t>
            </a:r>
            <a:r>
              <a:rPr lang="en-US" dirty="0">
                <a:latin typeface="Arial" charset="0"/>
              </a:rPr>
              <a:t>in </a:t>
            </a:r>
            <a:r>
              <a:rPr lang="en-US" dirty="0" smtClean="0">
                <a:latin typeface="Arial" charset="0"/>
              </a:rPr>
              <a:t>games, movies) </a:t>
            </a:r>
            <a:r>
              <a:rPr lang="en-US" dirty="0">
                <a:latin typeface="Arial" charset="0"/>
              </a:rPr>
              <a:t>but useful only for broad low-frequency lighting </a:t>
            </a:r>
          </a:p>
        </p:txBody>
      </p:sp>
    </p:spTree>
    <p:extLst>
      <p:ext uri="{BB962C8B-B14F-4D97-AF65-F5344CB8AC3E}">
        <p14:creationId xmlns:p14="http://schemas.microsoft.com/office/powerpoint/2010/main" val="2334883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p:txBody>
          <a:bodyPr/>
          <a:lstStyle/>
          <a:p>
            <a:r>
              <a:rPr lang="en-US"/>
              <a:t>Outline</a:t>
            </a:r>
          </a:p>
        </p:txBody>
      </p:sp>
      <p:sp>
        <p:nvSpPr>
          <p:cNvPr id="1503235" name="Rectangle 3"/>
          <p:cNvSpPr>
            <a:spLocks noGrp="1" noChangeArrowheads="1"/>
          </p:cNvSpPr>
          <p:nvPr>
            <p:ph type="body" idx="1"/>
          </p:nvPr>
        </p:nvSpPr>
        <p:spPr/>
        <p:txBody>
          <a:bodyPr/>
          <a:lstStyle/>
          <a:p>
            <a:r>
              <a:rPr lang="en-US">
                <a:latin typeface="Arial" charset="0"/>
              </a:rPr>
              <a:t>Motivation and Background</a:t>
            </a:r>
          </a:p>
          <a:p>
            <a:r>
              <a:rPr lang="en-US" i="1">
                <a:latin typeface="Arial" charset="0"/>
              </a:rPr>
              <a:t>Compression methods</a:t>
            </a:r>
          </a:p>
          <a:p>
            <a:pPr lvl="1"/>
            <a:r>
              <a:rPr lang="en-US">
                <a:latin typeface="Arial" charset="0"/>
              </a:rPr>
              <a:t>Low frequency linear spherical harmonic approximation</a:t>
            </a:r>
          </a:p>
          <a:p>
            <a:pPr lvl="1"/>
            <a:r>
              <a:rPr lang="en-US" i="1">
                <a:latin typeface="Arial" charset="0"/>
              </a:rPr>
              <a:t>Factorization and PCA</a:t>
            </a:r>
          </a:p>
          <a:p>
            <a:pPr lvl="1"/>
            <a:r>
              <a:rPr lang="en-US" i="1">
                <a:latin typeface="Arial" charset="0"/>
              </a:rPr>
              <a:t>Local factorization and clustered PCA</a:t>
            </a:r>
          </a:p>
          <a:p>
            <a:pPr lvl="1"/>
            <a:r>
              <a:rPr lang="en-US">
                <a:latin typeface="Arial" charset="0"/>
              </a:rPr>
              <a:t>Non-linear wavelet approximation</a:t>
            </a:r>
          </a:p>
          <a:p>
            <a:r>
              <a:rPr lang="en-US">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1010888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258" name="Rectangle 2"/>
          <p:cNvSpPr>
            <a:spLocks noChangeArrowheads="1"/>
          </p:cNvSpPr>
          <p:nvPr/>
        </p:nvSpPr>
        <p:spPr bwMode="auto">
          <a:xfrm>
            <a:off x="3124200" y="1873250"/>
            <a:ext cx="6096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59" name="Rectangle 3"/>
          <p:cNvSpPr>
            <a:spLocks noChangeArrowheads="1"/>
          </p:cNvSpPr>
          <p:nvPr/>
        </p:nvSpPr>
        <p:spPr bwMode="auto">
          <a:xfrm>
            <a:off x="4038600" y="1873250"/>
            <a:ext cx="15240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60" name="Rectangle 4"/>
          <p:cNvSpPr>
            <a:spLocks noChangeArrowheads="1"/>
          </p:cNvSpPr>
          <p:nvPr/>
        </p:nvSpPr>
        <p:spPr bwMode="auto">
          <a:xfrm>
            <a:off x="5867400" y="1873250"/>
            <a:ext cx="1524000" cy="137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61" name="Rectangle 5"/>
          <p:cNvSpPr>
            <a:spLocks noChangeArrowheads="1"/>
          </p:cNvSpPr>
          <p:nvPr/>
        </p:nvSpPr>
        <p:spPr bwMode="auto">
          <a:xfrm>
            <a:off x="1143000" y="1873250"/>
            <a:ext cx="15240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62" name="Rectangle 6"/>
          <p:cNvSpPr>
            <a:spLocks noChangeArrowheads="1"/>
          </p:cNvSpPr>
          <p:nvPr/>
        </p:nvSpPr>
        <p:spPr bwMode="auto">
          <a:xfrm>
            <a:off x="1706563" y="1971675"/>
            <a:ext cx="396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latin typeface="Bookman Old Style" charset="0"/>
              </a:rPr>
              <a:t> </a:t>
            </a:r>
            <a:r>
              <a:rPr lang="en-US" sz="1600" b="1">
                <a:latin typeface="Bookman Old Style" charset="0"/>
              </a:rPr>
              <a:t>I</a:t>
            </a:r>
            <a:r>
              <a:rPr lang="en-US" sz="1600" b="1" baseline="30000">
                <a:latin typeface="Bookman Old Style" charset="0"/>
              </a:rPr>
              <a:t>j</a:t>
            </a:r>
            <a:endParaRPr lang="es-ES" sz="1600" b="1" baseline="30000">
              <a:latin typeface="Bookman Old Style" charset="0"/>
            </a:endParaRPr>
          </a:p>
        </p:txBody>
      </p:sp>
      <p:sp>
        <p:nvSpPr>
          <p:cNvPr id="1504263" name="Rectangle 7"/>
          <p:cNvSpPr>
            <a:spLocks noChangeArrowheads="1"/>
          </p:cNvSpPr>
          <p:nvPr/>
        </p:nvSpPr>
        <p:spPr bwMode="auto">
          <a:xfrm>
            <a:off x="4619625" y="1971675"/>
            <a:ext cx="3635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latin typeface="Bookman Old Style" charset="0"/>
              </a:rPr>
              <a:t>S</a:t>
            </a:r>
            <a:r>
              <a:rPr lang="en-US" sz="1600" b="1" baseline="30000">
                <a:latin typeface="Bookman Old Style" charset="0"/>
              </a:rPr>
              <a:t>j</a:t>
            </a:r>
            <a:endParaRPr lang="es-ES" sz="1600" b="1" baseline="30000">
              <a:latin typeface="Bookman Old Style" charset="0"/>
            </a:endParaRPr>
          </a:p>
        </p:txBody>
      </p:sp>
      <p:sp>
        <p:nvSpPr>
          <p:cNvPr id="1504264" name="Rectangle 8"/>
          <p:cNvSpPr>
            <a:spLocks noChangeArrowheads="1"/>
          </p:cNvSpPr>
          <p:nvPr/>
        </p:nvSpPr>
        <p:spPr bwMode="auto">
          <a:xfrm>
            <a:off x="6400800" y="2390775"/>
            <a:ext cx="4556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latin typeface="Bookman Old Style" charset="0"/>
              </a:rPr>
              <a:t>C</a:t>
            </a:r>
            <a:r>
              <a:rPr lang="en-US" sz="1600" b="1" baseline="30000">
                <a:latin typeface="Bookman Old Style" charset="0"/>
              </a:rPr>
              <a:t>jT</a:t>
            </a:r>
            <a:endParaRPr lang="es-ES" sz="1600" b="1" baseline="30000">
              <a:latin typeface="Bookman Old Style" charset="0"/>
            </a:endParaRPr>
          </a:p>
        </p:txBody>
      </p:sp>
      <p:sp>
        <p:nvSpPr>
          <p:cNvPr id="1504265" name="Rectangle 9"/>
          <p:cNvSpPr>
            <a:spLocks noChangeArrowheads="1"/>
          </p:cNvSpPr>
          <p:nvPr/>
        </p:nvSpPr>
        <p:spPr bwMode="auto">
          <a:xfrm>
            <a:off x="2195513" y="2178050"/>
            <a:ext cx="547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266" name="Rectangle 10"/>
          <p:cNvSpPr>
            <a:spLocks noChangeArrowheads="1"/>
          </p:cNvSpPr>
          <p:nvPr/>
        </p:nvSpPr>
        <p:spPr bwMode="auto">
          <a:xfrm>
            <a:off x="5091113" y="2178050"/>
            <a:ext cx="547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267" name="Rectangle 11"/>
          <p:cNvSpPr>
            <a:spLocks noChangeArrowheads="1"/>
          </p:cNvSpPr>
          <p:nvPr/>
        </p:nvSpPr>
        <p:spPr bwMode="auto">
          <a:xfrm>
            <a:off x="6918325" y="3016250"/>
            <a:ext cx="549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n</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268" name="Rectangle 12"/>
          <p:cNvSpPr>
            <a:spLocks noChangeArrowheads="1"/>
          </p:cNvSpPr>
          <p:nvPr/>
        </p:nvSpPr>
        <p:spPr bwMode="auto">
          <a:xfrm>
            <a:off x="2667000" y="19939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a:t>
            </a:r>
            <a:endParaRPr lang="es-ES" sz="1600" b="1">
              <a:latin typeface="Bookman Old Style" charset="0"/>
            </a:endParaRPr>
          </a:p>
        </p:txBody>
      </p:sp>
      <p:sp>
        <p:nvSpPr>
          <p:cNvPr id="1504269" name="Rectangle 13"/>
          <p:cNvSpPr>
            <a:spLocks noChangeArrowheads="1"/>
          </p:cNvSpPr>
          <p:nvPr/>
        </p:nvSpPr>
        <p:spPr bwMode="auto">
          <a:xfrm>
            <a:off x="3657600" y="210185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x</a:t>
            </a:r>
            <a:endParaRPr lang="es-ES" sz="1600" b="1">
              <a:latin typeface="Bookman Old Style" charset="0"/>
            </a:endParaRPr>
          </a:p>
        </p:txBody>
      </p:sp>
      <p:sp>
        <p:nvSpPr>
          <p:cNvPr id="1504270" name="Rectangle 14"/>
          <p:cNvSpPr>
            <a:spLocks noChangeArrowheads="1"/>
          </p:cNvSpPr>
          <p:nvPr/>
        </p:nvSpPr>
        <p:spPr bwMode="auto">
          <a:xfrm>
            <a:off x="5486400" y="210185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x</a:t>
            </a:r>
            <a:endParaRPr lang="es-ES" sz="1600" b="1">
              <a:latin typeface="Bookman Old Style" charset="0"/>
            </a:endParaRPr>
          </a:p>
        </p:txBody>
      </p:sp>
      <p:sp>
        <p:nvSpPr>
          <p:cNvPr id="1504271" name="Line 15"/>
          <p:cNvSpPr>
            <a:spLocks noChangeShapeType="1"/>
          </p:cNvSpPr>
          <p:nvPr/>
        </p:nvSpPr>
        <p:spPr bwMode="auto">
          <a:xfrm flipV="1">
            <a:off x="4114800" y="2482850"/>
            <a:ext cx="0" cy="2286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04272" name="Text Box 16"/>
          <p:cNvSpPr txBox="1">
            <a:spLocks noChangeArrowheads="1"/>
          </p:cNvSpPr>
          <p:nvPr/>
        </p:nvSpPr>
        <p:spPr bwMode="auto">
          <a:xfrm>
            <a:off x="3810000" y="271145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b="1">
                <a:solidFill>
                  <a:schemeClr val="tx2"/>
                </a:solidFill>
                <a:latin typeface="Bookman Old Style" charset="0"/>
              </a:rPr>
              <a:t>diagonal matrix</a:t>
            </a:r>
          </a:p>
          <a:p>
            <a:pPr eaLnBrk="1" hangingPunct="1"/>
            <a:r>
              <a:rPr lang="en-US" sz="1000" b="1">
                <a:solidFill>
                  <a:schemeClr val="tx2"/>
                </a:solidFill>
                <a:latin typeface="Bookman Old Style" charset="0"/>
              </a:rPr>
              <a:t>(singular values)</a:t>
            </a:r>
            <a:endParaRPr lang="es-ES" sz="1000" b="1">
              <a:solidFill>
                <a:schemeClr val="tx2"/>
              </a:solidFill>
              <a:latin typeface="Bookman Old Style" charset="0"/>
            </a:endParaRPr>
          </a:p>
        </p:txBody>
      </p:sp>
      <p:grpSp>
        <p:nvGrpSpPr>
          <p:cNvPr id="1504273" name="Group 17"/>
          <p:cNvGrpSpPr>
            <a:grpSpLocks/>
          </p:cNvGrpSpPr>
          <p:nvPr/>
        </p:nvGrpSpPr>
        <p:grpSpPr bwMode="auto">
          <a:xfrm>
            <a:off x="239713" y="1873250"/>
            <a:ext cx="8675687" cy="2987675"/>
            <a:chOff x="151" y="960"/>
            <a:chExt cx="5465" cy="1882"/>
          </a:xfrm>
        </p:grpSpPr>
        <p:sp>
          <p:nvSpPr>
            <p:cNvPr id="1504274" name="Rectangle 18"/>
            <p:cNvSpPr>
              <a:spLocks noChangeArrowheads="1"/>
            </p:cNvSpPr>
            <p:nvPr/>
          </p:nvSpPr>
          <p:spPr bwMode="auto">
            <a:xfrm>
              <a:off x="1968" y="960"/>
              <a:ext cx="192" cy="336"/>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75" name="Rectangle 19"/>
            <p:cNvSpPr>
              <a:spLocks noChangeArrowheads="1"/>
            </p:cNvSpPr>
            <p:nvPr/>
          </p:nvSpPr>
          <p:spPr bwMode="auto">
            <a:xfrm>
              <a:off x="2544" y="960"/>
              <a:ext cx="192"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76" name="Rectangle 20"/>
            <p:cNvSpPr>
              <a:spLocks noChangeArrowheads="1"/>
            </p:cNvSpPr>
            <p:nvPr/>
          </p:nvSpPr>
          <p:spPr bwMode="auto">
            <a:xfrm>
              <a:off x="3696" y="960"/>
              <a:ext cx="960"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504277" name="Group 21"/>
            <p:cNvGrpSpPr>
              <a:grpSpLocks/>
            </p:cNvGrpSpPr>
            <p:nvPr/>
          </p:nvGrpSpPr>
          <p:grpSpPr bwMode="auto">
            <a:xfrm>
              <a:off x="1200" y="2160"/>
              <a:ext cx="2976" cy="682"/>
              <a:chOff x="624" y="2803"/>
              <a:chExt cx="2976" cy="682"/>
            </a:xfrm>
          </p:grpSpPr>
          <p:sp>
            <p:nvSpPr>
              <p:cNvPr id="1504278" name="Rectangle 22"/>
              <p:cNvSpPr>
                <a:spLocks noChangeArrowheads="1"/>
              </p:cNvSpPr>
              <p:nvPr/>
            </p:nvSpPr>
            <p:spPr bwMode="auto">
              <a:xfrm>
                <a:off x="624" y="2803"/>
                <a:ext cx="960" cy="33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79" name="Rectangle 23"/>
              <p:cNvSpPr>
                <a:spLocks noChangeArrowheads="1"/>
              </p:cNvSpPr>
              <p:nvPr/>
            </p:nvSpPr>
            <p:spPr bwMode="auto">
              <a:xfrm>
                <a:off x="979" y="2865"/>
                <a:ext cx="2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latin typeface="Bookman Old Style" charset="0"/>
                  </a:rPr>
                  <a:t> </a:t>
                </a:r>
                <a:r>
                  <a:rPr lang="en-US" sz="1600" b="1">
                    <a:latin typeface="Bookman Old Style" charset="0"/>
                  </a:rPr>
                  <a:t>I</a:t>
                </a:r>
                <a:r>
                  <a:rPr lang="en-US" sz="1600" b="1" baseline="30000">
                    <a:latin typeface="Bookman Old Style" charset="0"/>
                  </a:rPr>
                  <a:t>j</a:t>
                </a:r>
                <a:endParaRPr lang="es-ES" sz="1600" b="1" baseline="30000">
                  <a:latin typeface="Bookman Old Style" charset="0"/>
                </a:endParaRPr>
              </a:p>
            </p:txBody>
          </p:sp>
          <p:sp>
            <p:nvSpPr>
              <p:cNvPr id="1504280" name="Rectangle 24"/>
              <p:cNvSpPr>
                <a:spLocks noChangeArrowheads="1"/>
              </p:cNvSpPr>
              <p:nvPr/>
            </p:nvSpPr>
            <p:spPr bwMode="auto">
              <a:xfrm>
                <a:off x="2977" y="3168"/>
                <a:ext cx="2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latin typeface="Bookman Old Style" charset="0"/>
                  </a:rPr>
                  <a:t>C</a:t>
                </a:r>
                <a:r>
                  <a:rPr lang="en-US" sz="1600" b="1" baseline="30000">
                    <a:latin typeface="Bookman Old Style" charset="0"/>
                  </a:rPr>
                  <a:t>jT</a:t>
                </a:r>
                <a:endParaRPr lang="es-ES" sz="1600" b="1" baseline="30000">
                  <a:latin typeface="Bookman Old Style" charset="0"/>
                </a:endParaRPr>
              </a:p>
            </p:txBody>
          </p:sp>
          <p:sp>
            <p:nvSpPr>
              <p:cNvPr id="1504281" name="Rectangle 25"/>
              <p:cNvSpPr>
                <a:spLocks noChangeArrowheads="1"/>
              </p:cNvSpPr>
              <p:nvPr/>
            </p:nvSpPr>
            <p:spPr bwMode="auto">
              <a:xfrm>
                <a:off x="1287" y="2995"/>
                <a:ext cx="34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282" name="Rectangle 26"/>
              <p:cNvSpPr>
                <a:spLocks noChangeArrowheads="1"/>
              </p:cNvSpPr>
              <p:nvPr/>
            </p:nvSpPr>
            <p:spPr bwMode="auto">
              <a:xfrm>
                <a:off x="2184" y="3312"/>
                <a:ext cx="34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b</a:t>
                </a:r>
                <a:r>
                  <a:rPr lang="en-US" sz="1200">
                    <a:latin typeface="Bookman Old Style" charset="0"/>
                  </a:rPr>
                  <a:t> x </a:t>
                </a:r>
                <a:r>
                  <a:rPr lang="en-US" sz="1200" b="1">
                    <a:latin typeface="Bookman Old Style" charset="0"/>
                  </a:rPr>
                  <a:t>b</a:t>
                </a:r>
                <a:endParaRPr lang="es-ES" sz="1200" b="1">
                  <a:latin typeface="Bookman Old Style" charset="0"/>
                </a:endParaRPr>
              </a:p>
            </p:txBody>
          </p:sp>
          <p:sp>
            <p:nvSpPr>
              <p:cNvPr id="1504283" name="Rectangle 27"/>
              <p:cNvSpPr>
                <a:spLocks noChangeArrowheads="1"/>
              </p:cNvSpPr>
              <p:nvPr/>
            </p:nvSpPr>
            <p:spPr bwMode="auto">
              <a:xfrm>
                <a:off x="2947" y="3312"/>
                <a:ext cx="34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b</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284" name="Rectangle 28"/>
              <p:cNvSpPr>
                <a:spLocks noChangeArrowheads="1"/>
              </p:cNvSpPr>
              <p:nvPr/>
            </p:nvSpPr>
            <p:spPr bwMode="auto">
              <a:xfrm>
                <a:off x="1584" y="2879"/>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dirty="0">
                    <a:latin typeface="Bookman Old Style" charset="0"/>
                    <a:sym typeface="Tahoma" charset="0"/>
                  </a:rPr>
                  <a:t></a:t>
                </a:r>
                <a:endParaRPr lang="es-ES" sz="1600" b="1" dirty="0">
                  <a:latin typeface="Bookman Old Style" charset="0"/>
                </a:endParaRPr>
              </a:p>
            </p:txBody>
          </p:sp>
          <p:sp>
            <p:nvSpPr>
              <p:cNvPr id="1504285" name="Rectangle 29"/>
              <p:cNvSpPr>
                <a:spLocks noChangeArrowheads="1"/>
              </p:cNvSpPr>
              <p:nvPr/>
            </p:nvSpPr>
            <p:spPr bwMode="auto">
              <a:xfrm>
                <a:off x="2016" y="2956"/>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x</a:t>
                </a:r>
                <a:endParaRPr lang="es-ES" sz="1600" b="1">
                  <a:latin typeface="Bookman Old Style" charset="0"/>
                </a:endParaRPr>
              </a:p>
            </p:txBody>
          </p:sp>
          <p:sp>
            <p:nvSpPr>
              <p:cNvPr id="1504286" name="Rectangle 30"/>
              <p:cNvSpPr>
                <a:spLocks noChangeArrowheads="1"/>
              </p:cNvSpPr>
              <p:nvPr/>
            </p:nvSpPr>
            <p:spPr bwMode="auto">
              <a:xfrm>
                <a:off x="2400" y="2956"/>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x</a:t>
                </a:r>
                <a:endParaRPr lang="es-ES" sz="1600" b="1">
                  <a:latin typeface="Bookman Old Style" charset="0"/>
                </a:endParaRPr>
              </a:p>
            </p:txBody>
          </p:sp>
          <p:sp>
            <p:nvSpPr>
              <p:cNvPr id="1504287" name="Rectangle 31"/>
              <p:cNvSpPr>
                <a:spLocks noChangeArrowheads="1"/>
              </p:cNvSpPr>
              <p:nvPr/>
            </p:nvSpPr>
            <p:spPr bwMode="auto">
              <a:xfrm>
                <a:off x="1872" y="2803"/>
                <a:ext cx="192" cy="336"/>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504288" name="Group 32"/>
              <p:cNvGrpSpPr>
                <a:grpSpLocks/>
              </p:cNvGrpSpPr>
              <p:nvPr/>
            </p:nvGrpSpPr>
            <p:grpSpPr bwMode="auto">
              <a:xfrm>
                <a:off x="2256" y="2995"/>
                <a:ext cx="192" cy="144"/>
                <a:chOff x="2256" y="2976"/>
                <a:chExt cx="192" cy="144"/>
              </a:xfrm>
            </p:grpSpPr>
            <p:sp>
              <p:nvSpPr>
                <p:cNvPr id="1504289" name="Rectangle 33"/>
                <p:cNvSpPr>
                  <a:spLocks noChangeArrowheads="1"/>
                </p:cNvSpPr>
                <p:nvPr/>
              </p:nvSpPr>
              <p:spPr bwMode="auto">
                <a:xfrm>
                  <a:off x="2256" y="2976"/>
                  <a:ext cx="192"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90" name="Line 34"/>
                <p:cNvSpPr>
                  <a:spLocks noChangeShapeType="1"/>
                </p:cNvSpPr>
                <p:nvPr/>
              </p:nvSpPr>
              <p:spPr bwMode="auto">
                <a:xfrm>
                  <a:off x="2256" y="3024"/>
                  <a:ext cx="144" cy="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04291" name="Line 35"/>
                <p:cNvSpPr>
                  <a:spLocks noChangeShapeType="1"/>
                </p:cNvSpPr>
                <p:nvPr/>
              </p:nvSpPr>
              <p:spPr bwMode="auto">
                <a:xfrm>
                  <a:off x="2304" y="2976"/>
                  <a:ext cx="144" cy="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grpSp>
          <p:sp>
            <p:nvSpPr>
              <p:cNvPr id="1504292" name="Rectangle 36"/>
              <p:cNvSpPr>
                <a:spLocks noChangeArrowheads="1"/>
              </p:cNvSpPr>
              <p:nvPr/>
            </p:nvSpPr>
            <p:spPr bwMode="auto">
              <a:xfrm>
                <a:off x="1837" y="3168"/>
                <a:ext cx="27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E</a:t>
                </a:r>
                <a:r>
                  <a:rPr lang="en-US" sz="1600" b="1" baseline="30000">
                    <a:latin typeface="Bookman Old Style" charset="0"/>
                  </a:rPr>
                  <a:t>j</a:t>
                </a:r>
                <a:endParaRPr lang="es-ES" sz="1600" b="1" baseline="30000">
                  <a:latin typeface="Bookman Old Style" charset="0"/>
                </a:endParaRPr>
              </a:p>
            </p:txBody>
          </p:sp>
          <p:sp>
            <p:nvSpPr>
              <p:cNvPr id="1504293" name="Rectangle 37"/>
              <p:cNvSpPr>
                <a:spLocks noChangeArrowheads="1"/>
              </p:cNvSpPr>
              <p:nvPr/>
            </p:nvSpPr>
            <p:spPr bwMode="auto">
              <a:xfrm>
                <a:off x="1788" y="3312"/>
                <a:ext cx="3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b</a:t>
                </a:r>
                <a:endParaRPr lang="es-ES" sz="1200" b="1">
                  <a:latin typeface="Bookman Old Style" charset="0"/>
                </a:endParaRPr>
              </a:p>
            </p:txBody>
          </p:sp>
          <p:sp>
            <p:nvSpPr>
              <p:cNvPr id="1504294" name="Rectangle 38"/>
              <p:cNvSpPr>
                <a:spLocks noChangeArrowheads="1"/>
              </p:cNvSpPr>
              <p:nvPr/>
            </p:nvSpPr>
            <p:spPr bwMode="auto">
              <a:xfrm>
                <a:off x="2243" y="3168"/>
                <a:ext cx="2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latin typeface="Bookman Old Style" charset="0"/>
                  </a:rPr>
                  <a:t>S</a:t>
                </a:r>
                <a:r>
                  <a:rPr lang="en-US" sz="1600" b="1" baseline="30000">
                    <a:latin typeface="Bookman Old Style" charset="0"/>
                  </a:rPr>
                  <a:t>j</a:t>
                </a:r>
                <a:endParaRPr lang="es-ES" sz="1600" b="1" baseline="30000">
                  <a:latin typeface="Bookman Old Style" charset="0"/>
                </a:endParaRPr>
              </a:p>
            </p:txBody>
          </p:sp>
          <p:sp>
            <p:nvSpPr>
              <p:cNvPr id="1504295" name="Rectangle 39"/>
              <p:cNvSpPr>
                <a:spLocks noChangeArrowheads="1"/>
              </p:cNvSpPr>
              <p:nvPr/>
            </p:nvSpPr>
            <p:spPr bwMode="auto">
              <a:xfrm>
                <a:off x="2640" y="2995"/>
                <a:ext cx="960"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04296" name="Text Box 40"/>
            <p:cNvSpPr txBox="1">
              <a:spLocks noChangeArrowheads="1"/>
            </p:cNvSpPr>
            <p:nvPr/>
          </p:nvSpPr>
          <p:spPr bwMode="auto">
            <a:xfrm>
              <a:off x="151" y="1881"/>
              <a:ext cx="54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a:latin typeface="Bookman Old Style" charset="0"/>
                </a:rPr>
                <a:t> Applying Rank </a:t>
              </a:r>
              <a:r>
                <a:rPr lang="en-US" sz="1800" b="1">
                  <a:latin typeface="Bookman Old Style" charset="0"/>
                </a:rPr>
                <a:t>b</a:t>
              </a:r>
              <a:r>
                <a:rPr lang="en-US" sz="1800">
                  <a:latin typeface="Bookman Old Style" charset="0"/>
                </a:rPr>
                <a:t>:</a:t>
              </a:r>
            </a:p>
          </p:txBody>
        </p:sp>
      </p:grpSp>
      <p:sp>
        <p:nvSpPr>
          <p:cNvPr id="1504297" name="Text Box 41"/>
          <p:cNvSpPr txBox="1">
            <a:spLocks noChangeArrowheads="1"/>
          </p:cNvSpPr>
          <p:nvPr/>
        </p:nvSpPr>
        <p:spPr bwMode="auto">
          <a:xfrm>
            <a:off x="239713" y="1492250"/>
            <a:ext cx="86756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a:latin typeface="Bookman Old Style" charset="0"/>
              </a:rPr>
              <a:t> SVD:</a:t>
            </a:r>
          </a:p>
        </p:txBody>
      </p:sp>
      <p:sp>
        <p:nvSpPr>
          <p:cNvPr id="1504298" name="Rectangle 42"/>
          <p:cNvSpPr>
            <a:spLocks noChangeArrowheads="1"/>
          </p:cNvSpPr>
          <p:nvPr/>
        </p:nvSpPr>
        <p:spPr bwMode="auto">
          <a:xfrm>
            <a:off x="3249613" y="1971675"/>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latin typeface="Bookman Old Style" charset="0"/>
              </a:rPr>
              <a:t>E</a:t>
            </a:r>
            <a:r>
              <a:rPr lang="en-US" sz="1600" b="1" baseline="30000">
                <a:latin typeface="Bookman Old Style" charset="0"/>
              </a:rPr>
              <a:t>j</a:t>
            </a:r>
            <a:endParaRPr lang="es-ES" sz="1600" b="1" baseline="30000">
              <a:latin typeface="Bookman Old Style" charset="0"/>
            </a:endParaRPr>
          </a:p>
        </p:txBody>
      </p:sp>
      <p:sp>
        <p:nvSpPr>
          <p:cNvPr id="1504299" name="Line 43"/>
          <p:cNvSpPr>
            <a:spLocks noChangeShapeType="1"/>
          </p:cNvSpPr>
          <p:nvPr/>
        </p:nvSpPr>
        <p:spPr bwMode="auto">
          <a:xfrm>
            <a:off x="4038600" y="1949450"/>
            <a:ext cx="5334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04300" name="Line 44"/>
          <p:cNvSpPr>
            <a:spLocks noChangeShapeType="1"/>
          </p:cNvSpPr>
          <p:nvPr/>
        </p:nvSpPr>
        <p:spPr bwMode="auto">
          <a:xfrm>
            <a:off x="4114800" y="1873250"/>
            <a:ext cx="5334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04301" name="Rectangle 45"/>
          <p:cNvSpPr>
            <a:spLocks noChangeArrowheads="1"/>
          </p:cNvSpPr>
          <p:nvPr/>
        </p:nvSpPr>
        <p:spPr bwMode="auto">
          <a:xfrm>
            <a:off x="3263900" y="2178050"/>
            <a:ext cx="546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p</a:t>
            </a:r>
            <a:endParaRPr lang="es-ES" sz="1200" b="1">
              <a:latin typeface="Bookman Old Style" charset="0"/>
            </a:endParaRPr>
          </a:p>
        </p:txBody>
      </p:sp>
      <p:grpSp>
        <p:nvGrpSpPr>
          <p:cNvPr id="1504302" name="Group 46"/>
          <p:cNvGrpSpPr>
            <a:grpSpLocks/>
          </p:cNvGrpSpPr>
          <p:nvPr/>
        </p:nvGrpSpPr>
        <p:grpSpPr bwMode="auto">
          <a:xfrm>
            <a:off x="239713" y="5011738"/>
            <a:ext cx="8675687" cy="1525587"/>
            <a:chOff x="151" y="2937"/>
            <a:chExt cx="5465" cy="961"/>
          </a:xfrm>
        </p:grpSpPr>
        <p:grpSp>
          <p:nvGrpSpPr>
            <p:cNvPr id="1504303" name="Group 47"/>
            <p:cNvGrpSpPr>
              <a:grpSpLocks/>
            </p:cNvGrpSpPr>
            <p:nvPr/>
          </p:nvGrpSpPr>
          <p:grpSpPr bwMode="auto">
            <a:xfrm>
              <a:off x="1591" y="3216"/>
              <a:ext cx="2578" cy="682"/>
              <a:chOff x="1200" y="3216"/>
              <a:chExt cx="2578" cy="682"/>
            </a:xfrm>
          </p:grpSpPr>
          <p:sp>
            <p:nvSpPr>
              <p:cNvPr id="1504304" name="Rectangle 48"/>
              <p:cNvSpPr>
                <a:spLocks noChangeArrowheads="1"/>
              </p:cNvSpPr>
              <p:nvPr/>
            </p:nvSpPr>
            <p:spPr bwMode="auto">
              <a:xfrm>
                <a:off x="1200" y="3216"/>
                <a:ext cx="960" cy="33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305" name="Rectangle 49"/>
              <p:cNvSpPr>
                <a:spLocks noChangeArrowheads="1"/>
              </p:cNvSpPr>
              <p:nvPr/>
            </p:nvSpPr>
            <p:spPr bwMode="auto">
              <a:xfrm>
                <a:off x="1555" y="3278"/>
                <a:ext cx="2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latin typeface="Bookman Old Style" charset="0"/>
                  </a:rPr>
                  <a:t> </a:t>
                </a:r>
                <a:r>
                  <a:rPr lang="en-US" sz="1600" b="1">
                    <a:latin typeface="Bookman Old Style" charset="0"/>
                  </a:rPr>
                  <a:t>I</a:t>
                </a:r>
                <a:r>
                  <a:rPr lang="en-US" sz="1600" b="1" baseline="30000">
                    <a:latin typeface="Bookman Old Style" charset="0"/>
                  </a:rPr>
                  <a:t>j</a:t>
                </a:r>
                <a:endParaRPr lang="es-ES" sz="1600" b="1" baseline="30000">
                  <a:latin typeface="Bookman Old Style" charset="0"/>
                </a:endParaRPr>
              </a:p>
            </p:txBody>
          </p:sp>
          <p:sp>
            <p:nvSpPr>
              <p:cNvPr id="1504306" name="Rectangle 50"/>
              <p:cNvSpPr>
                <a:spLocks noChangeArrowheads="1"/>
              </p:cNvSpPr>
              <p:nvPr/>
            </p:nvSpPr>
            <p:spPr bwMode="auto">
              <a:xfrm>
                <a:off x="3188" y="3581"/>
                <a:ext cx="2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latin typeface="Bookman Old Style" charset="0"/>
                  </a:rPr>
                  <a:t>L</a:t>
                </a:r>
                <a:r>
                  <a:rPr lang="en-US" sz="1600" b="1" baseline="30000">
                    <a:latin typeface="Bookman Old Style" charset="0"/>
                  </a:rPr>
                  <a:t>j</a:t>
                </a:r>
                <a:endParaRPr lang="es-ES" sz="1600" b="1" baseline="30000">
                  <a:latin typeface="Bookman Old Style" charset="0"/>
                </a:endParaRPr>
              </a:p>
            </p:txBody>
          </p:sp>
          <p:sp>
            <p:nvSpPr>
              <p:cNvPr id="1504307" name="Rectangle 51"/>
              <p:cNvSpPr>
                <a:spLocks noChangeArrowheads="1"/>
              </p:cNvSpPr>
              <p:nvPr/>
            </p:nvSpPr>
            <p:spPr bwMode="auto">
              <a:xfrm>
                <a:off x="1863" y="3408"/>
                <a:ext cx="34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308" name="Rectangle 52"/>
              <p:cNvSpPr>
                <a:spLocks noChangeArrowheads="1"/>
              </p:cNvSpPr>
              <p:nvPr/>
            </p:nvSpPr>
            <p:spPr bwMode="auto">
              <a:xfrm>
                <a:off x="3125" y="3725"/>
                <a:ext cx="34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b</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309" name="Rectangle 53"/>
              <p:cNvSpPr>
                <a:spLocks noChangeArrowheads="1"/>
              </p:cNvSpPr>
              <p:nvPr/>
            </p:nvSpPr>
            <p:spPr bwMode="auto">
              <a:xfrm>
                <a:off x="2160" y="3292"/>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sym typeface="Tahoma" charset="0"/>
                  </a:rPr>
                  <a:t></a:t>
                </a:r>
                <a:endParaRPr lang="es-ES" sz="1600" b="1">
                  <a:latin typeface="Bookman Old Style" charset="0"/>
                </a:endParaRPr>
              </a:p>
            </p:txBody>
          </p:sp>
          <p:sp>
            <p:nvSpPr>
              <p:cNvPr id="1504310" name="Rectangle 54"/>
              <p:cNvSpPr>
                <a:spLocks noChangeArrowheads="1"/>
              </p:cNvSpPr>
              <p:nvPr/>
            </p:nvSpPr>
            <p:spPr bwMode="auto">
              <a:xfrm>
                <a:off x="2592" y="3369"/>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x</a:t>
                </a:r>
                <a:endParaRPr lang="es-ES" sz="1600" b="1">
                  <a:latin typeface="Bookman Old Style" charset="0"/>
                </a:endParaRPr>
              </a:p>
            </p:txBody>
          </p:sp>
          <p:sp>
            <p:nvSpPr>
              <p:cNvPr id="1504311" name="Rectangle 55"/>
              <p:cNvSpPr>
                <a:spLocks noChangeArrowheads="1"/>
              </p:cNvSpPr>
              <p:nvPr/>
            </p:nvSpPr>
            <p:spPr bwMode="auto">
              <a:xfrm>
                <a:off x="2448" y="3216"/>
                <a:ext cx="192" cy="336"/>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312" name="Rectangle 56"/>
              <p:cNvSpPr>
                <a:spLocks noChangeArrowheads="1"/>
              </p:cNvSpPr>
              <p:nvPr/>
            </p:nvSpPr>
            <p:spPr bwMode="auto">
              <a:xfrm>
                <a:off x="2413" y="3581"/>
                <a:ext cx="27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E</a:t>
                </a:r>
                <a:r>
                  <a:rPr lang="en-US" sz="1600" b="1" baseline="30000">
                    <a:latin typeface="Bookman Old Style" charset="0"/>
                  </a:rPr>
                  <a:t>j</a:t>
                </a:r>
                <a:endParaRPr lang="es-ES" sz="1600" b="1" baseline="30000">
                  <a:latin typeface="Bookman Old Style" charset="0"/>
                </a:endParaRPr>
              </a:p>
            </p:txBody>
          </p:sp>
          <p:sp>
            <p:nvSpPr>
              <p:cNvPr id="1504313" name="Rectangle 57"/>
              <p:cNvSpPr>
                <a:spLocks noChangeArrowheads="1"/>
              </p:cNvSpPr>
              <p:nvPr/>
            </p:nvSpPr>
            <p:spPr bwMode="auto">
              <a:xfrm>
                <a:off x="2364" y="3725"/>
                <a:ext cx="3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b</a:t>
                </a:r>
                <a:endParaRPr lang="es-ES" sz="1200" b="1">
                  <a:latin typeface="Bookman Old Style" charset="0"/>
                </a:endParaRPr>
              </a:p>
            </p:txBody>
          </p:sp>
          <p:sp>
            <p:nvSpPr>
              <p:cNvPr id="1504314" name="Rectangle 58"/>
              <p:cNvSpPr>
                <a:spLocks noChangeArrowheads="1"/>
              </p:cNvSpPr>
              <p:nvPr/>
            </p:nvSpPr>
            <p:spPr bwMode="auto">
              <a:xfrm>
                <a:off x="2818" y="3408"/>
                <a:ext cx="960"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04315" name="Text Box 59"/>
            <p:cNvSpPr txBox="1">
              <a:spLocks noChangeArrowheads="1"/>
            </p:cNvSpPr>
            <p:nvPr/>
          </p:nvSpPr>
          <p:spPr bwMode="auto">
            <a:xfrm>
              <a:off x="151" y="2937"/>
              <a:ext cx="54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dirty="0">
                  <a:latin typeface="Bookman Old Style" charset="0"/>
                </a:rPr>
                <a:t> Absorbing </a:t>
              </a:r>
              <a:r>
                <a:rPr lang="en-US" sz="1800" b="1" dirty="0" err="1">
                  <a:latin typeface="Bookman Old Style" charset="0"/>
                </a:rPr>
                <a:t>S</a:t>
              </a:r>
              <a:r>
                <a:rPr lang="en-US" sz="1800" b="1" baseline="30000" dirty="0" err="1">
                  <a:latin typeface="Bookman Old Style" charset="0"/>
                </a:rPr>
                <a:t>j</a:t>
              </a:r>
              <a:r>
                <a:rPr lang="en-US" sz="1800" dirty="0">
                  <a:latin typeface="Bookman Old Style" charset="0"/>
                </a:rPr>
                <a:t> values into </a:t>
              </a:r>
              <a:r>
                <a:rPr lang="en-US" sz="1800" b="1" dirty="0" err="1">
                  <a:latin typeface="Bookman Old Style" charset="0"/>
                </a:rPr>
                <a:t>C</a:t>
              </a:r>
              <a:r>
                <a:rPr lang="en-US" sz="1800" b="1" baseline="30000" dirty="0" err="1">
                  <a:latin typeface="Bookman Old Style" charset="0"/>
                </a:rPr>
                <a:t>iT</a:t>
              </a:r>
              <a:r>
                <a:rPr lang="en-US" sz="1800" dirty="0">
                  <a:latin typeface="Bookman Old Style" charset="0"/>
                </a:rPr>
                <a:t>:</a:t>
              </a:r>
            </a:p>
          </p:txBody>
        </p:sp>
      </p:grpSp>
      <p:sp>
        <p:nvSpPr>
          <p:cNvPr id="1504316" name="Rectangle 60"/>
          <p:cNvSpPr>
            <a:spLocks noGrp="1" noChangeArrowheads="1"/>
          </p:cNvSpPr>
          <p:nvPr>
            <p:ph type="title"/>
          </p:nvPr>
        </p:nvSpPr>
        <p:spPr/>
        <p:txBody>
          <a:bodyPr/>
          <a:lstStyle/>
          <a:p>
            <a:r>
              <a:rPr lang="en-US"/>
              <a:t>PCA or SVD factorization</a:t>
            </a:r>
          </a:p>
        </p:txBody>
      </p:sp>
    </p:spTree>
    <p:extLst>
      <p:ext uri="{BB962C8B-B14F-4D97-AF65-F5344CB8AC3E}">
        <p14:creationId xmlns:p14="http://schemas.microsoft.com/office/powerpoint/2010/main" val="1580512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042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04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2"/>
          <p:cNvSpPr>
            <a:spLocks noGrp="1" noChangeArrowheads="1"/>
          </p:cNvSpPr>
          <p:nvPr>
            <p:ph type="title"/>
          </p:nvPr>
        </p:nvSpPr>
        <p:spPr/>
        <p:txBody>
          <a:bodyPr/>
          <a:lstStyle/>
          <a:p>
            <a:r>
              <a:rPr lang="en-US"/>
              <a:t>Idea of Compression</a:t>
            </a:r>
          </a:p>
        </p:txBody>
      </p:sp>
      <p:sp>
        <p:nvSpPr>
          <p:cNvPr id="1505283" name="Rectangle 3"/>
          <p:cNvSpPr>
            <a:spLocks noGrp="1" noChangeArrowheads="1"/>
          </p:cNvSpPr>
          <p:nvPr>
            <p:ph type="body" idx="1"/>
          </p:nvPr>
        </p:nvSpPr>
        <p:spPr>
          <a:xfrm>
            <a:off x="457200" y="1527175"/>
            <a:ext cx="8229600" cy="5330825"/>
          </a:xfrm>
        </p:spPr>
        <p:txBody>
          <a:bodyPr/>
          <a:lstStyle/>
          <a:p>
            <a:r>
              <a:rPr lang="en-US" sz="2400">
                <a:latin typeface="Arial" charset="0"/>
              </a:rPr>
              <a:t>Represent matrix (rather than light vector) compactly</a:t>
            </a:r>
          </a:p>
          <a:p>
            <a:r>
              <a:rPr lang="en-US" sz="2400">
                <a:latin typeface="Arial" charset="0"/>
              </a:rPr>
              <a:t>Can be (and is) combined with low frequency vector</a:t>
            </a:r>
          </a:p>
          <a:p>
            <a:r>
              <a:rPr lang="en-US" sz="2400">
                <a:latin typeface="Arial" charset="0"/>
              </a:rPr>
              <a:t>Useful in broad contexts. </a:t>
            </a:r>
          </a:p>
          <a:p>
            <a:pPr lvl="1"/>
            <a:r>
              <a:rPr lang="en-US" sz="2000">
                <a:latin typeface="Arial" charset="0"/>
              </a:rPr>
              <a:t>BRDF factorization for real-time rendering (reduce 4D BRDF to 2D texture maps)  McCool et al. 01 etc</a:t>
            </a:r>
          </a:p>
          <a:p>
            <a:pPr lvl="1"/>
            <a:r>
              <a:rPr lang="en-US" sz="2000">
                <a:latin typeface="Arial" charset="0"/>
              </a:rPr>
              <a:t>Surface Light field factorization for real-time rendering (4D to 2D maps) Chen et al. 02, Nishino et al. 01</a:t>
            </a:r>
          </a:p>
          <a:p>
            <a:pPr lvl="1"/>
            <a:r>
              <a:rPr lang="en-US" sz="2000">
                <a:latin typeface="Arial" charset="0"/>
              </a:rPr>
              <a:t>Factorization of Orientation Light field for complex lighting and BRDFs (4D to 2D) Latta et al. 02</a:t>
            </a:r>
          </a:p>
          <a:p>
            <a:r>
              <a:rPr lang="en-US" sz="2400" b="1">
                <a:latin typeface="Arial" charset="0"/>
              </a:rPr>
              <a:t>Not too useful for general precomput. relighting</a:t>
            </a:r>
          </a:p>
          <a:p>
            <a:pPr lvl="1"/>
            <a:r>
              <a:rPr lang="en-US" sz="2000" b="1">
                <a:latin typeface="Arial" charset="0"/>
              </a:rPr>
              <a:t>Transport matrix not low-dimensional!!</a:t>
            </a:r>
            <a:r>
              <a:rPr lang="en-US" sz="2000">
                <a:latin typeface="Arial" charset="0"/>
              </a:rPr>
              <a:t> </a:t>
            </a:r>
          </a:p>
          <a:p>
            <a:pPr lvl="1"/>
            <a:endParaRPr lang="en-US" sz="2000">
              <a:latin typeface="Arial" charset="0"/>
            </a:endParaRPr>
          </a:p>
        </p:txBody>
      </p:sp>
    </p:spTree>
    <p:extLst>
      <p:ext uri="{BB962C8B-B14F-4D97-AF65-F5344CB8AC3E}">
        <p14:creationId xmlns:p14="http://schemas.microsoft.com/office/powerpoint/2010/main" val="1341550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2"/>
          <p:cNvSpPr>
            <a:spLocks noGrp="1" noChangeArrowheads="1"/>
          </p:cNvSpPr>
          <p:nvPr>
            <p:ph type="title"/>
          </p:nvPr>
        </p:nvSpPr>
        <p:spPr/>
        <p:txBody>
          <a:bodyPr/>
          <a:lstStyle/>
          <a:p>
            <a:r>
              <a:rPr lang="en-US"/>
              <a:t>Local or Clustered PCA</a:t>
            </a:r>
          </a:p>
        </p:txBody>
      </p:sp>
      <p:sp>
        <p:nvSpPr>
          <p:cNvPr id="1506307" name="Rectangle 3"/>
          <p:cNvSpPr>
            <a:spLocks noGrp="1" noChangeArrowheads="1"/>
          </p:cNvSpPr>
          <p:nvPr>
            <p:ph type="body" idx="1"/>
          </p:nvPr>
        </p:nvSpPr>
        <p:spPr>
          <a:xfrm>
            <a:off x="457200" y="1527175"/>
            <a:ext cx="8229600" cy="5330825"/>
          </a:xfrm>
        </p:spPr>
        <p:txBody>
          <a:bodyPr/>
          <a:lstStyle/>
          <a:p>
            <a:r>
              <a:rPr lang="en-US" sz="2400">
                <a:latin typeface="Arial" charset="0"/>
              </a:rPr>
              <a:t>Exploit local coherence (in say 16x16 pixel blocks)</a:t>
            </a:r>
          </a:p>
          <a:p>
            <a:pPr lvl="1"/>
            <a:r>
              <a:rPr lang="en-US" sz="2000">
                <a:latin typeface="Arial" charset="0"/>
              </a:rPr>
              <a:t>Idea: light transport is locally low-dimensional.  Why?</a:t>
            </a:r>
          </a:p>
          <a:p>
            <a:pPr lvl="1"/>
            <a:r>
              <a:rPr lang="en-US" sz="2000">
                <a:latin typeface="Arial" charset="0"/>
              </a:rPr>
              <a:t>Even though globally complex</a:t>
            </a:r>
          </a:p>
          <a:p>
            <a:pPr lvl="1"/>
            <a:r>
              <a:rPr lang="en-US" sz="2000">
                <a:latin typeface="Arial" charset="0"/>
              </a:rPr>
              <a:t>See Mahajan et al. 07 for theoretical analysis</a:t>
            </a:r>
          </a:p>
          <a:p>
            <a:r>
              <a:rPr lang="en-US" sz="2400">
                <a:latin typeface="Arial" charset="0"/>
              </a:rPr>
              <a:t>Original idea: Each triangle separately</a:t>
            </a:r>
          </a:p>
          <a:p>
            <a:pPr lvl="1"/>
            <a:r>
              <a:rPr lang="en-US" sz="2000">
                <a:latin typeface="Arial" charset="0"/>
              </a:rPr>
              <a:t>Example: Surface Light Fields 3D subspace works well</a:t>
            </a:r>
          </a:p>
          <a:p>
            <a:pPr lvl="1"/>
            <a:r>
              <a:rPr lang="en-US" sz="2000">
                <a:latin typeface="Arial" charset="0"/>
              </a:rPr>
              <a:t>Vague analysis of size of triangles</a:t>
            </a:r>
          </a:p>
          <a:p>
            <a:pPr lvl="1"/>
            <a:r>
              <a:rPr lang="en-US" sz="2000">
                <a:latin typeface="Arial" charset="0"/>
              </a:rPr>
              <a:t>Instead of triangle, 16x16 image blocks [Nayar et al. 04]</a:t>
            </a:r>
          </a:p>
          <a:p>
            <a:r>
              <a:rPr lang="en-US" sz="2400">
                <a:latin typeface="Arial" charset="0"/>
              </a:rPr>
              <a:t>Clustered PCA [Sloan et al. 2003]</a:t>
            </a:r>
          </a:p>
          <a:p>
            <a:pPr lvl="1"/>
            <a:r>
              <a:rPr lang="en-US" sz="2000">
                <a:latin typeface="Arial" charset="0"/>
              </a:rPr>
              <a:t>Combines two widely used compression techniques: Vector Quantization or VQ and Principal Component Analysis</a:t>
            </a:r>
          </a:p>
          <a:p>
            <a:pPr lvl="1"/>
            <a:r>
              <a:rPr lang="en-US" sz="2000">
                <a:latin typeface="Arial" charset="0"/>
              </a:rPr>
              <a:t>For complex geometry, no need for parameterization / topology</a:t>
            </a:r>
          </a:p>
          <a:p>
            <a:endParaRPr lang="en-US" sz="2400">
              <a:latin typeface="Arial" charset="0"/>
            </a:endParaRPr>
          </a:p>
        </p:txBody>
      </p:sp>
    </p:spTree>
    <p:extLst>
      <p:ext uri="{BB962C8B-B14F-4D97-AF65-F5344CB8AC3E}">
        <p14:creationId xmlns:p14="http://schemas.microsoft.com/office/powerpoint/2010/main" val="2843287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2"/>
          <p:cNvSpPr>
            <a:spLocks noGrp="1" noChangeArrowheads="1"/>
          </p:cNvSpPr>
          <p:nvPr>
            <p:ph type="title"/>
          </p:nvPr>
        </p:nvSpPr>
        <p:spPr/>
        <p:txBody>
          <a:bodyPr/>
          <a:lstStyle/>
          <a:p>
            <a:r>
              <a:rPr lang="en-US"/>
              <a:t>Demo (block PCA relighting)</a:t>
            </a:r>
          </a:p>
        </p:txBody>
      </p:sp>
      <p:pic>
        <p:nvPicPr>
          <p:cNvPr id="2" name="video1_divx.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4639540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2"/>
          <p:cNvSpPr>
            <a:spLocks noGrp="1" noChangeArrowheads="1"/>
          </p:cNvSpPr>
          <p:nvPr>
            <p:ph type="title"/>
          </p:nvPr>
        </p:nvSpPr>
        <p:spPr/>
        <p:txBody>
          <a:bodyPr/>
          <a:lstStyle/>
          <a:p>
            <a:r>
              <a:rPr lang="en-US"/>
              <a:t>Outline</a:t>
            </a:r>
          </a:p>
        </p:txBody>
      </p:sp>
      <p:sp>
        <p:nvSpPr>
          <p:cNvPr id="1508355" name="Rectangle 3"/>
          <p:cNvSpPr>
            <a:spLocks noGrp="1" noChangeArrowheads="1"/>
          </p:cNvSpPr>
          <p:nvPr>
            <p:ph type="body" idx="1"/>
          </p:nvPr>
        </p:nvSpPr>
        <p:spPr/>
        <p:txBody>
          <a:bodyPr/>
          <a:lstStyle/>
          <a:p>
            <a:r>
              <a:rPr lang="en-US">
                <a:latin typeface="Arial" charset="0"/>
              </a:rPr>
              <a:t>Motivation and Background</a:t>
            </a:r>
          </a:p>
          <a:p>
            <a:r>
              <a:rPr lang="en-US" i="1">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i="1">
                <a:latin typeface="Arial" charset="0"/>
              </a:rPr>
              <a:t>Non-linear wavelet approximation</a:t>
            </a:r>
          </a:p>
          <a:p>
            <a:r>
              <a:rPr lang="en-US">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599533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527050" y="533400"/>
            <a:ext cx="8120063" cy="685800"/>
          </a:xfrm>
        </p:spPr>
        <p:txBody>
          <a:bodyPr/>
          <a:lstStyle/>
          <a:p>
            <a:r>
              <a:rPr lang="en-US"/>
              <a:t>Sparse Matrix-Vector Multiplication</a:t>
            </a:r>
          </a:p>
        </p:txBody>
      </p:sp>
      <p:sp>
        <p:nvSpPr>
          <p:cNvPr id="1509379" name="Rectangle 3"/>
          <p:cNvSpPr>
            <a:spLocks noChangeArrowheads="1"/>
          </p:cNvSpPr>
          <p:nvPr/>
        </p:nvSpPr>
        <p:spPr bwMode="auto">
          <a:xfrm>
            <a:off x="0" y="13208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457200" indent="-457200" algn="l">
              <a:spcBef>
                <a:spcPct val="50000"/>
              </a:spcBef>
              <a:buClr>
                <a:srgbClr val="2AABA8"/>
              </a:buClr>
              <a:buFont typeface="Wingdings" charset="0"/>
              <a:buNone/>
              <a:tabLst>
                <a:tab pos="1319213" algn="l"/>
              </a:tabLst>
            </a:pPr>
            <a:r>
              <a:rPr lang="en-US" sz="2800">
                <a:solidFill>
                  <a:srgbClr val="FFFFFF"/>
                </a:solidFill>
                <a:latin typeface="Arial" charset="0"/>
              </a:rPr>
              <a:t>Choose data representations with mostly zeroes</a:t>
            </a:r>
          </a:p>
          <a:p>
            <a:pPr marL="457200" indent="-457200" algn="l">
              <a:spcBef>
                <a:spcPct val="50000"/>
              </a:spcBef>
              <a:buClr>
                <a:srgbClr val="2AABA8"/>
              </a:buClr>
              <a:buFont typeface="Wingdings" charset="0"/>
              <a:buNone/>
              <a:tabLst>
                <a:tab pos="1319213" algn="l"/>
              </a:tabLst>
            </a:pPr>
            <a:r>
              <a:rPr lang="en-US" sz="2800">
                <a:solidFill>
                  <a:srgbClr val="FFFFFF"/>
                </a:solidFill>
                <a:latin typeface="Arial" charset="0"/>
              </a:rPr>
              <a:t>	Vector: 	Use </a:t>
            </a:r>
            <a:r>
              <a:rPr lang="en-US" sz="2800" i="1">
                <a:solidFill>
                  <a:srgbClr val="FFFFFF"/>
                </a:solidFill>
                <a:latin typeface="Arial" charset="0"/>
              </a:rPr>
              <a:t>non-linear wavelet approximation</a:t>
            </a:r>
            <a:r>
              <a:rPr lang="en-US" sz="2800">
                <a:solidFill>
                  <a:srgbClr val="FFFFFF"/>
                </a:solidFill>
                <a:latin typeface="Arial" charset="0"/>
              </a:rPr>
              <a:t> </a:t>
            </a:r>
            <a:br>
              <a:rPr lang="en-US" sz="2800">
                <a:solidFill>
                  <a:srgbClr val="FFFFFF"/>
                </a:solidFill>
                <a:latin typeface="Arial" charset="0"/>
              </a:rPr>
            </a:br>
            <a:r>
              <a:rPr lang="en-US" sz="2800">
                <a:solidFill>
                  <a:srgbClr val="FFFFFF"/>
                </a:solidFill>
                <a:latin typeface="Arial" charset="0"/>
              </a:rPr>
              <a:t>		on lighting </a:t>
            </a:r>
          </a:p>
          <a:p>
            <a:pPr marL="457200" indent="-457200" algn="l">
              <a:spcBef>
                <a:spcPct val="50000"/>
              </a:spcBef>
              <a:buClr>
                <a:srgbClr val="2AABA8"/>
              </a:buClr>
              <a:buFont typeface="Wingdings" charset="0"/>
              <a:buNone/>
              <a:tabLst>
                <a:tab pos="1319213" algn="l"/>
              </a:tabLst>
            </a:pPr>
            <a:r>
              <a:rPr lang="en-US" sz="2800">
                <a:solidFill>
                  <a:srgbClr val="FFFFFF"/>
                </a:solidFill>
                <a:latin typeface="Arial" charset="0"/>
              </a:rPr>
              <a:t>	Matrix:  	Wavelet-encode transport rows</a:t>
            </a:r>
          </a:p>
          <a:p>
            <a:pPr marL="1485900" lvl="2" indent="-457200" algn="l">
              <a:buClr>
                <a:srgbClr val="2AABA8"/>
              </a:buClr>
              <a:buFont typeface="Wingdings" charset="0"/>
              <a:buNone/>
              <a:tabLst>
                <a:tab pos="1319213" algn="l"/>
              </a:tabLst>
            </a:pPr>
            <a:endParaRPr lang="en-US" sz="2000">
              <a:solidFill>
                <a:srgbClr val="FFFFFF"/>
              </a:solidFill>
              <a:latin typeface="Arial" charset="0"/>
            </a:endParaRPr>
          </a:p>
        </p:txBody>
      </p:sp>
      <p:graphicFrame>
        <p:nvGraphicFramePr>
          <p:cNvPr id="1509380" name="Object 4"/>
          <p:cNvGraphicFramePr>
            <a:graphicFrameLocks noChangeAspect="1"/>
          </p:cNvGraphicFramePr>
          <p:nvPr>
            <p:extLst>
              <p:ext uri="{D42A27DB-BD31-4B8C-83A1-F6EECF244321}">
                <p14:modId xmlns:p14="http://schemas.microsoft.com/office/powerpoint/2010/main" val="3332331164"/>
              </p:ext>
            </p:extLst>
          </p:nvPr>
        </p:nvGraphicFramePr>
        <p:xfrm>
          <a:off x="1401763" y="3455988"/>
          <a:ext cx="4530725" cy="2835275"/>
        </p:xfrm>
        <a:graphic>
          <a:graphicData uri="http://schemas.openxmlformats.org/presentationml/2006/ole">
            <mc:AlternateContent xmlns:mc="http://schemas.openxmlformats.org/markup-compatibility/2006">
              <mc:Choice xmlns:v="urn:schemas-microsoft-com:vml" Requires="v">
                <p:oleObj spid="_x0000_s9219" name="Equation" r:id="rId5" imgW="2108200" imgH="1320800" progId="Equation.DSMT4">
                  <p:embed/>
                </p:oleObj>
              </mc:Choice>
              <mc:Fallback>
                <p:oleObj name="Equation" r:id="rId5" imgW="2108200" imgH="1320800" progId="Equation.DSMT4">
                  <p:embed/>
                  <p:pic>
                    <p:nvPicPr>
                      <p:cNvPr id="0" name=""/>
                      <p:cNvPicPr>
                        <a:picLocks noChangeAspect="1" noChangeArrowheads="1"/>
                      </p:cNvPicPr>
                      <p:nvPr/>
                    </p:nvPicPr>
                    <p:blipFill>
                      <a:blip r:embed="rId6"/>
                      <a:srcRect/>
                      <a:stretch>
                        <a:fillRect/>
                      </a:stretch>
                    </p:blipFill>
                    <p:spPr bwMode="auto">
                      <a:xfrm>
                        <a:off x="1401763" y="3455988"/>
                        <a:ext cx="4530725"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09381" name="Rectangle 5"/>
          <p:cNvSpPr>
            <a:spLocks noChangeArrowheads="1"/>
          </p:cNvSpPr>
          <p:nvPr/>
        </p:nvSpPr>
        <p:spPr bwMode="auto">
          <a:xfrm>
            <a:off x="1077913" y="3632200"/>
            <a:ext cx="3663950" cy="268605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9382" name="Rectangle 6"/>
          <p:cNvSpPr>
            <a:spLocks noChangeArrowheads="1"/>
          </p:cNvSpPr>
          <p:nvPr/>
        </p:nvSpPr>
        <p:spPr bwMode="auto">
          <a:xfrm>
            <a:off x="503238" y="3062288"/>
            <a:ext cx="7138987" cy="52705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509383" name="Picture 7" descr="stpeters_sidew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6424" y="3937000"/>
            <a:ext cx="2428875" cy="1824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35680130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93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9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381" grpId="0" animBg="1"/>
      <p:bldP spid="150938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1426" name="Picture 2" descr="sc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5" y="2662238"/>
            <a:ext cx="2284413" cy="2284412"/>
          </a:xfrm>
          <a:prstGeom prst="rect">
            <a:avLst/>
          </a:prstGeom>
          <a:noFill/>
          <a:extLst>
            <a:ext uri="{909E8E84-426E-40dd-AFC4-6F175D3DCCD1}">
              <a14:hiddenFill xmlns:a14="http://schemas.microsoft.com/office/drawing/2010/main">
                <a:solidFill>
                  <a:srgbClr val="FFFFFF"/>
                </a:solidFill>
              </a14:hiddenFill>
            </a:ext>
          </a:extLst>
        </p:spPr>
      </p:pic>
      <p:pic>
        <p:nvPicPr>
          <p:cNvPr id="1511427" name="Picture 3" descr="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646363"/>
            <a:ext cx="2284413" cy="2284412"/>
          </a:xfrm>
          <a:prstGeom prst="rect">
            <a:avLst/>
          </a:prstGeom>
          <a:noFill/>
          <a:extLst>
            <a:ext uri="{909E8E84-426E-40dd-AFC4-6F175D3DCCD1}">
              <a14:hiddenFill xmlns:a14="http://schemas.microsoft.com/office/drawing/2010/main">
                <a:solidFill>
                  <a:srgbClr val="FFFFFF"/>
                </a:solidFill>
              </a14:hiddenFill>
            </a:ext>
          </a:extLst>
        </p:spPr>
      </p:pic>
      <p:pic>
        <p:nvPicPr>
          <p:cNvPr id="1511428" name="Picture 4" descr="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113" y="2644775"/>
            <a:ext cx="2284412" cy="2284413"/>
          </a:xfrm>
          <a:prstGeom prst="rect">
            <a:avLst/>
          </a:prstGeom>
          <a:noFill/>
          <a:extLst>
            <a:ext uri="{909E8E84-426E-40dd-AFC4-6F175D3DCCD1}">
              <a14:hiddenFill xmlns:a14="http://schemas.microsoft.com/office/drawing/2010/main">
                <a:solidFill>
                  <a:srgbClr val="FFFFFF"/>
                </a:solidFill>
              </a14:hiddenFill>
            </a:ext>
          </a:extLst>
        </p:spPr>
      </p:pic>
      <p:pic>
        <p:nvPicPr>
          <p:cNvPr id="1511429" name="Picture 5" desc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025" y="2662238"/>
            <a:ext cx="2284413" cy="2284412"/>
          </a:xfrm>
          <a:prstGeom prst="rect">
            <a:avLst/>
          </a:prstGeom>
          <a:noFill/>
          <a:extLst>
            <a:ext uri="{909E8E84-426E-40dd-AFC4-6F175D3DCCD1}">
              <a14:hiddenFill xmlns:a14="http://schemas.microsoft.com/office/drawing/2010/main">
                <a:solidFill>
                  <a:srgbClr val="FFFFFF"/>
                </a:solidFill>
              </a14:hiddenFill>
            </a:ext>
          </a:extLst>
        </p:spPr>
      </p:pic>
      <p:sp>
        <p:nvSpPr>
          <p:cNvPr id="1511430" name="Rectangle 6"/>
          <p:cNvSpPr>
            <a:spLocks noGrp="1" noChangeArrowheads="1"/>
          </p:cNvSpPr>
          <p:nvPr>
            <p:ph type="title"/>
          </p:nvPr>
        </p:nvSpPr>
        <p:spPr/>
        <p:txBody>
          <a:bodyPr/>
          <a:lstStyle/>
          <a:p>
            <a:r>
              <a:rPr lang="en-US"/>
              <a:t>Haar Wavelet Basis</a:t>
            </a:r>
          </a:p>
        </p:txBody>
      </p:sp>
      <p:pic>
        <p:nvPicPr>
          <p:cNvPr id="1511431" name="Picture 7" descr="tople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2" name="Picture 8" descr="toprigh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3" name="Picture 9" descr="bottomlef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4" name="Picture 10" descr="bottomrigh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5" name="Picture 11" descr="toptoplef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6" name="Picture 12" descr="toptoprigh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7" name="Picture 13" descr="topbottomlef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850" y="2644775"/>
            <a:ext cx="7813675" cy="2301875"/>
          </a:xfrm>
          <a:prstGeom prst="rect">
            <a:avLst/>
          </a:prstGeom>
          <a:noFill/>
          <a:extLst>
            <a:ext uri="{909E8E84-426E-40dd-AFC4-6F175D3DCCD1}">
              <a14:hiddenFill xmlns:a14="http://schemas.microsoft.com/office/drawing/2010/main">
                <a:solidFill>
                  <a:srgbClr val="FFFFFF"/>
                </a:solidFill>
              </a14:hiddenFill>
            </a:ext>
          </a:extLst>
        </p:spPr>
      </p:pic>
      <p:pic>
        <p:nvPicPr>
          <p:cNvPr id="1511438" name="Picture 14" descr="topbottomrigh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850" y="2644775"/>
            <a:ext cx="7813675" cy="230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42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1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114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114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1143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114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114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1143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1143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151142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51142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51142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1143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51143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1143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51143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51143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51143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1143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511438"/>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511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4" name="Rectangle 2"/>
          <p:cNvSpPr>
            <a:spLocks noGrp="1" noChangeArrowheads="1"/>
          </p:cNvSpPr>
          <p:nvPr>
            <p:ph type="title"/>
          </p:nvPr>
        </p:nvSpPr>
        <p:spPr/>
        <p:txBody>
          <a:bodyPr/>
          <a:lstStyle/>
          <a:p>
            <a:r>
              <a:rPr lang="en-US"/>
              <a:t>Motivation</a:t>
            </a:r>
          </a:p>
        </p:txBody>
      </p:sp>
      <p:sp>
        <p:nvSpPr>
          <p:cNvPr id="1452035" name="Rectangle 3"/>
          <p:cNvSpPr>
            <a:spLocks noGrp="1" noChangeArrowheads="1"/>
          </p:cNvSpPr>
          <p:nvPr>
            <p:ph type="body" idx="1"/>
          </p:nvPr>
        </p:nvSpPr>
        <p:spPr>
          <a:xfrm>
            <a:off x="182563" y="1527175"/>
            <a:ext cx="9034462" cy="5029200"/>
          </a:xfrm>
        </p:spPr>
        <p:txBody>
          <a:bodyPr/>
          <a:lstStyle/>
          <a:p>
            <a:r>
              <a:rPr lang="en-US" sz="2400" dirty="0" smtClean="0">
                <a:latin typeface="Arial" charset="0"/>
              </a:rPr>
              <a:t>Next week: Image-Based Rendering.  </a:t>
            </a:r>
            <a:r>
              <a:rPr lang="en-US" sz="2400" dirty="0">
                <a:latin typeface="Arial" charset="0"/>
              </a:rPr>
              <a:t>Use measured data </a:t>
            </a:r>
            <a:r>
              <a:rPr lang="en-US" sz="2400" dirty="0" smtClean="0">
                <a:latin typeface="Arial" charset="0"/>
              </a:rPr>
              <a:t>  (</a:t>
            </a:r>
            <a:r>
              <a:rPr lang="en-US" sz="2400" dirty="0">
                <a:latin typeface="Arial" charset="0"/>
              </a:rPr>
              <a:t>real photographs) and interpolate for realistic real-time</a:t>
            </a:r>
          </a:p>
          <a:p>
            <a:r>
              <a:rPr lang="en-US" sz="2400" dirty="0">
                <a:latin typeface="Arial" charset="0"/>
              </a:rPr>
              <a:t>Why not apply to real-time rendering?</a:t>
            </a:r>
          </a:p>
          <a:p>
            <a:pPr lvl="1"/>
            <a:r>
              <a:rPr lang="en-US" dirty="0">
                <a:latin typeface="Arial" charset="0"/>
              </a:rPr>
              <a:t>Precompute (offline) some information (images) of interest</a:t>
            </a:r>
          </a:p>
          <a:p>
            <a:pPr lvl="1"/>
            <a:r>
              <a:rPr lang="en-US" dirty="0">
                <a:latin typeface="Arial" charset="0"/>
              </a:rPr>
              <a:t>Must assume something about scene is constant to do so</a:t>
            </a:r>
          </a:p>
          <a:p>
            <a:pPr lvl="1"/>
            <a:r>
              <a:rPr lang="en-US" dirty="0">
                <a:latin typeface="Arial" charset="0"/>
              </a:rPr>
              <a:t>Thereafter real-time rendering.  Often accelerate  hardware</a:t>
            </a:r>
          </a:p>
          <a:p>
            <a:r>
              <a:rPr lang="en-US" sz="2400" dirty="0">
                <a:latin typeface="Arial" charset="0"/>
              </a:rPr>
              <a:t>Easier and harder than conventional IBR</a:t>
            </a:r>
          </a:p>
          <a:p>
            <a:pPr lvl="1"/>
            <a:r>
              <a:rPr lang="en-US" dirty="0">
                <a:latin typeface="Arial" charset="0"/>
              </a:rPr>
              <a:t>Easier because synthetic scenes give info re geometry, reflectance (but CG rendering often longer than nature)</a:t>
            </a:r>
          </a:p>
          <a:p>
            <a:pPr lvl="1"/>
            <a:r>
              <a:rPr lang="en-US" dirty="0">
                <a:latin typeface="Arial" charset="0"/>
              </a:rPr>
              <a:t>Harder because of more complex effects (lighting from all directions for instance, not just changing view)</a:t>
            </a:r>
          </a:p>
          <a:p>
            <a:r>
              <a:rPr lang="en-US" sz="2400" dirty="0">
                <a:latin typeface="Arial" charset="0"/>
              </a:rPr>
              <a:t>Representations and Signal-Processing crucial</a:t>
            </a:r>
          </a:p>
          <a:p>
            <a:pPr lvl="1">
              <a:buFont typeface="Wingdings" charset="0"/>
              <a:buNone/>
            </a:pPr>
            <a:endParaRPr lang="en-US" dirty="0">
              <a:latin typeface="Arial" charset="0"/>
            </a:endParaRPr>
          </a:p>
        </p:txBody>
      </p:sp>
    </p:spTree>
    <p:extLst>
      <p:ext uri="{BB962C8B-B14F-4D97-AF65-F5344CB8AC3E}">
        <p14:creationId xmlns:p14="http://schemas.microsoft.com/office/powerpoint/2010/main" val="3629909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p:txBody>
          <a:bodyPr/>
          <a:lstStyle/>
          <a:p>
            <a:r>
              <a:rPr lang="en-US"/>
              <a:t>Non-linear Wavelet Approximation</a:t>
            </a:r>
          </a:p>
        </p:txBody>
      </p:sp>
      <p:sp>
        <p:nvSpPr>
          <p:cNvPr id="1513475" name="Rectangle 3"/>
          <p:cNvSpPr>
            <a:spLocks noGrp="1" noChangeArrowheads="1"/>
          </p:cNvSpPr>
          <p:nvPr>
            <p:ph type="body" idx="1"/>
          </p:nvPr>
        </p:nvSpPr>
        <p:spPr>
          <a:xfrm>
            <a:off x="292100" y="1377950"/>
            <a:ext cx="8851900" cy="5257800"/>
          </a:xfrm>
        </p:spPr>
        <p:txBody>
          <a:bodyPr/>
          <a:lstStyle/>
          <a:p>
            <a:pPr marL="0" indent="0">
              <a:buFont typeface="Wingdings" charset="0"/>
              <a:buNone/>
            </a:pPr>
            <a:endParaRPr lang="en-US"/>
          </a:p>
          <a:p>
            <a:pPr marL="0" indent="0">
              <a:buFont typeface="Wingdings" charset="0"/>
              <a:buNone/>
            </a:pPr>
            <a:r>
              <a:rPr lang="en-US">
                <a:latin typeface="Arial" charset="0"/>
              </a:rPr>
              <a:t>Wavelets provide dual space / frequency locality</a:t>
            </a:r>
          </a:p>
          <a:p>
            <a:pPr marL="914400" lvl="1" indent="-342900"/>
            <a:r>
              <a:rPr lang="en-US">
                <a:latin typeface="Arial" charset="0"/>
              </a:rPr>
              <a:t>Large wavelets capture low frequency area lighting</a:t>
            </a:r>
          </a:p>
          <a:p>
            <a:pPr marL="914400" lvl="1" indent="-342900"/>
            <a:r>
              <a:rPr lang="en-US">
                <a:latin typeface="Arial" charset="0"/>
              </a:rPr>
              <a:t>Small wavelets capture high frequency  compact features</a:t>
            </a:r>
          </a:p>
          <a:p>
            <a:pPr marL="0" indent="0">
              <a:buFont typeface="Wingdings" charset="0"/>
              <a:buNone/>
            </a:pPr>
            <a:r>
              <a:rPr lang="en-US">
                <a:latin typeface="Arial" charset="0"/>
              </a:rPr>
              <a:t>Non-linear Approximation</a:t>
            </a:r>
          </a:p>
          <a:p>
            <a:pPr marL="914400" lvl="1" indent="-342900"/>
            <a:r>
              <a:rPr lang="en-US">
                <a:latin typeface="Arial" charset="0"/>
              </a:rPr>
              <a:t>Use a </a:t>
            </a:r>
            <a:r>
              <a:rPr lang="en-US">
                <a:solidFill>
                  <a:schemeClr val="folHlink"/>
                </a:solidFill>
                <a:latin typeface="Arial" charset="0"/>
              </a:rPr>
              <a:t>dynamic</a:t>
            </a:r>
            <a:r>
              <a:rPr lang="en-US">
                <a:latin typeface="Arial" charset="0"/>
              </a:rPr>
              <a:t> set of approximating functions (</a:t>
            </a:r>
            <a:r>
              <a:rPr lang="en-US" i="1">
                <a:latin typeface="Arial" charset="0"/>
              </a:rPr>
              <a:t>depends on each frame</a:t>
            </a:r>
            <a:r>
              <a:rPr lang="ja-JP" altLang="en-US" i="1">
                <a:latin typeface="Arial"/>
              </a:rPr>
              <a:t>’</a:t>
            </a:r>
            <a:r>
              <a:rPr lang="en-US" i="1">
                <a:latin typeface="Arial" charset="0"/>
              </a:rPr>
              <a:t>s lighting</a:t>
            </a:r>
            <a:r>
              <a:rPr lang="en-US">
                <a:latin typeface="Arial" charset="0"/>
              </a:rPr>
              <a:t>)</a:t>
            </a:r>
          </a:p>
          <a:p>
            <a:pPr marL="914400" lvl="1" indent="-342900"/>
            <a:r>
              <a:rPr lang="en-US">
                <a:latin typeface="Arial" charset="0"/>
              </a:rPr>
              <a:t>By contrast, linear approx. uses </a:t>
            </a:r>
            <a:r>
              <a:rPr lang="en-US">
                <a:solidFill>
                  <a:schemeClr val="folHlink"/>
                </a:solidFill>
                <a:latin typeface="Arial" charset="0"/>
              </a:rPr>
              <a:t>fixed</a:t>
            </a:r>
            <a:r>
              <a:rPr lang="en-US">
                <a:latin typeface="Arial" charset="0"/>
              </a:rPr>
              <a:t> set of basis functions (like 25 lowest frequency spherical harmonics)</a:t>
            </a:r>
          </a:p>
          <a:p>
            <a:pPr marL="914400" lvl="1" indent="-342900"/>
            <a:r>
              <a:rPr lang="en-US">
                <a:latin typeface="Arial" charset="0"/>
              </a:rPr>
              <a:t>We choose 10</a:t>
            </a:r>
            <a:r>
              <a:rPr lang="ja-JP" altLang="en-US">
                <a:latin typeface="Arial"/>
              </a:rPr>
              <a:t>’</a:t>
            </a:r>
            <a:r>
              <a:rPr lang="en-US">
                <a:latin typeface="Arial" charset="0"/>
              </a:rPr>
              <a:t>s - 100</a:t>
            </a:r>
            <a:r>
              <a:rPr lang="ja-JP" altLang="en-US">
                <a:latin typeface="Arial"/>
              </a:rPr>
              <a:t>’</a:t>
            </a:r>
            <a:r>
              <a:rPr lang="en-US">
                <a:latin typeface="Arial" charset="0"/>
              </a:rPr>
              <a:t>s from a basis of 24,576 wavelets</a:t>
            </a:r>
          </a:p>
          <a:p>
            <a:pPr marL="0" indent="0">
              <a:buFont typeface="Wingdings" charset="0"/>
              <a:buNone/>
            </a:pPr>
            <a:endParaRPr lang="en-US"/>
          </a:p>
        </p:txBody>
      </p:sp>
    </p:spTree>
    <p:extLst>
      <p:ext uri="{BB962C8B-B14F-4D97-AF65-F5344CB8AC3E}">
        <p14:creationId xmlns:p14="http://schemas.microsoft.com/office/powerpoint/2010/main" val="263624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22" name="Picture 2" descr="stpeters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pic>
        <p:nvPicPr>
          <p:cNvPr id="1515523" name="Picture 3" descr="stpeters2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pic>
        <p:nvPicPr>
          <p:cNvPr id="1515524" name="Picture 4" descr="stpetersN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pic>
        <p:nvPicPr>
          <p:cNvPr id="1515525" name="Picture 5" descr="stpeters0 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sp>
        <p:nvSpPr>
          <p:cNvPr id="1515526" name="Rectangle 6"/>
          <p:cNvSpPr>
            <a:spLocks noGrp="1" noChangeArrowheads="1"/>
          </p:cNvSpPr>
          <p:nvPr>
            <p:ph type="title"/>
          </p:nvPr>
        </p:nvSpPr>
        <p:spPr>
          <a:xfrm>
            <a:off x="534988" y="533400"/>
            <a:ext cx="8093075" cy="685800"/>
          </a:xfrm>
        </p:spPr>
        <p:txBody>
          <a:bodyPr/>
          <a:lstStyle/>
          <a:p>
            <a:r>
              <a:rPr lang="en-US" sz="3200"/>
              <a:t>Non-linear Wavelet Light Approximation</a:t>
            </a:r>
          </a:p>
        </p:txBody>
      </p:sp>
      <p:pic>
        <p:nvPicPr>
          <p:cNvPr id="1515527" name="Picture 7" descr="stpeters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sp>
        <p:nvSpPr>
          <p:cNvPr id="1515528" name="Rectangle 8"/>
          <p:cNvSpPr>
            <a:spLocks noChangeArrowheads="1"/>
          </p:cNvSpPr>
          <p:nvPr/>
        </p:nvSpPr>
        <p:spPr bwMode="auto">
          <a:xfrm>
            <a:off x="1025525" y="2951163"/>
            <a:ext cx="3703638"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457200" indent="-457200" algn="l">
              <a:spcBef>
                <a:spcPct val="50000"/>
              </a:spcBef>
              <a:buClr>
                <a:srgbClr val="2AABA8"/>
              </a:buClr>
              <a:buFont typeface="Wingdings" charset="0"/>
              <a:buNone/>
              <a:tabLst>
                <a:tab pos="1319213" algn="l"/>
              </a:tabLst>
            </a:pPr>
            <a:r>
              <a:rPr lang="en-US" sz="2800">
                <a:solidFill>
                  <a:srgbClr val="FFFFFF"/>
                </a:solidFill>
                <a:latin typeface="Arial" charset="0"/>
              </a:rPr>
              <a:t>Wavelet Transform</a:t>
            </a:r>
          </a:p>
          <a:p>
            <a:pPr marL="1485900" lvl="2" indent="-457200" algn="l">
              <a:buClr>
                <a:srgbClr val="2AABA8"/>
              </a:buClr>
              <a:buFont typeface="Wingdings" charset="0"/>
              <a:buNone/>
              <a:tabLst>
                <a:tab pos="1319213" algn="l"/>
              </a:tabLst>
            </a:pPr>
            <a:endParaRPr lang="en-US" sz="2000">
              <a:solidFill>
                <a:srgbClr val="FFFFFF"/>
              </a:solidFill>
            </a:endParaRPr>
          </a:p>
        </p:txBody>
      </p:sp>
    </p:spTree>
    <p:custDataLst>
      <p:tags r:id="rId1"/>
    </p:custDataLst>
    <p:extLst>
      <p:ext uri="{BB962C8B-B14F-4D97-AF65-F5344CB8AC3E}">
        <p14:creationId xmlns:p14="http://schemas.microsoft.com/office/powerpoint/2010/main" val="37795394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55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51552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1552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51552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5155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51552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1552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5155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515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7570" name="Object 2"/>
          <p:cNvGraphicFramePr>
            <a:graphicFrameLocks noChangeAspect="1"/>
          </p:cNvGraphicFramePr>
          <p:nvPr/>
        </p:nvGraphicFramePr>
        <p:xfrm>
          <a:off x="2693988" y="1443038"/>
          <a:ext cx="904875" cy="4683125"/>
        </p:xfrm>
        <a:graphic>
          <a:graphicData uri="http://schemas.openxmlformats.org/presentationml/2006/ole">
            <mc:AlternateContent xmlns:mc="http://schemas.openxmlformats.org/markup-compatibility/2006">
              <mc:Choice xmlns:v="urn:schemas-microsoft-com:vml" Requires="v">
                <p:oleObj spid="_x0000_s10245" name="Equation" r:id="rId5" imgW="355320" imgH="1841400" progId="Equation.DSMT4">
                  <p:embed/>
                </p:oleObj>
              </mc:Choice>
              <mc:Fallback>
                <p:oleObj name="Equation" r:id="rId5" imgW="355320" imgH="1841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3988" y="1443038"/>
                        <a:ext cx="904875" cy="468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17571" name="Rectangle 3"/>
          <p:cNvSpPr>
            <a:spLocks noChangeArrowheads="1"/>
          </p:cNvSpPr>
          <p:nvPr/>
        </p:nvSpPr>
        <p:spPr bwMode="auto">
          <a:xfrm>
            <a:off x="2481263" y="1443038"/>
            <a:ext cx="1117600" cy="4865687"/>
          </a:xfrm>
          <a:prstGeom prst="rect">
            <a:avLst/>
          </a:prstGeom>
          <a:solidFill>
            <a:srgbClr val="333333"/>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aphicFrame>
        <p:nvGraphicFramePr>
          <p:cNvPr id="1517572" name="Object 4"/>
          <p:cNvGraphicFramePr>
            <a:graphicFrameLocks noChangeAspect="1"/>
          </p:cNvGraphicFramePr>
          <p:nvPr>
            <p:extLst>
              <p:ext uri="{D42A27DB-BD31-4B8C-83A1-F6EECF244321}">
                <p14:modId xmlns:p14="http://schemas.microsoft.com/office/powerpoint/2010/main" val="2182207618"/>
              </p:ext>
            </p:extLst>
          </p:nvPr>
        </p:nvGraphicFramePr>
        <p:xfrm>
          <a:off x="2516188" y="1458913"/>
          <a:ext cx="1258887" cy="4649787"/>
        </p:xfrm>
        <a:graphic>
          <a:graphicData uri="http://schemas.openxmlformats.org/presentationml/2006/ole">
            <mc:AlternateContent xmlns:mc="http://schemas.openxmlformats.org/markup-compatibility/2006">
              <mc:Choice xmlns:v="urn:schemas-microsoft-com:vml" Requires="v">
                <p:oleObj spid="_x0000_s10246" name="Equation" r:id="rId7" imgW="495300" imgH="1828800" progId="Equation.DSMT4">
                  <p:embed/>
                </p:oleObj>
              </mc:Choice>
              <mc:Fallback>
                <p:oleObj name="Equation" r:id="rId7" imgW="495300" imgH="1828800" progId="Equation.DSMT4">
                  <p:embed/>
                  <p:pic>
                    <p:nvPicPr>
                      <p:cNvPr id="0" name=""/>
                      <p:cNvPicPr>
                        <a:picLocks noChangeAspect="1" noChangeArrowheads="1"/>
                      </p:cNvPicPr>
                      <p:nvPr/>
                    </p:nvPicPr>
                    <p:blipFill>
                      <a:blip r:embed="rId8"/>
                      <a:srcRect/>
                      <a:stretch>
                        <a:fillRect/>
                      </a:stretch>
                    </p:blipFill>
                    <p:spPr bwMode="auto">
                      <a:xfrm>
                        <a:off x="2516188" y="1458913"/>
                        <a:ext cx="1258887" cy="464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517573" name="Picture 5" descr="stpetersN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pic>
        <p:nvPicPr>
          <p:cNvPr id="1517574" name="Picture 6" descr="stpetersNLA cop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sp>
        <p:nvSpPr>
          <p:cNvPr id="1517575" name="Rectangle 7"/>
          <p:cNvSpPr>
            <a:spLocks noChangeArrowheads="1"/>
          </p:cNvSpPr>
          <p:nvPr/>
        </p:nvSpPr>
        <p:spPr bwMode="auto">
          <a:xfrm>
            <a:off x="6273800" y="2016125"/>
            <a:ext cx="28702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9213" algn="l"/>
              </a:tabLst>
            </a:pPr>
            <a:r>
              <a:rPr lang="en-US" sz="2800">
                <a:solidFill>
                  <a:srgbClr val="FFFFFF"/>
                </a:solidFill>
                <a:latin typeface="Arial" charset="0"/>
              </a:rPr>
              <a:t>Non-linear</a:t>
            </a:r>
            <a:br>
              <a:rPr lang="en-US" sz="2800">
                <a:solidFill>
                  <a:srgbClr val="FFFFFF"/>
                </a:solidFill>
                <a:latin typeface="Arial" charset="0"/>
              </a:rPr>
            </a:br>
            <a:r>
              <a:rPr lang="en-US" sz="2800">
                <a:solidFill>
                  <a:srgbClr val="FFFFFF"/>
                </a:solidFill>
                <a:latin typeface="Arial" charset="0"/>
              </a:rPr>
              <a:t>Approximation</a:t>
            </a:r>
            <a:br>
              <a:rPr lang="en-US" sz="2800">
                <a:solidFill>
                  <a:srgbClr val="FFFFFF"/>
                </a:solidFill>
                <a:latin typeface="Arial" charset="0"/>
              </a:rPr>
            </a:br>
            <a:endParaRPr lang="en-US" sz="2800">
              <a:solidFill>
                <a:srgbClr val="FFFFFF"/>
              </a:solidFill>
              <a:latin typeface="Arial" charset="0"/>
            </a:endParaRPr>
          </a:p>
        </p:txBody>
      </p:sp>
      <p:sp>
        <p:nvSpPr>
          <p:cNvPr id="1517576" name="Rectangle 8"/>
          <p:cNvSpPr>
            <a:spLocks noChangeArrowheads="1"/>
          </p:cNvSpPr>
          <p:nvPr/>
        </p:nvSpPr>
        <p:spPr bwMode="auto">
          <a:xfrm>
            <a:off x="4478338" y="5940425"/>
            <a:ext cx="44069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9213" algn="l"/>
              </a:tabLst>
            </a:pPr>
            <a:r>
              <a:rPr lang="en-US" sz="2800">
                <a:solidFill>
                  <a:srgbClr val="FFFFFF"/>
                </a:solidFill>
                <a:latin typeface="Arial" charset="0"/>
              </a:rPr>
              <a:t>Retain 0.1% – 1% terms </a:t>
            </a:r>
            <a:br>
              <a:rPr lang="en-US" sz="2800">
                <a:solidFill>
                  <a:srgbClr val="FFFFFF"/>
                </a:solidFill>
                <a:latin typeface="Arial" charset="0"/>
              </a:rPr>
            </a:br>
            <a:endParaRPr lang="en-US" sz="2800">
              <a:solidFill>
                <a:srgbClr val="FFFFFF"/>
              </a:solidFill>
              <a:latin typeface="Arial" charset="0"/>
            </a:endParaRPr>
          </a:p>
        </p:txBody>
      </p:sp>
      <p:sp>
        <p:nvSpPr>
          <p:cNvPr id="1517577" name="Rectangle 9"/>
          <p:cNvSpPr>
            <a:spLocks noGrp="1" noChangeArrowheads="1"/>
          </p:cNvSpPr>
          <p:nvPr>
            <p:ph type="title"/>
          </p:nvPr>
        </p:nvSpPr>
        <p:spPr/>
        <p:txBody>
          <a:bodyPr/>
          <a:lstStyle/>
          <a:p>
            <a:r>
              <a:rPr lang="en-US" dirty="0" smtClean="0"/>
              <a:t> </a:t>
            </a:r>
            <a:endParaRPr lang="en-US" dirty="0"/>
          </a:p>
        </p:txBody>
      </p:sp>
      <p:sp>
        <p:nvSpPr>
          <p:cNvPr id="1517578" name="Rectangle 10"/>
          <p:cNvSpPr>
            <a:spLocks noChangeArrowheads="1"/>
          </p:cNvSpPr>
          <p:nvPr/>
        </p:nvSpPr>
        <p:spPr bwMode="auto">
          <a:xfrm>
            <a:off x="534988" y="533400"/>
            <a:ext cx="80930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Lst>
        </p:spPr>
        <p:txBody>
          <a:bodyPr anchor="ctr"/>
          <a:lstStyle/>
          <a:p>
            <a:r>
              <a:rPr lang="en-US" sz="3200" b="1">
                <a:solidFill>
                  <a:srgbClr val="FFFFFF"/>
                </a:solidFill>
                <a:effectLst>
                  <a:outerShdw blurRad="38100" dist="38100" dir="2700000" algn="tl">
                    <a:srgbClr val="000000"/>
                  </a:outerShdw>
                </a:effectLst>
                <a:latin typeface="Arial" charset="0"/>
              </a:rPr>
              <a:t>Non-linear Wavelet Light Approximation</a:t>
            </a:r>
          </a:p>
        </p:txBody>
      </p:sp>
    </p:spTree>
    <p:custDataLst>
      <p:tags r:id="rId2"/>
    </p:custDataLst>
    <p:extLst>
      <p:ext uri="{BB962C8B-B14F-4D97-AF65-F5344CB8AC3E}">
        <p14:creationId xmlns:p14="http://schemas.microsoft.com/office/powerpoint/2010/main" val="26957180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757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1757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5175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75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175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7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animBg="1"/>
      <p:bldP spid="1517575" grpId="0"/>
      <p:bldP spid="151757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9618" name="Picture 2" descr="stpeter_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10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19619" name="Picture 3" descr="lege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202406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519620" name="Rectangle 4"/>
          <p:cNvSpPr>
            <a:spLocks noGrp="1" noChangeArrowheads="1"/>
          </p:cNvSpPr>
          <p:nvPr>
            <p:ph type="title"/>
          </p:nvPr>
        </p:nvSpPr>
        <p:spPr/>
        <p:txBody>
          <a:bodyPr/>
          <a:lstStyle/>
          <a:p>
            <a:r>
              <a:rPr lang="en-US" sz="2800"/>
              <a:t>Error in Lighting: St Peter</a:t>
            </a:r>
            <a:r>
              <a:rPr lang="ja-JP" altLang="en-US" sz="2800">
                <a:latin typeface="Arial"/>
              </a:rPr>
              <a:t>’</a:t>
            </a:r>
            <a:r>
              <a:rPr lang="en-US" sz="2800"/>
              <a:t>s Basilica</a:t>
            </a:r>
          </a:p>
        </p:txBody>
      </p:sp>
      <p:sp>
        <p:nvSpPr>
          <p:cNvPr id="1519621" name="Rectangle 5"/>
          <p:cNvSpPr>
            <a:spLocks noChangeArrowheads="1"/>
          </p:cNvSpPr>
          <p:nvPr/>
        </p:nvSpPr>
        <p:spPr bwMode="auto">
          <a:xfrm>
            <a:off x="1673225" y="5946775"/>
            <a:ext cx="4160838"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Approximation Terms</a:t>
            </a:r>
          </a:p>
        </p:txBody>
      </p:sp>
      <p:sp>
        <p:nvSpPr>
          <p:cNvPr id="1519622" name="Rectangle 6"/>
          <p:cNvSpPr>
            <a:spLocks noChangeArrowheads="1"/>
          </p:cNvSpPr>
          <p:nvPr/>
        </p:nvSpPr>
        <p:spPr bwMode="auto">
          <a:xfrm rot="16200000">
            <a:off x="-878681" y="3109119"/>
            <a:ext cx="3419475"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Relative </a:t>
            </a:r>
            <a:r>
              <a:rPr lang="en-US" sz="2800" i="1">
                <a:solidFill>
                  <a:srgbClr val="FFFFFF"/>
                </a:solidFill>
              </a:rPr>
              <a:t>L</a:t>
            </a:r>
            <a:r>
              <a:rPr lang="en-US" sz="2800" i="1" baseline="30000">
                <a:solidFill>
                  <a:srgbClr val="FFFFFF"/>
                </a:solidFill>
              </a:rPr>
              <a:t>2</a:t>
            </a:r>
            <a:r>
              <a:rPr lang="en-US" sz="2800">
                <a:solidFill>
                  <a:srgbClr val="FFFFFF"/>
                </a:solidFill>
              </a:rPr>
              <a:t> Error (%)</a:t>
            </a:r>
          </a:p>
        </p:txBody>
      </p:sp>
      <p:sp>
        <p:nvSpPr>
          <p:cNvPr id="1519623" name="Rectangle 7"/>
          <p:cNvSpPr>
            <a:spLocks noChangeArrowheads="1"/>
          </p:cNvSpPr>
          <p:nvPr/>
        </p:nvSpPr>
        <p:spPr bwMode="auto">
          <a:xfrm>
            <a:off x="5713413" y="1930400"/>
            <a:ext cx="3487737"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Sph. Harmonics</a:t>
            </a:r>
          </a:p>
        </p:txBody>
      </p:sp>
      <p:sp>
        <p:nvSpPr>
          <p:cNvPr id="1519624" name="Rectangle 8"/>
          <p:cNvSpPr>
            <a:spLocks noChangeArrowheads="1"/>
          </p:cNvSpPr>
          <p:nvPr/>
        </p:nvSpPr>
        <p:spPr bwMode="auto">
          <a:xfrm>
            <a:off x="5707063" y="3025775"/>
            <a:ext cx="3487737"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Non-linear Wavelets</a:t>
            </a:r>
          </a:p>
        </p:txBody>
      </p:sp>
      <p:pic>
        <p:nvPicPr>
          <p:cNvPr id="1519625" name="Picture 9" descr="stpeters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3819525"/>
            <a:ext cx="2749550" cy="2065338"/>
          </a:xfrm>
          <a:prstGeom prst="rect">
            <a:avLst/>
          </a:prstGeom>
          <a:noFill/>
          <a:extLst>
            <a:ext uri="{909E8E84-426E-40dd-AFC4-6F175D3DCCD1}">
              <a14:hiddenFill xmlns:a14="http://schemas.microsoft.com/office/drawing/2010/main">
                <a:solidFill>
                  <a:srgbClr val="FFFFFF"/>
                </a:solidFill>
              </a14:hiddenFill>
            </a:ext>
          </a:extLst>
        </p:spPr>
      </p:pic>
      <p:sp>
        <p:nvSpPr>
          <p:cNvPr id="1519626" name="Text Box 10"/>
          <p:cNvSpPr txBox="1">
            <a:spLocks noChangeArrowheads="1"/>
          </p:cNvSpPr>
          <p:nvPr/>
        </p:nvSpPr>
        <p:spPr bwMode="auto">
          <a:xfrm>
            <a:off x="5878513" y="6300788"/>
            <a:ext cx="3124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Ng, Ramamoorthi, Hanrahan 03</a:t>
            </a:r>
          </a:p>
        </p:txBody>
      </p:sp>
    </p:spTree>
    <p:extLst>
      <p:ext uri="{BB962C8B-B14F-4D97-AF65-F5344CB8AC3E}">
        <p14:creationId xmlns:p14="http://schemas.microsoft.com/office/powerpoint/2010/main" val="6552021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1666" name="Picture 2" descr="tea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2251075"/>
            <a:ext cx="7775575" cy="3876675"/>
          </a:xfrm>
          <a:prstGeom prst="rect">
            <a:avLst/>
          </a:prstGeom>
          <a:noFill/>
          <a:extLst>
            <a:ext uri="{909E8E84-426E-40dd-AFC4-6F175D3DCCD1}">
              <a14:hiddenFill xmlns:a14="http://schemas.microsoft.com/office/drawing/2010/main">
                <a:solidFill>
                  <a:srgbClr val="FFFFFF"/>
                </a:solidFill>
              </a14:hiddenFill>
            </a:ext>
          </a:extLst>
        </p:spPr>
      </p:pic>
      <p:sp>
        <p:nvSpPr>
          <p:cNvPr id="1521667" name="Rectangle 3"/>
          <p:cNvSpPr>
            <a:spLocks noGrp="1" noChangeArrowheads="1"/>
          </p:cNvSpPr>
          <p:nvPr>
            <p:ph type="title"/>
          </p:nvPr>
        </p:nvSpPr>
        <p:spPr/>
        <p:txBody>
          <a:bodyPr/>
          <a:lstStyle/>
          <a:p>
            <a:r>
              <a:rPr lang="en-US"/>
              <a:t>Output Image Comparison</a:t>
            </a:r>
          </a:p>
        </p:txBody>
      </p:sp>
      <p:sp>
        <p:nvSpPr>
          <p:cNvPr id="1521668" name="Rectangle 4"/>
          <p:cNvSpPr>
            <a:spLocks noChangeArrowheads="1"/>
          </p:cNvSpPr>
          <p:nvPr/>
        </p:nvSpPr>
        <p:spPr bwMode="auto">
          <a:xfrm>
            <a:off x="685800" y="1314450"/>
            <a:ext cx="8458200"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6038" algn="l"/>
              </a:tabLst>
            </a:pPr>
            <a:r>
              <a:rPr lang="en-US" sz="2800">
                <a:solidFill>
                  <a:srgbClr val="FFFFFF"/>
                </a:solidFill>
                <a:latin typeface="Arial" charset="0"/>
              </a:rPr>
              <a:t>Top: 	Linear Spherical Harmonic Approximation</a:t>
            </a:r>
            <a:br>
              <a:rPr lang="en-US" sz="2800">
                <a:solidFill>
                  <a:srgbClr val="FFFFFF"/>
                </a:solidFill>
                <a:latin typeface="Arial" charset="0"/>
              </a:rPr>
            </a:br>
            <a:r>
              <a:rPr lang="en-US" sz="2800">
                <a:solidFill>
                  <a:srgbClr val="FFFFFF"/>
                </a:solidFill>
                <a:latin typeface="Arial" charset="0"/>
              </a:rPr>
              <a:t>Bottom: 	Non-linear Wavelet Approximation</a:t>
            </a:r>
          </a:p>
        </p:txBody>
      </p:sp>
      <p:grpSp>
        <p:nvGrpSpPr>
          <p:cNvPr id="1521669" name="Group 5"/>
          <p:cNvGrpSpPr>
            <a:grpSpLocks/>
          </p:cNvGrpSpPr>
          <p:nvPr/>
        </p:nvGrpSpPr>
        <p:grpSpPr bwMode="auto">
          <a:xfrm>
            <a:off x="685800" y="6135688"/>
            <a:ext cx="7788275" cy="836612"/>
            <a:chOff x="432" y="3775"/>
            <a:chExt cx="4906" cy="527"/>
          </a:xfrm>
        </p:grpSpPr>
        <p:sp>
          <p:nvSpPr>
            <p:cNvPr id="1521670" name="Rectangle 6"/>
            <p:cNvSpPr>
              <a:spLocks noChangeArrowheads="1"/>
            </p:cNvSpPr>
            <p:nvPr/>
          </p:nvSpPr>
          <p:spPr bwMode="auto">
            <a:xfrm>
              <a:off x="432" y="3775"/>
              <a:ext cx="125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rPr>
                <a:t>25</a:t>
              </a:r>
            </a:p>
          </p:txBody>
        </p:sp>
        <p:sp>
          <p:nvSpPr>
            <p:cNvPr id="1521671" name="Rectangle 7"/>
            <p:cNvSpPr>
              <a:spLocks noChangeArrowheads="1"/>
            </p:cNvSpPr>
            <p:nvPr/>
          </p:nvSpPr>
          <p:spPr bwMode="auto">
            <a:xfrm>
              <a:off x="1654" y="3775"/>
              <a:ext cx="125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rPr>
                <a:t>200</a:t>
              </a:r>
            </a:p>
          </p:txBody>
        </p:sp>
        <p:sp>
          <p:nvSpPr>
            <p:cNvPr id="1521672" name="Rectangle 8"/>
            <p:cNvSpPr>
              <a:spLocks noChangeArrowheads="1"/>
            </p:cNvSpPr>
            <p:nvPr/>
          </p:nvSpPr>
          <p:spPr bwMode="auto">
            <a:xfrm>
              <a:off x="2870" y="3775"/>
              <a:ext cx="125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rPr>
                <a:t>2,000</a:t>
              </a:r>
            </a:p>
          </p:txBody>
        </p:sp>
        <p:sp>
          <p:nvSpPr>
            <p:cNvPr id="1521673" name="Rectangle 9"/>
            <p:cNvSpPr>
              <a:spLocks noChangeArrowheads="1"/>
            </p:cNvSpPr>
            <p:nvPr/>
          </p:nvSpPr>
          <p:spPr bwMode="auto">
            <a:xfrm>
              <a:off x="4080" y="3775"/>
              <a:ext cx="125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rPr>
                <a:t>20,000</a:t>
              </a:r>
            </a:p>
          </p:txBody>
        </p:sp>
      </p:grpSp>
      <p:pic>
        <p:nvPicPr>
          <p:cNvPr id="1521674" name="Picture 10"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975" y="4167188"/>
            <a:ext cx="20193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521675" name="Picture 11"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975" y="2214563"/>
            <a:ext cx="20193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521676" name="Picture 12"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075" y="2214563"/>
            <a:ext cx="2019300" cy="2019300"/>
          </a:xfrm>
          <a:prstGeom prst="rect">
            <a:avLst/>
          </a:prstGeom>
          <a:noFill/>
          <a:extLst>
            <a:ext uri="{909E8E84-426E-40dd-AFC4-6F175D3DCCD1}">
              <a14:hiddenFill xmlns:a14="http://schemas.microsoft.com/office/drawing/2010/main">
                <a:solidFill>
                  <a:srgbClr val="FFFFFF"/>
                </a:solidFill>
              </a14:hiddenFill>
            </a:ext>
          </a:extLst>
        </p:spPr>
      </p:pic>
      <p:grpSp>
        <p:nvGrpSpPr>
          <p:cNvPr id="1521677" name="Group 13"/>
          <p:cNvGrpSpPr>
            <a:grpSpLocks/>
          </p:cNvGrpSpPr>
          <p:nvPr/>
        </p:nvGrpSpPr>
        <p:grpSpPr bwMode="auto">
          <a:xfrm>
            <a:off x="636588" y="2170113"/>
            <a:ext cx="7805737" cy="4064000"/>
            <a:chOff x="401" y="1227"/>
            <a:chExt cx="4917" cy="2560"/>
          </a:xfrm>
        </p:grpSpPr>
        <p:sp>
          <p:nvSpPr>
            <p:cNvPr id="1521678" name="Rectangle 14"/>
            <p:cNvSpPr>
              <a:spLocks noChangeArrowheads="1"/>
            </p:cNvSpPr>
            <p:nvPr/>
          </p:nvSpPr>
          <p:spPr bwMode="auto">
            <a:xfrm>
              <a:off x="401" y="1227"/>
              <a:ext cx="4906" cy="2560"/>
            </a:xfrm>
            <a:prstGeom prst="rect">
              <a:avLst/>
            </a:prstGeom>
            <a:solidFill>
              <a:schemeClr val="bg1"/>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521679" name="Picture 15" descr="teapots"/>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420" y="1282"/>
              <a:ext cx="4898" cy="2442"/>
            </a:xfrm>
            <a:prstGeom prst="rect">
              <a:avLst/>
            </a:prstGeom>
            <a:noFill/>
            <a:extLst>
              <a:ext uri="{909E8E84-426E-40dd-AFC4-6F175D3DCCD1}">
                <a14:hiddenFill xmlns:a14="http://schemas.microsoft.com/office/drawing/2010/main">
                  <a:solidFill>
                    <a:srgbClr val="FFFFFF">
                      <a:alpha val="50000"/>
                    </a:srgbClr>
                  </a:solidFill>
                </a14:hiddenFill>
              </a:ext>
            </a:extLst>
          </p:spPr>
        </p:pic>
      </p:grpSp>
    </p:spTree>
    <p:extLst>
      <p:ext uri="{BB962C8B-B14F-4D97-AF65-F5344CB8AC3E}">
        <p14:creationId xmlns:p14="http://schemas.microsoft.com/office/powerpoint/2010/main" val="19437225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3714" name="Rectangle 2"/>
          <p:cNvSpPr>
            <a:spLocks noGrp="1" noChangeArrowheads="1"/>
          </p:cNvSpPr>
          <p:nvPr>
            <p:ph type="title"/>
          </p:nvPr>
        </p:nvSpPr>
        <p:spPr/>
        <p:txBody>
          <a:bodyPr/>
          <a:lstStyle/>
          <a:p>
            <a:r>
              <a:rPr lang="en-US"/>
              <a:t>Video</a:t>
            </a:r>
          </a:p>
        </p:txBody>
      </p:sp>
      <p:pic>
        <p:nvPicPr>
          <p:cNvPr id="2" name="video2_divx.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42900"/>
            <a:ext cx="9144000" cy="6172200"/>
          </a:xfrm>
          <a:prstGeom prst="rect">
            <a:avLst/>
          </a:prstGeom>
        </p:spPr>
      </p:pic>
    </p:spTree>
    <p:extLst>
      <p:ext uri="{BB962C8B-B14F-4D97-AF65-F5344CB8AC3E}">
        <p14:creationId xmlns:p14="http://schemas.microsoft.com/office/powerpoint/2010/main" val="748066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738" name="Rectangle 2"/>
          <p:cNvSpPr>
            <a:spLocks noGrp="1" noChangeArrowheads="1"/>
          </p:cNvSpPr>
          <p:nvPr>
            <p:ph type="title"/>
          </p:nvPr>
        </p:nvSpPr>
        <p:spPr/>
        <p:txBody>
          <a:bodyPr/>
          <a:lstStyle/>
          <a:p>
            <a:r>
              <a:rPr lang="en-US"/>
              <a:t>Outline</a:t>
            </a:r>
          </a:p>
        </p:txBody>
      </p:sp>
      <p:sp>
        <p:nvSpPr>
          <p:cNvPr id="1524739" name="Rectangle 3"/>
          <p:cNvSpPr>
            <a:spLocks noGrp="1" noChangeArrowheads="1"/>
          </p:cNvSpPr>
          <p:nvPr>
            <p:ph type="body" idx="1"/>
          </p:nvPr>
        </p:nvSpPr>
        <p:spPr/>
        <p:txBody>
          <a:bodyPr/>
          <a:lstStyle/>
          <a:p>
            <a:r>
              <a:rPr lang="en-US">
                <a:latin typeface="Arial" charset="0"/>
              </a:rPr>
              <a:t>Motivation and Background</a:t>
            </a:r>
          </a:p>
          <a:p>
            <a:r>
              <a:rPr lang="en-US">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i="1">
                <a:latin typeface="Arial" charset="0"/>
              </a:rPr>
              <a:t>Changing view as well as lighting</a:t>
            </a:r>
          </a:p>
          <a:p>
            <a:pPr lvl="1"/>
            <a:r>
              <a:rPr lang="en-US" i="1">
                <a:latin typeface="Arial" charset="0"/>
              </a:rPr>
              <a:t>Clustered PCA</a:t>
            </a:r>
          </a:p>
          <a:p>
            <a:pPr lvl="1"/>
            <a:r>
              <a:rPr lang="en-US" i="1">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21979340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p:txBody>
          <a:bodyPr/>
          <a:lstStyle/>
          <a:p>
            <a:r>
              <a:rPr lang="en-US"/>
              <a:t>Changing Only The View</a:t>
            </a:r>
          </a:p>
        </p:txBody>
      </p:sp>
      <p:pic>
        <p:nvPicPr>
          <p:cNvPr id="1525763" name="Picture 3" descr="view1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4" name="Picture 4" descr="view1_120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5" name="Picture 5" descr="view2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6" name="Picture 6" descr="view2_1200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7" name="Picture 7" descr="view2_1200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8" name="Picture 8" descr="view1_1200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269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57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576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257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t>Problem Characterization</a:t>
            </a:r>
          </a:p>
        </p:txBody>
      </p:sp>
      <p:sp>
        <p:nvSpPr>
          <p:cNvPr id="1527811" name="Rectangle 3"/>
          <p:cNvSpPr>
            <a:spLocks noGrp="1" noChangeArrowheads="1"/>
          </p:cNvSpPr>
          <p:nvPr>
            <p:ph type="body" idx="1"/>
          </p:nvPr>
        </p:nvSpPr>
        <p:spPr>
          <a:xfrm>
            <a:off x="457200" y="1527175"/>
            <a:ext cx="8686800" cy="5029200"/>
          </a:xfrm>
        </p:spPr>
        <p:txBody>
          <a:bodyPr/>
          <a:lstStyle/>
          <a:p>
            <a:pPr marL="457200" indent="-457200" defTabSz="347663"/>
            <a:endParaRPr lang="en-US"/>
          </a:p>
          <a:p>
            <a:pPr marL="457200" indent="-457200" defTabSz="347663">
              <a:buFont typeface="Wingdings" charset="0"/>
              <a:buNone/>
            </a:pPr>
            <a:r>
              <a:rPr lang="en-US">
                <a:latin typeface="Arial" charset="0"/>
              </a:rPr>
              <a:t>6D Precomputation Space</a:t>
            </a:r>
          </a:p>
          <a:p>
            <a:pPr marL="457200" indent="-457200" defTabSz="347663"/>
            <a:r>
              <a:rPr lang="en-US">
                <a:latin typeface="Arial" charset="0"/>
              </a:rPr>
              <a:t>Distant Lighting		(2D)</a:t>
            </a:r>
          </a:p>
          <a:p>
            <a:pPr marL="457200" indent="-457200" defTabSz="347663"/>
            <a:r>
              <a:rPr lang="en-US">
                <a:latin typeface="Arial" charset="0"/>
              </a:rPr>
              <a:t>View							(2D)</a:t>
            </a:r>
          </a:p>
          <a:p>
            <a:pPr marL="457200" indent="-457200" defTabSz="347663"/>
            <a:r>
              <a:rPr lang="en-US">
                <a:latin typeface="Arial" charset="0"/>
              </a:rPr>
              <a:t>Rigid Geometry		(2D)</a:t>
            </a:r>
          </a:p>
          <a:p>
            <a:pPr marL="457200" indent="-457200" defTabSz="347663"/>
            <a:endParaRPr lang="en-US">
              <a:latin typeface="Arial" charset="0"/>
            </a:endParaRPr>
          </a:p>
          <a:p>
            <a:pPr marL="457200" indent="-457200" defTabSz="347663">
              <a:buFont typeface="Wingdings" charset="0"/>
              <a:buNone/>
            </a:pPr>
            <a:r>
              <a:rPr lang="en-US">
                <a:latin typeface="Arial" charset="0"/>
              </a:rPr>
              <a:t>With ~ 100 samples per dimension</a:t>
            </a:r>
          </a:p>
          <a:p>
            <a:pPr marL="914400" lvl="1" indent="-342900" defTabSz="347663">
              <a:buFont typeface="Wingdings" charset="0"/>
              <a:buNone/>
            </a:pPr>
            <a:r>
              <a:rPr lang="en-US">
                <a:latin typeface="Arial" charset="0"/>
              </a:rPr>
              <a:t>~ 10</a:t>
            </a:r>
            <a:r>
              <a:rPr lang="en-US" baseline="50000">
                <a:latin typeface="Arial" charset="0"/>
              </a:rPr>
              <a:t>12</a:t>
            </a:r>
            <a:r>
              <a:rPr lang="en-US" baseline="30000">
                <a:latin typeface="Arial" charset="0"/>
              </a:rPr>
              <a:t> </a:t>
            </a:r>
            <a:r>
              <a:rPr lang="en-US">
                <a:latin typeface="Arial" charset="0"/>
              </a:rPr>
              <a:t>samples total!! : Intractable computation, rendering</a:t>
            </a:r>
          </a:p>
        </p:txBody>
      </p:sp>
      <p:pic>
        <p:nvPicPr>
          <p:cNvPr id="1527812" name="Picture 4" descr="screen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975" y="1682750"/>
            <a:ext cx="2613025" cy="196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421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858" name="Rectangle 2"/>
          <p:cNvSpPr>
            <a:spLocks noGrp="1" noChangeArrowheads="1"/>
          </p:cNvSpPr>
          <p:nvPr>
            <p:ph type="title"/>
          </p:nvPr>
        </p:nvSpPr>
        <p:spPr/>
        <p:txBody>
          <a:bodyPr/>
          <a:lstStyle/>
          <a:p>
            <a:r>
              <a:rPr lang="en-US"/>
              <a:t>Clustered PCA</a:t>
            </a:r>
          </a:p>
        </p:txBody>
      </p:sp>
      <p:sp>
        <p:nvSpPr>
          <p:cNvPr id="1529859" name="Rectangle 3"/>
          <p:cNvSpPr>
            <a:spLocks noGrp="1" noChangeArrowheads="1"/>
          </p:cNvSpPr>
          <p:nvPr>
            <p:ph type="body" idx="1"/>
          </p:nvPr>
        </p:nvSpPr>
        <p:spPr>
          <a:xfrm>
            <a:off x="215900" y="1527175"/>
            <a:ext cx="8794750" cy="5330825"/>
          </a:xfrm>
        </p:spPr>
        <p:txBody>
          <a:bodyPr/>
          <a:lstStyle/>
          <a:p>
            <a:r>
              <a:rPr lang="en-US">
                <a:latin typeface="Arial" charset="0"/>
              </a:rPr>
              <a:t>Use low-frequency light and view variation (Order 4 spherical harmonic = 25 for both; total = 25*25=625)</a:t>
            </a:r>
          </a:p>
          <a:p>
            <a:r>
              <a:rPr lang="en-US">
                <a:latin typeface="Arial" charset="0"/>
              </a:rPr>
              <a:t>625 element vector for each vertex</a:t>
            </a:r>
          </a:p>
          <a:p>
            <a:r>
              <a:rPr lang="en-US">
                <a:latin typeface="Arial" charset="0"/>
              </a:rPr>
              <a:t>Apply CPCA directly (Sloan et al. 2003)</a:t>
            </a:r>
          </a:p>
          <a:p>
            <a:r>
              <a:rPr lang="en-US">
                <a:latin typeface="Arial" charset="0"/>
              </a:rPr>
              <a:t>Does not easily scale to high frequencies</a:t>
            </a:r>
          </a:p>
          <a:p>
            <a:pPr lvl="1"/>
            <a:r>
              <a:rPr lang="en-US">
                <a:latin typeface="Arial" charset="0"/>
              </a:rPr>
              <a:t>Really cubic complexity (number of vertices, illumination directions or harmonics, and view directions or harmonics)</a:t>
            </a:r>
          </a:p>
          <a:p>
            <a:r>
              <a:rPr lang="en-US">
                <a:latin typeface="Arial" charset="0"/>
              </a:rPr>
              <a:t>Practical real-time method on GPU</a:t>
            </a:r>
          </a:p>
          <a:p>
            <a:pPr lvl="1"/>
            <a:endParaRPr lang="en-US">
              <a:latin typeface="Arial" charset="0"/>
            </a:endParaRPr>
          </a:p>
          <a:p>
            <a:endParaRPr lang="en-US"/>
          </a:p>
        </p:txBody>
      </p:sp>
    </p:spTree>
    <p:extLst>
      <p:ext uri="{BB962C8B-B14F-4D97-AF65-F5344CB8AC3E}">
        <p14:creationId xmlns:p14="http://schemas.microsoft.com/office/powerpoint/2010/main" val="534452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Rectangle 2"/>
          <p:cNvSpPr>
            <a:spLocks noGrp="1" noChangeArrowheads="1"/>
          </p:cNvSpPr>
          <p:nvPr>
            <p:ph type="title"/>
          </p:nvPr>
        </p:nvSpPr>
        <p:spPr/>
        <p:txBody>
          <a:bodyPr/>
          <a:lstStyle/>
          <a:p>
            <a:r>
              <a:rPr lang="en-US"/>
              <a:t>My General Philosophy</a:t>
            </a:r>
          </a:p>
        </p:txBody>
      </p:sp>
      <p:sp>
        <p:nvSpPr>
          <p:cNvPr id="1453059" name="Rectangle 3"/>
          <p:cNvSpPr>
            <a:spLocks noGrp="1" noChangeArrowheads="1"/>
          </p:cNvSpPr>
          <p:nvPr>
            <p:ph type="body" idx="1"/>
          </p:nvPr>
        </p:nvSpPr>
        <p:spPr/>
        <p:txBody>
          <a:bodyPr/>
          <a:lstStyle/>
          <a:p>
            <a:r>
              <a:rPr lang="en-US" sz="2400" dirty="0">
                <a:latin typeface="Arial" charset="0"/>
              </a:rPr>
              <a:t>This general line of work is a large data management and signal-processing problem</a:t>
            </a:r>
          </a:p>
          <a:p>
            <a:r>
              <a:rPr lang="en-US" sz="2400" dirty="0">
                <a:latin typeface="Arial" charset="0"/>
              </a:rPr>
              <a:t>Precompute high-dimensional complex data</a:t>
            </a:r>
          </a:p>
          <a:p>
            <a:r>
              <a:rPr lang="en-US" sz="2400" dirty="0">
                <a:latin typeface="Arial" charset="0"/>
              </a:rPr>
              <a:t>Store efficiently (find right mathematical represent.)</a:t>
            </a:r>
          </a:p>
          <a:p>
            <a:r>
              <a:rPr lang="en-US" sz="2400" dirty="0">
                <a:latin typeface="Arial" charset="0"/>
              </a:rPr>
              <a:t>Render in real-time</a:t>
            </a:r>
          </a:p>
          <a:p>
            <a:pPr lvl="1"/>
            <a:r>
              <a:rPr lang="en-US" dirty="0">
                <a:latin typeface="Arial" charset="0"/>
              </a:rPr>
              <a:t>Worry about systems issues like caching</a:t>
            </a:r>
          </a:p>
          <a:p>
            <a:pPr lvl="1"/>
            <a:r>
              <a:rPr lang="en-US" dirty="0">
                <a:latin typeface="Arial" charset="0"/>
              </a:rPr>
              <a:t>Good signal-processing: use only small amount of data but guarantee high fidelity</a:t>
            </a:r>
          </a:p>
          <a:p>
            <a:r>
              <a:rPr lang="en-US" sz="2400" dirty="0">
                <a:latin typeface="Arial" charset="0"/>
              </a:rPr>
              <a:t>Many insights into structure of lighting, BRDFs, …</a:t>
            </a:r>
          </a:p>
          <a:p>
            <a:pPr lvl="1"/>
            <a:r>
              <a:rPr lang="en-US" dirty="0">
                <a:latin typeface="Arial" charset="0"/>
              </a:rPr>
              <a:t>Not just blind </a:t>
            </a:r>
            <a:r>
              <a:rPr lang="en-US" dirty="0" smtClean="0">
                <a:latin typeface="Arial" charset="0"/>
              </a:rPr>
              <a:t>interpolation; </a:t>
            </a:r>
            <a:r>
              <a:rPr lang="en-US" dirty="0">
                <a:latin typeface="Arial" charset="0"/>
              </a:rPr>
              <a:t>signal processing</a:t>
            </a:r>
          </a:p>
        </p:txBody>
      </p:sp>
    </p:spTree>
    <p:extLst>
      <p:ext uri="{BB962C8B-B14F-4D97-AF65-F5344CB8AC3E}">
        <p14:creationId xmlns:p14="http://schemas.microsoft.com/office/powerpoint/2010/main" val="3654592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882" name="Rectangle 2"/>
          <p:cNvSpPr>
            <a:spLocks noGrp="1" noChangeArrowheads="1"/>
          </p:cNvSpPr>
          <p:nvPr>
            <p:ph type="title"/>
          </p:nvPr>
        </p:nvSpPr>
        <p:spPr/>
        <p:txBody>
          <a:bodyPr/>
          <a:lstStyle/>
          <a:p>
            <a:r>
              <a:rPr lang="en-US"/>
              <a:t>Factored BRDFs</a:t>
            </a:r>
          </a:p>
        </p:txBody>
      </p:sp>
      <p:sp>
        <p:nvSpPr>
          <p:cNvPr id="1530883" name="Rectangle 3"/>
          <p:cNvSpPr>
            <a:spLocks noGrp="1" noChangeArrowheads="1"/>
          </p:cNvSpPr>
          <p:nvPr>
            <p:ph type="body" idx="1"/>
          </p:nvPr>
        </p:nvSpPr>
        <p:spPr>
          <a:xfrm>
            <a:off x="238125" y="1527175"/>
            <a:ext cx="8721725" cy="5330825"/>
          </a:xfrm>
        </p:spPr>
        <p:txBody>
          <a:bodyPr/>
          <a:lstStyle/>
          <a:p>
            <a:r>
              <a:rPr lang="en-US" sz="2400">
                <a:latin typeface="Arial" charset="0"/>
              </a:rPr>
              <a:t>Sloan et al. 04, Wang et al. 04: All-frequency effects </a:t>
            </a:r>
          </a:p>
          <a:p>
            <a:r>
              <a:rPr lang="en-US" sz="2400">
                <a:latin typeface="Arial" charset="0"/>
              </a:rPr>
              <a:t>Combines lots of things: BRDF factorization, CPCA, nonlinear approx. with wavelets</a:t>
            </a:r>
          </a:p>
          <a:p>
            <a:r>
              <a:rPr lang="en-US" sz="2400">
                <a:latin typeface="Arial" charset="0"/>
              </a:rPr>
              <a:t>Idea: Factor BRDF to depend on incident, outgoing</a:t>
            </a:r>
          </a:p>
          <a:p>
            <a:pPr lvl="1"/>
            <a:r>
              <a:rPr lang="en-US">
                <a:latin typeface="Arial" charset="0"/>
              </a:rPr>
              <a:t>Incident part handled with view-independent relighting</a:t>
            </a:r>
          </a:p>
          <a:p>
            <a:pPr lvl="1"/>
            <a:r>
              <a:rPr lang="en-US">
                <a:latin typeface="Arial" charset="0"/>
              </a:rPr>
              <a:t>Then linearly combine based on outgoing factor</a:t>
            </a:r>
          </a:p>
          <a:p>
            <a:r>
              <a:rPr lang="en-US" sz="2400">
                <a:latin typeface="Arial" charset="0"/>
              </a:rPr>
              <a:t>Effectively, break problem into a few subproblems that can be solved view-independently and added up</a:t>
            </a:r>
          </a:p>
          <a:p>
            <a:pPr lvl="1"/>
            <a:r>
              <a:rPr lang="en-US">
                <a:latin typeface="Arial" charset="0"/>
              </a:rPr>
              <a:t>Can apply nonlinear wavelet approx. to each subproblem</a:t>
            </a:r>
          </a:p>
          <a:p>
            <a:pPr lvl="1"/>
            <a:r>
              <a:rPr lang="en-US">
                <a:latin typeface="Arial" charset="0"/>
              </a:rPr>
              <a:t>And CPCA to the matrices for further compression</a:t>
            </a:r>
          </a:p>
          <a:p>
            <a:endParaRPr lang="en-US" sz="2400">
              <a:latin typeface="Arial" charset="0"/>
            </a:endParaRPr>
          </a:p>
          <a:p>
            <a:endParaRPr lang="en-US" sz="2400"/>
          </a:p>
        </p:txBody>
      </p:sp>
    </p:spTree>
    <p:extLst>
      <p:ext uri="{BB962C8B-B14F-4D97-AF65-F5344CB8AC3E}">
        <p14:creationId xmlns:p14="http://schemas.microsoft.com/office/powerpoint/2010/main" val="1858450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title"/>
          </p:nvPr>
        </p:nvSpPr>
        <p:spPr/>
        <p:txBody>
          <a:bodyPr/>
          <a:lstStyle/>
          <a:p>
            <a:r>
              <a:rPr lang="en-US"/>
              <a:t>Factored BRDFs: Critique</a:t>
            </a:r>
          </a:p>
        </p:txBody>
      </p:sp>
      <p:sp>
        <p:nvSpPr>
          <p:cNvPr id="1531907" name="Rectangle 3"/>
          <p:cNvSpPr>
            <a:spLocks noGrp="1" noChangeArrowheads="1"/>
          </p:cNvSpPr>
          <p:nvPr>
            <p:ph type="body" idx="1"/>
          </p:nvPr>
        </p:nvSpPr>
        <p:spPr>
          <a:xfrm>
            <a:off x="457200" y="1527175"/>
            <a:ext cx="8229600" cy="5330825"/>
          </a:xfrm>
        </p:spPr>
        <p:txBody>
          <a:bodyPr/>
          <a:lstStyle/>
          <a:p>
            <a:r>
              <a:rPr lang="en-US" dirty="0">
                <a:latin typeface="Arial" charset="0"/>
              </a:rPr>
              <a:t>Simple, reasonably practical method</a:t>
            </a:r>
          </a:p>
          <a:p>
            <a:r>
              <a:rPr lang="en-US" dirty="0">
                <a:latin typeface="Arial" charset="0"/>
              </a:rPr>
              <a:t>Problem: Non-optimal factorization, few terms</a:t>
            </a:r>
          </a:p>
          <a:p>
            <a:pPr lvl="1"/>
            <a:r>
              <a:rPr lang="en-US" dirty="0">
                <a:latin typeface="Arial" charset="0"/>
              </a:rPr>
              <a:t>Can only handle less glossy materials</a:t>
            </a:r>
          </a:p>
          <a:p>
            <a:pPr lvl="1"/>
            <a:r>
              <a:rPr lang="en-US" dirty="0">
                <a:latin typeface="Arial" charset="0"/>
              </a:rPr>
              <a:t>Accuracy not properly </a:t>
            </a:r>
            <a:r>
              <a:rPr lang="en-US" dirty="0" smtClean="0">
                <a:latin typeface="Arial" charset="0"/>
              </a:rPr>
              <a:t>investigated [</a:t>
            </a:r>
            <a:r>
              <a:rPr lang="en-US" dirty="0" err="1" smtClean="0">
                <a:latin typeface="Arial" charset="0"/>
              </a:rPr>
              <a:t>Mahajan</a:t>
            </a:r>
            <a:r>
              <a:rPr lang="en-US" dirty="0" smtClean="0">
                <a:latin typeface="Arial" charset="0"/>
              </a:rPr>
              <a:t> et al 08]</a:t>
            </a:r>
            <a:endParaRPr lang="en-US" dirty="0">
              <a:latin typeface="Arial" charset="0"/>
            </a:endParaRPr>
          </a:p>
          <a:p>
            <a:r>
              <a:rPr lang="en-US" dirty="0">
                <a:latin typeface="Arial" charset="0"/>
              </a:rPr>
              <a:t>Very nice synthesis of many existing ideas</a:t>
            </a:r>
          </a:p>
          <a:p>
            <a:r>
              <a:rPr lang="en-US" dirty="0">
                <a:latin typeface="Arial" charset="0"/>
              </a:rPr>
              <a:t>Comparison to triple product integrals</a:t>
            </a:r>
          </a:p>
          <a:p>
            <a:pPr lvl="1"/>
            <a:r>
              <a:rPr lang="en-US" dirty="0">
                <a:latin typeface="Arial" charset="0"/>
              </a:rPr>
              <a:t>Not as deep or cool, but simpler and real-time</a:t>
            </a:r>
          </a:p>
          <a:p>
            <a:pPr lvl="1"/>
            <a:r>
              <a:rPr lang="en-US" dirty="0">
                <a:latin typeface="Arial" charset="0"/>
              </a:rPr>
              <a:t>Limits BRDF fidelity, glossiness much more</a:t>
            </a:r>
          </a:p>
          <a:p>
            <a:pPr lvl="1"/>
            <a:r>
              <a:rPr lang="en-US" dirty="0">
                <a:latin typeface="Arial" charset="0"/>
              </a:rPr>
              <a:t>In a sense, they are different types of factorizations</a:t>
            </a:r>
          </a:p>
        </p:txBody>
      </p:sp>
    </p:spTree>
    <p:extLst>
      <p:ext uri="{BB962C8B-B14F-4D97-AF65-F5344CB8AC3E}">
        <p14:creationId xmlns:p14="http://schemas.microsoft.com/office/powerpoint/2010/main" val="31443013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930" name="Rectangle 2"/>
          <p:cNvSpPr>
            <a:spLocks noGrp="1" noChangeArrowheads="1"/>
          </p:cNvSpPr>
          <p:nvPr>
            <p:ph type="title"/>
          </p:nvPr>
        </p:nvSpPr>
        <p:spPr/>
        <p:txBody>
          <a:bodyPr/>
          <a:lstStyle/>
          <a:p>
            <a:r>
              <a:rPr lang="en-US"/>
              <a:t>Outline</a:t>
            </a:r>
          </a:p>
        </p:txBody>
      </p:sp>
      <p:sp>
        <p:nvSpPr>
          <p:cNvPr id="1532931" name="Rectangle 3"/>
          <p:cNvSpPr>
            <a:spLocks noGrp="1" noChangeArrowheads="1"/>
          </p:cNvSpPr>
          <p:nvPr>
            <p:ph type="body" idx="1"/>
          </p:nvPr>
        </p:nvSpPr>
        <p:spPr/>
        <p:txBody>
          <a:bodyPr/>
          <a:lstStyle/>
          <a:p>
            <a:r>
              <a:rPr lang="en-US">
                <a:latin typeface="Arial" charset="0"/>
              </a:rPr>
              <a:t>Motivation and Background</a:t>
            </a:r>
          </a:p>
          <a:p>
            <a:r>
              <a:rPr lang="en-US">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i="1">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i="1">
                <a:latin typeface="Arial" charset="0"/>
              </a:rPr>
              <a:t>Triple Product Integrals</a:t>
            </a:r>
          </a:p>
        </p:txBody>
      </p:sp>
    </p:spTree>
    <p:extLst>
      <p:ext uri="{BB962C8B-B14F-4D97-AF65-F5344CB8AC3E}">
        <p14:creationId xmlns:p14="http://schemas.microsoft.com/office/powerpoint/2010/main" val="40009935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3954" name="Picture 2" descr="canonical_b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a14="http://schemas.microsoft.com/office/drawing/2010/main">
                <a:solidFill>
                  <a:srgbClr val="FFFFFF"/>
                </a:solidFill>
              </a14:hiddenFill>
            </a:ext>
          </a:extLst>
        </p:spPr>
      </p:pic>
      <p:pic>
        <p:nvPicPr>
          <p:cNvPr id="1533955" name="Picture 3" descr="canonical_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a14="http://schemas.microsoft.com/office/drawing/2010/main">
                <a:solidFill>
                  <a:srgbClr val="FFFFFF"/>
                </a:solidFill>
              </a14:hiddenFill>
            </a:ext>
          </a:extLst>
        </p:spPr>
      </p:pic>
      <p:sp>
        <p:nvSpPr>
          <p:cNvPr id="1533956" name="Rectangle 4"/>
          <p:cNvSpPr>
            <a:spLocks noGrp="1" noChangeArrowheads="1"/>
          </p:cNvSpPr>
          <p:nvPr>
            <p:ph type="title"/>
          </p:nvPr>
        </p:nvSpPr>
        <p:spPr/>
        <p:txBody>
          <a:bodyPr/>
          <a:lstStyle/>
          <a:p>
            <a:r>
              <a:rPr lang="en-US"/>
              <a:t>Factorization Approach</a:t>
            </a:r>
          </a:p>
        </p:txBody>
      </p:sp>
      <p:pic>
        <p:nvPicPr>
          <p:cNvPr id="1533957" name="Picture 5" descr="canonical_b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888" y="3794125"/>
            <a:ext cx="2784475" cy="2089150"/>
          </a:xfrm>
          <a:prstGeom prst="rect">
            <a:avLst/>
          </a:prstGeom>
          <a:noFill/>
          <a:extLst>
            <a:ext uri="{909E8E84-426E-40dd-AFC4-6F175D3DCCD1}">
              <a14:hiddenFill xmlns:a14="http://schemas.microsoft.com/office/drawing/2010/main">
                <a:solidFill>
                  <a:srgbClr val="FFFFFF"/>
                </a:solidFill>
              </a14:hiddenFill>
            </a:ext>
          </a:extLst>
        </p:spPr>
      </p:pic>
      <p:pic>
        <p:nvPicPr>
          <p:cNvPr id="1533958" name="Picture 6" descr="canonical_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600" y="3794125"/>
            <a:ext cx="2784475" cy="2089150"/>
          </a:xfrm>
          <a:prstGeom prst="rect">
            <a:avLst/>
          </a:prstGeom>
          <a:noFill/>
          <a:extLst>
            <a:ext uri="{909E8E84-426E-40dd-AFC4-6F175D3DCCD1}">
              <a14:hiddenFill xmlns:a14="http://schemas.microsoft.com/office/drawing/2010/main">
                <a:solidFill>
                  <a:srgbClr val="FFFFFF"/>
                </a:solidFill>
              </a14:hiddenFill>
            </a:ext>
          </a:extLst>
        </p:spPr>
      </p:pic>
      <p:sp>
        <p:nvSpPr>
          <p:cNvPr id="1533959" name="Text Box 7"/>
          <p:cNvSpPr txBox="1">
            <a:spLocks noChangeArrowheads="1"/>
          </p:cNvSpPr>
          <p:nvPr/>
        </p:nvSpPr>
        <p:spPr bwMode="auto">
          <a:xfrm>
            <a:off x="2881313" y="1247775"/>
            <a:ext cx="2081212"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90000"/>
              </a:lnSpc>
              <a:spcBef>
                <a:spcPct val="50000"/>
              </a:spcBef>
              <a:buClr>
                <a:schemeClr val="accent1"/>
              </a:buClr>
              <a:buSzPct val="80000"/>
              <a:buFont typeface="Monotype Sorts" charset="0"/>
              <a:buNone/>
            </a:pPr>
            <a:r>
              <a:rPr lang="en-US" b="1">
                <a:latin typeface="Arial" charset="0"/>
              </a:rPr>
              <a:t>6D Transport</a:t>
            </a:r>
          </a:p>
        </p:txBody>
      </p:sp>
      <p:sp>
        <p:nvSpPr>
          <p:cNvPr id="1533960" name="Text Box 8"/>
          <p:cNvSpPr txBox="1">
            <a:spLocks noChangeArrowheads="1"/>
          </p:cNvSpPr>
          <p:nvPr/>
        </p:nvSpPr>
        <p:spPr bwMode="auto">
          <a:xfrm>
            <a:off x="3052763" y="2879725"/>
            <a:ext cx="2316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chemeClr val="accent1"/>
              </a:buClr>
              <a:buSzPct val="80000"/>
              <a:buFont typeface="Monotype Sorts" charset="0"/>
              <a:buNone/>
            </a:pPr>
            <a:r>
              <a:rPr lang="en-US" b="1">
                <a:latin typeface="Arial" charset="0"/>
              </a:rPr>
              <a:t>~ 10</a:t>
            </a:r>
            <a:r>
              <a:rPr lang="en-US" b="1" baseline="50000">
                <a:latin typeface="Arial" charset="0"/>
              </a:rPr>
              <a:t>12</a:t>
            </a:r>
            <a:r>
              <a:rPr lang="en-US" b="1">
                <a:latin typeface="Arial" charset="0"/>
              </a:rPr>
              <a:t> samples</a:t>
            </a:r>
          </a:p>
        </p:txBody>
      </p:sp>
      <p:sp>
        <p:nvSpPr>
          <p:cNvPr id="1533961" name="Text Box 9"/>
          <p:cNvSpPr txBox="1">
            <a:spLocks noChangeArrowheads="1"/>
          </p:cNvSpPr>
          <p:nvPr/>
        </p:nvSpPr>
        <p:spPr bwMode="auto">
          <a:xfrm>
            <a:off x="1779588" y="5989638"/>
            <a:ext cx="2203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chemeClr val="accent1"/>
              </a:buClr>
              <a:buSzPct val="80000"/>
              <a:buFont typeface="Monotype Sorts" charset="0"/>
              <a:buNone/>
            </a:pPr>
            <a:r>
              <a:rPr lang="en-US" b="1">
                <a:latin typeface="Arial" charset="0"/>
              </a:rPr>
              <a:t>~ 10</a:t>
            </a:r>
            <a:r>
              <a:rPr lang="en-US" b="1" baseline="50000">
                <a:latin typeface="Arial" charset="0"/>
              </a:rPr>
              <a:t>8</a:t>
            </a:r>
            <a:r>
              <a:rPr lang="en-US" b="1">
                <a:latin typeface="Arial" charset="0"/>
              </a:rPr>
              <a:t> samples</a:t>
            </a:r>
          </a:p>
        </p:txBody>
      </p:sp>
      <p:sp>
        <p:nvSpPr>
          <p:cNvPr id="1533962" name="Text Box 10"/>
          <p:cNvSpPr txBox="1">
            <a:spLocks noChangeArrowheads="1"/>
          </p:cNvSpPr>
          <p:nvPr/>
        </p:nvSpPr>
        <p:spPr bwMode="auto">
          <a:xfrm>
            <a:off x="5740400" y="5989638"/>
            <a:ext cx="2203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chemeClr val="accent1"/>
              </a:buClr>
              <a:buSzPct val="80000"/>
              <a:buFont typeface="Monotype Sorts" charset="0"/>
              <a:buNone/>
            </a:pPr>
            <a:r>
              <a:rPr lang="en-US" b="1">
                <a:latin typeface="Arial" charset="0"/>
              </a:rPr>
              <a:t>~ 10</a:t>
            </a:r>
            <a:r>
              <a:rPr lang="en-US" b="1" baseline="50000">
                <a:latin typeface="Arial" charset="0"/>
              </a:rPr>
              <a:t>8</a:t>
            </a:r>
            <a:r>
              <a:rPr lang="en-US" b="1">
                <a:latin typeface="Arial" charset="0"/>
              </a:rPr>
              <a:t> samples</a:t>
            </a:r>
          </a:p>
        </p:txBody>
      </p:sp>
      <p:sp>
        <p:nvSpPr>
          <p:cNvPr id="1533963" name="Rectangle 11"/>
          <p:cNvSpPr>
            <a:spLocks noChangeArrowheads="1"/>
          </p:cNvSpPr>
          <p:nvPr/>
        </p:nvSpPr>
        <p:spPr bwMode="auto">
          <a:xfrm>
            <a:off x="3052763" y="5434013"/>
            <a:ext cx="1909762"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50000"/>
              </a:spcBef>
              <a:buClr>
                <a:schemeClr val="accent1"/>
              </a:buClr>
              <a:buSzPct val="80000"/>
              <a:buFont typeface="Monotype Sorts" charset="0"/>
              <a:buNone/>
            </a:pPr>
            <a:r>
              <a:rPr lang="en-US" b="1">
                <a:latin typeface="Arial" charset="0"/>
              </a:rPr>
              <a:t>4D Visibility</a:t>
            </a:r>
          </a:p>
        </p:txBody>
      </p:sp>
      <p:sp>
        <p:nvSpPr>
          <p:cNvPr id="1533964" name="Rectangle 12"/>
          <p:cNvSpPr>
            <a:spLocks noChangeArrowheads="1"/>
          </p:cNvSpPr>
          <p:nvPr/>
        </p:nvSpPr>
        <p:spPr bwMode="auto">
          <a:xfrm>
            <a:off x="7029450" y="5434013"/>
            <a:ext cx="1506538"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50000"/>
              </a:spcBef>
              <a:buClr>
                <a:schemeClr val="accent1"/>
              </a:buClr>
              <a:buSzPct val="80000"/>
              <a:buFont typeface="Monotype Sorts" charset="0"/>
              <a:buNone/>
            </a:pPr>
            <a:r>
              <a:rPr lang="en-US" b="1">
                <a:latin typeface="Arial" charset="0"/>
              </a:rPr>
              <a:t>4D BRDF</a:t>
            </a:r>
          </a:p>
        </p:txBody>
      </p:sp>
      <p:pic>
        <p:nvPicPr>
          <p:cNvPr id="1533965" name="Picture 13" descr="canonical_trans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a14="http://schemas.microsoft.com/office/drawing/2010/main">
                <a:solidFill>
                  <a:srgbClr val="FFFFFF"/>
                </a:solidFill>
              </a14:hiddenFill>
            </a:ext>
          </a:extLst>
        </p:spPr>
      </p:pic>
      <p:sp>
        <p:nvSpPr>
          <p:cNvPr id="1533966" name="Text Box 14"/>
          <p:cNvSpPr txBox="1">
            <a:spLocks noChangeArrowheads="1"/>
          </p:cNvSpPr>
          <p:nvPr/>
        </p:nvSpPr>
        <p:spPr bwMode="auto">
          <a:xfrm>
            <a:off x="4602163" y="4435475"/>
            <a:ext cx="509587"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chemeClr val="accent1"/>
              </a:buClr>
              <a:buSzPct val="80000"/>
              <a:buFont typeface="Monotype Sorts" charset="0"/>
              <a:buNone/>
            </a:pPr>
            <a:r>
              <a:rPr lang="en-US" sz="6600" b="1">
                <a:solidFill>
                  <a:schemeClr val="tx2"/>
                </a:solidFill>
                <a:latin typeface="Arial" charset="0"/>
              </a:rPr>
              <a:t>*</a:t>
            </a:r>
          </a:p>
        </p:txBody>
      </p:sp>
      <p:sp>
        <p:nvSpPr>
          <p:cNvPr id="1533967" name="Text Box 15"/>
          <p:cNvSpPr txBox="1">
            <a:spLocks noChangeArrowheads="1"/>
          </p:cNvSpPr>
          <p:nvPr/>
        </p:nvSpPr>
        <p:spPr bwMode="auto">
          <a:xfrm>
            <a:off x="4346575" y="1773238"/>
            <a:ext cx="819150"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chemeClr val="accent1"/>
              </a:buClr>
              <a:buSzPct val="80000"/>
              <a:buFont typeface="Monotype Sorts" charset="0"/>
              <a:buNone/>
            </a:pPr>
            <a:r>
              <a:rPr lang="en-US" sz="6600" b="1">
                <a:solidFill>
                  <a:schemeClr val="tx2"/>
                </a:solidFill>
                <a:latin typeface="Arial" charset="0"/>
              </a:rPr>
              <a:t>=</a:t>
            </a:r>
          </a:p>
        </p:txBody>
      </p:sp>
    </p:spTree>
    <p:extLst>
      <p:ext uri="{BB962C8B-B14F-4D97-AF65-F5344CB8AC3E}">
        <p14:creationId xmlns:p14="http://schemas.microsoft.com/office/powerpoint/2010/main" val="319842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1.11111E-6 2.70414E-6 L 0.03004 0.37104 " pathEditMode="relative" rAng="0" ptsTypes="AA">
                                      <p:cBhvr>
                                        <p:cTn id="6" dur="500" fill="hold"/>
                                        <p:tgtEl>
                                          <p:spTgt spid="1533955"/>
                                        </p:tgtEl>
                                        <p:attrNameLst>
                                          <p:attrName>ppt_x</p:attrName>
                                          <p:attrName>ppt_y</p:attrName>
                                        </p:attrNameLst>
                                      </p:cBhvr>
                                      <p:rCtr x="1493" y="18552"/>
                                    </p:animMotion>
                                  </p:childTnLst>
                                </p:cTn>
                              </p:par>
                              <p:par>
                                <p:cTn id="7" presetID="64" presetClass="path" presetSubtype="0" accel="50000" decel="50000" fill="hold" nodeType="withEffect">
                                  <p:stCondLst>
                                    <p:cond delay="0"/>
                                  </p:stCondLst>
                                  <p:childTnLst>
                                    <p:animMotion origin="layout" path="M -1.11111E-6 2.70414E-6 L 0.46215 0.37104 " pathEditMode="relative" rAng="0" ptsTypes="AA">
                                      <p:cBhvr>
                                        <p:cTn id="8" dur="500" fill="hold"/>
                                        <p:tgtEl>
                                          <p:spTgt spid="1533954"/>
                                        </p:tgtEl>
                                        <p:attrNameLst>
                                          <p:attrName>ppt_x</p:attrName>
                                          <p:attrName>ppt_y</p:attrName>
                                        </p:attrNameLst>
                                      </p:cBhvr>
                                      <p:rCtr x="23108" y="18552"/>
                                    </p:animMotion>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153395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0"/>
                                          </p:stCondLst>
                                        </p:cTn>
                                        <p:tgtEl>
                                          <p:spTgt spid="1533957"/>
                                        </p:tgtEl>
                                        <p:attrNameLst>
                                          <p:attrName>style.visibility</p:attrName>
                                        </p:attrNameLst>
                                      </p:cBhvr>
                                      <p:to>
                                        <p:strVal val="visible"/>
                                      </p:to>
                                    </p:set>
                                  </p:childTnLst>
                                </p:cTn>
                              </p:par>
                            </p:childTnLst>
                          </p:cTn>
                        </p:par>
                        <p:par>
                          <p:cTn id="15" fill="hold" nodeType="afterGroup">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33967"/>
                                        </p:tgtEl>
                                        <p:attrNameLst>
                                          <p:attrName>style.visibility</p:attrName>
                                        </p:attrNameLst>
                                      </p:cBhvr>
                                      <p:to>
                                        <p:strVal val="visible"/>
                                      </p:to>
                                    </p:set>
                                    <p:animEffect transition="in" filter="fade">
                                      <p:cBhvr>
                                        <p:cTn id="18" dur="500"/>
                                        <p:tgtEl>
                                          <p:spTgt spid="15339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33966"/>
                                        </p:tgtEl>
                                        <p:attrNameLst>
                                          <p:attrName>style.visibility</p:attrName>
                                        </p:attrNameLst>
                                      </p:cBhvr>
                                      <p:to>
                                        <p:strVal val="visible"/>
                                      </p:to>
                                    </p:set>
                                    <p:animEffect transition="in" filter="fade">
                                      <p:cBhvr>
                                        <p:cTn id="21" dur="500"/>
                                        <p:tgtEl>
                                          <p:spTgt spid="15339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33963"/>
                                        </p:tgtEl>
                                        <p:attrNameLst>
                                          <p:attrName>style.visibility</p:attrName>
                                        </p:attrNameLst>
                                      </p:cBhvr>
                                      <p:to>
                                        <p:strVal val="visible"/>
                                      </p:to>
                                    </p:set>
                                    <p:animEffect transition="in" filter="fade">
                                      <p:cBhvr>
                                        <p:cTn id="24" dur="500"/>
                                        <p:tgtEl>
                                          <p:spTgt spid="153396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33964"/>
                                        </p:tgtEl>
                                        <p:attrNameLst>
                                          <p:attrName>style.visibility</p:attrName>
                                        </p:attrNameLst>
                                      </p:cBhvr>
                                      <p:to>
                                        <p:strVal val="visible"/>
                                      </p:to>
                                    </p:set>
                                    <p:animEffect transition="in" filter="fade">
                                      <p:cBhvr>
                                        <p:cTn id="27" dur="500"/>
                                        <p:tgtEl>
                                          <p:spTgt spid="15339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3396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3396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33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960" grpId="0"/>
      <p:bldP spid="1533961" grpId="0"/>
      <p:bldP spid="1533962" grpId="0"/>
      <p:bldP spid="1533963" grpId="0"/>
      <p:bldP spid="1533964" grpId="0"/>
      <p:bldP spid="1533966" grpId="0"/>
      <p:bldP spid="153396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02" name="Picture 2" descr="screen_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7938"/>
            <a:ext cx="6916738" cy="5187950"/>
          </a:xfrm>
          <a:prstGeom prst="rect">
            <a:avLst/>
          </a:prstGeom>
          <a:noFill/>
          <a:extLst>
            <a:ext uri="{909E8E84-426E-40dd-AFC4-6F175D3DCCD1}">
              <a14:hiddenFill xmlns:a14="http://schemas.microsoft.com/office/drawing/2010/main">
                <a:solidFill>
                  <a:srgbClr val="FFFFFF"/>
                </a:solidFill>
              </a14:hiddenFill>
            </a:ext>
          </a:extLst>
        </p:spPr>
      </p:pic>
      <p:sp>
        <p:nvSpPr>
          <p:cNvPr id="1536003" name="Rectangle 3"/>
          <p:cNvSpPr>
            <a:spLocks noChangeArrowheads="1"/>
          </p:cNvSpPr>
          <p:nvPr/>
        </p:nvSpPr>
        <p:spPr bwMode="auto">
          <a:xfrm>
            <a:off x="6132513" y="989013"/>
            <a:ext cx="1022350" cy="5688012"/>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nSpc>
                <a:spcPct val="90000"/>
              </a:lnSpc>
              <a:spcBef>
                <a:spcPct val="50000"/>
              </a:spcBef>
              <a:buClr>
                <a:schemeClr val="accent1"/>
              </a:buClr>
              <a:buSzPct val="80000"/>
              <a:buFont typeface="Monotype Sorts" charset="0"/>
              <a:buNone/>
            </a:pPr>
            <a:endParaRPr lang="en-US" b="1">
              <a:latin typeface="Arial" charset="0"/>
            </a:endParaRPr>
          </a:p>
        </p:txBody>
      </p:sp>
      <p:sp>
        <p:nvSpPr>
          <p:cNvPr id="1536004" name="Rectangle 4"/>
          <p:cNvSpPr>
            <a:spLocks noGrp="1" noChangeArrowheads="1"/>
          </p:cNvSpPr>
          <p:nvPr>
            <p:ph type="title"/>
          </p:nvPr>
        </p:nvSpPr>
        <p:spPr/>
        <p:txBody>
          <a:bodyPr/>
          <a:lstStyle/>
          <a:p>
            <a:r>
              <a:rPr lang="en-US"/>
              <a:t>Triple Product Integral Relighting</a:t>
            </a:r>
          </a:p>
        </p:txBody>
      </p:sp>
      <p:sp>
        <p:nvSpPr>
          <p:cNvPr id="1536005" name="Rectangle 5"/>
          <p:cNvSpPr>
            <a:spLocks noChangeArrowheads="1"/>
          </p:cNvSpPr>
          <p:nvPr/>
        </p:nvSpPr>
        <p:spPr bwMode="auto">
          <a:xfrm>
            <a:off x="0" y="1092200"/>
            <a:ext cx="685800" cy="5584825"/>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536006" name="Picture 6" descr="screen_54_ligh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13" y="1101725"/>
            <a:ext cx="2227262" cy="1670050"/>
          </a:xfrm>
          <a:prstGeom prst="rect">
            <a:avLst/>
          </a:prstGeom>
          <a:noFill/>
          <a:extLst>
            <a:ext uri="{909E8E84-426E-40dd-AFC4-6F175D3DCCD1}">
              <a14:hiddenFill xmlns:a14="http://schemas.microsoft.com/office/drawing/2010/main">
                <a:solidFill>
                  <a:srgbClr val="FFFFFF"/>
                </a:solidFill>
              </a14:hiddenFill>
            </a:ext>
          </a:extLst>
        </p:spPr>
      </p:pic>
      <p:pic>
        <p:nvPicPr>
          <p:cNvPr id="1536007" name="Picture 7" descr="screen_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313" y="2935288"/>
            <a:ext cx="2227262" cy="1670050"/>
          </a:xfrm>
          <a:prstGeom prst="rect">
            <a:avLst/>
          </a:prstGeom>
          <a:noFill/>
          <a:extLst>
            <a:ext uri="{909E8E84-426E-40dd-AFC4-6F175D3DCCD1}">
              <a14:hiddenFill xmlns:a14="http://schemas.microsoft.com/office/drawing/2010/main">
                <a:solidFill>
                  <a:srgbClr val="FFFFFF"/>
                </a:solidFill>
              </a14:hiddenFill>
            </a:ext>
          </a:extLst>
        </p:spPr>
      </p:pic>
      <p:pic>
        <p:nvPicPr>
          <p:cNvPr id="1536008" name="Picture 8" descr="screen_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7313" y="4799013"/>
            <a:ext cx="2227262" cy="167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4065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50" name="Rectangle 2"/>
          <p:cNvSpPr>
            <a:spLocks noGrp="1" noChangeArrowheads="1"/>
          </p:cNvSpPr>
          <p:nvPr>
            <p:ph type="title"/>
          </p:nvPr>
        </p:nvSpPr>
        <p:spPr/>
        <p:txBody>
          <a:bodyPr/>
          <a:lstStyle/>
          <a:p>
            <a:r>
              <a:rPr lang="en-US"/>
              <a:t>Relit Images (3-5 sec/frame)</a:t>
            </a:r>
          </a:p>
        </p:txBody>
      </p:sp>
      <p:pic>
        <p:nvPicPr>
          <p:cNvPr id="1538051" name="Picture 3" descr="env2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25" y="1349375"/>
            <a:ext cx="2954338" cy="2359025"/>
          </a:xfrm>
          <a:prstGeom prst="rect">
            <a:avLst/>
          </a:prstGeom>
          <a:noFill/>
          <a:extLst>
            <a:ext uri="{909E8E84-426E-40dd-AFC4-6F175D3DCCD1}">
              <a14:hiddenFill xmlns:a14="http://schemas.microsoft.com/office/drawing/2010/main">
                <a:solidFill>
                  <a:srgbClr val="FFFFFF"/>
                </a:solidFill>
              </a14:hiddenFill>
            </a:ext>
          </a:extLst>
        </p:spPr>
      </p:pic>
      <p:pic>
        <p:nvPicPr>
          <p:cNvPr id="1538052" name="Picture 4" descr="env1_1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3906838"/>
            <a:ext cx="2954338" cy="2368550"/>
          </a:xfrm>
          <a:prstGeom prst="rect">
            <a:avLst/>
          </a:prstGeom>
          <a:noFill/>
          <a:extLst>
            <a:ext uri="{909E8E84-426E-40dd-AFC4-6F175D3DCCD1}">
              <a14:hiddenFill xmlns:a14="http://schemas.microsoft.com/office/drawing/2010/main">
                <a:solidFill>
                  <a:srgbClr val="FFFFFF"/>
                </a:solidFill>
              </a14:hiddenFill>
            </a:ext>
          </a:extLst>
        </p:spPr>
      </p:pic>
      <p:pic>
        <p:nvPicPr>
          <p:cNvPr id="1538053" name="Picture 5" descr="env3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025" y="3914775"/>
            <a:ext cx="2954338" cy="2368550"/>
          </a:xfrm>
          <a:prstGeom prst="rect">
            <a:avLst/>
          </a:prstGeom>
          <a:noFill/>
          <a:extLst>
            <a:ext uri="{909E8E84-426E-40dd-AFC4-6F175D3DCCD1}">
              <a14:hiddenFill xmlns:a14="http://schemas.microsoft.com/office/drawing/2010/main">
                <a:solidFill>
                  <a:srgbClr val="FFFFFF"/>
                </a:solidFill>
              </a14:hiddenFill>
            </a:ext>
          </a:extLst>
        </p:spPr>
      </p:pic>
      <p:pic>
        <p:nvPicPr>
          <p:cNvPr id="1538054" name="Picture 6" descr="env4_12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3025" y="1347788"/>
            <a:ext cx="2954338" cy="236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8031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defRPr/>
            </a:pPr>
            <a:r>
              <a:rPr lang="en-US" smtClean="0">
                <a:cs typeface="+mj-cs"/>
              </a:rPr>
              <a:t>Triple Product Integrals</a:t>
            </a:r>
          </a:p>
        </p:txBody>
      </p:sp>
      <p:sp>
        <p:nvSpPr>
          <p:cNvPr id="40963" name="Rectangle 3"/>
          <p:cNvSpPr>
            <a:spLocks noGrp="1" noChangeArrowheads="1"/>
          </p:cNvSpPr>
          <p:nvPr>
            <p:ph type="body" idx="1"/>
          </p:nvPr>
        </p:nvSpPr>
        <p:spPr/>
        <p:txBody>
          <a:bodyPr/>
          <a:lstStyle/>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p:txBody>
      </p:sp>
      <p:pic>
        <p:nvPicPr>
          <p:cNvPr id="2" name="Picture 4" descr="eq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847850"/>
            <a:ext cx="7907338"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stpeters_sidew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225" y="1541463"/>
            <a:ext cx="117157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canonical_v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025" y="1541463"/>
            <a:ext cx="11826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7" descr="canonical_br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2375" y="1543050"/>
            <a:ext cx="11715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Rectangle 8"/>
          <p:cNvSpPr>
            <a:spLocks noChangeArrowheads="1"/>
          </p:cNvSpPr>
          <p:nvPr/>
        </p:nvSpPr>
        <p:spPr bwMode="auto">
          <a:xfrm>
            <a:off x="685800" y="2630488"/>
            <a:ext cx="8205788" cy="1131887"/>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latin typeface="Arial" charset="0"/>
              <a:cs typeface="ＭＳ Ｐゴシック" charset="0"/>
            </a:endParaRPr>
          </a:p>
        </p:txBody>
      </p:sp>
      <p:sp>
        <p:nvSpPr>
          <p:cNvPr id="40969" name="Rectangle 9"/>
          <p:cNvSpPr>
            <a:spLocks noChangeArrowheads="1"/>
          </p:cNvSpPr>
          <p:nvPr/>
        </p:nvSpPr>
        <p:spPr bwMode="auto">
          <a:xfrm>
            <a:off x="742950" y="3762375"/>
            <a:ext cx="8205788" cy="979488"/>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latin typeface="Arial" charset="0"/>
              <a:cs typeface="ＭＳ Ｐゴシック" charset="0"/>
            </a:endParaRPr>
          </a:p>
        </p:txBody>
      </p:sp>
      <p:sp>
        <p:nvSpPr>
          <p:cNvPr id="40970" name="Rectangle 10"/>
          <p:cNvSpPr>
            <a:spLocks noChangeArrowheads="1"/>
          </p:cNvSpPr>
          <p:nvPr/>
        </p:nvSpPr>
        <p:spPr bwMode="auto">
          <a:xfrm>
            <a:off x="838200" y="4741863"/>
            <a:ext cx="8205788" cy="1131887"/>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latin typeface="Arial" charset="0"/>
              <a:cs typeface="ＭＳ Ｐゴシック" charset="0"/>
            </a:endParaRPr>
          </a:p>
        </p:txBody>
      </p:sp>
      <p:sp>
        <p:nvSpPr>
          <p:cNvPr id="40971" name="Rectangle 11"/>
          <p:cNvSpPr>
            <a:spLocks noChangeArrowheads="1"/>
          </p:cNvSpPr>
          <p:nvPr/>
        </p:nvSpPr>
        <p:spPr bwMode="auto">
          <a:xfrm>
            <a:off x="1227138" y="1651000"/>
            <a:ext cx="3624262" cy="979488"/>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latin typeface="Arial" charset="0"/>
              <a:cs typeface="ＭＳ Ｐゴシック" charset="0"/>
            </a:endParaRPr>
          </a:p>
        </p:txBody>
      </p:sp>
      <p:sp>
        <p:nvSpPr>
          <p:cNvPr id="40972" name="Rectangle 12"/>
          <p:cNvSpPr>
            <a:spLocks noChangeArrowheads="1"/>
          </p:cNvSpPr>
          <p:nvPr/>
        </p:nvSpPr>
        <p:spPr bwMode="auto">
          <a:xfrm>
            <a:off x="193675" y="1749425"/>
            <a:ext cx="4416425" cy="4025900"/>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latin typeface="Arial" charset="0"/>
              <a:cs typeface="ＭＳ Ｐゴシック" charset="0"/>
            </a:endParaRPr>
          </a:p>
        </p:txBody>
      </p:sp>
      <p:sp>
        <p:nvSpPr>
          <p:cNvPr id="40973" name="Rectangle 13"/>
          <p:cNvSpPr>
            <a:spLocks noChangeArrowheads="1"/>
          </p:cNvSpPr>
          <p:nvPr/>
        </p:nvSpPr>
        <p:spPr bwMode="auto">
          <a:xfrm>
            <a:off x="4475163" y="2630488"/>
            <a:ext cx="4416425" cy="4025900"/>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latin typeface="Arial" charset="0"/>
              <a:cs typeface="ＭＳ Ｐゴシック" charset="0"/>
            </a:endParaRPr>
          </a:p>
        </p:txBody>
      </p:sp>
      <p:pic>
        <p:nvPicPr>
          <p:cNvPr id="40974" name="Picture 14" descr="eq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847850"/>
            <a:ext cx="7907338"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7066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97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097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097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09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0968"/>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0969"/>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09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nimBg="1"/>
      <p:bldP spid="40969" grpId="0" animBg="1"/>
      <p:bldP spid="40970" grpId="0" animBg="1"/>
      <p:bldP spid="40971" grpId="0" animBg="1"/>
      <p:bldP spid="40972" grpId="0" animBg="1"/>
      <p:bldP spid="4097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ChangeArrowheads="1"/>
          </p:cNvSpPr>
          <p:nvPr>
            <p:ph type="title"/>
          </p:nvPr>
        </p:nvSpPr>
        <p:spPr/>
        <p:txBody>
          <a:bodyPr/>
          <a:lstStyle/>
          <a:p>
            <a:r>
              <a:rPr lang="en-US"/>
              <a:t>Basis Requirements</a:t>
            </a:r>
          </a:p>
        </p:txBody>
      </p:sp>
      <p:sp>
        <p:nvSpPr>
          <p:cNvPr id="1542147" name="Rectangle 3"/>
          <p:cNvSpPr>
            <a:spLocks noGrp="1" noChangeArrowheads="1"/>
          </p:cNvSpPr>
          <p:nvPr>
            <p:ph type="body" idx="1"/>
          </p:nvPr>
        </p:nvSpPr>
        <p:spPr>
          <a:xfrm>
            <a:off x="457200" y="2052638"/>
            <a:ext cx="8229600" cy="2652712"/>
          </a:xfrm>
        </p:spPr>
        <p:txBody>
          <a:bodyPr/>
          <a:lstStyle/>
          <a:p>
            <a:pPr marL="457200" indent="-457200"/>
            <a:endParaRPr lang="en-US" dirty="0"/>
          </a:p>
          <a:p>
            <a:pPr marL="457200" indent="-457200">
              <a:buClr>
                <a:schemeClr val="tx2"/>
              </a:buClr>
              <a:buFont typeface="Monotype Sorts" charset="0"/>
              <a:buAutoNum type="arabicPeriod"/>
            </a:pPr>
            <a:r>
              <a:rPr lang="en-US" dirty="0"/>
              <a:t>Need few non-zero </a:t>
            </a:r>
            <a:r>
              <a:rPr lang="ja-JP" altLang="en-US" dirty="0">
                <a:latin typeface="Arial"/>
              </a:rPr>
              <a:t>“</a:t>
            </a:r>
            <a:r>
              <a:rPr lang="en-US" dirty="0"/>
              <a:t>tripling</a:t>
            </a:r>
            <a:r>
              <a:rPr lang="ja-JP" altLang="en-US" dirty="0">
                <a:latin typeface="Arial"/>
              </a:rPr>
              <a:t>”</a:t>
            </a:r>
            <a:r>
              <a:rPr lang="en-US" dirty="0"/>
              <a:t> coefficients</a:t>
            </a:r>
          </a:p>
          <a:p>
            <a:pPr marL="457200" indent="-457200"/>
            <a:endParaRPr lang="en-US" dirty="0"/>
          </a:p>
          <a:p>
            <a:pPr marL="457200" indent="-457200"/>
            <a:endParaRPr lang="en-US" dirty="0"/>
          </a:p>
          <a:p>
            <a:pPr marL="457200" indent="-457200">
              <a:buClr>
                <a:schemeClr val="tx2"/>
              </a:buClr>
              <a:buFont typeface="Monotype Sorts" charset="0"/>
              <a:buAutoNum type="arabicPeriod" startAt="2"/>
            </a:pPr>
            <a:r>
              <a:rPr lang="en-US" dirty="0"/>
              <a:t>Need sparse basis coefficients</a:t>
            </a:r>
          </a:p>
        </p:txBody>
      </p:sp>
      <p:pic>
        <p:nvPicPr>
          <p:cNvPr id="1542148" name="Picture 4" descr="e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8" y="5135563"/>
            <a:ext cx="1570037" cy="374650"/>
          </a:xfrm>
          <a:prstGeom prst="rect">
            <a:avLst/>
          </a:prstGeom>
          <a:noFill/>
          <a:extLst>
            <a:ext uri="{909E8E84-426E-40dd-AFC4-6F175D3DCCD1}">
              <a14:hiddenFill xmlns:a14="http://schemas.microsoft.com/office/drawing/2010/main">
                <a:solidFill>
                  <a:srgbClr val="FFFFFF"/>
                </a:solidFill>
              </a14:hiddenFill>
            </a:ext>
          </a:extLst>
        </p:spPr>
      </p:pic>
      <p:pic>
        <p:nvPicPr>
          <p:cNvPr id="1542149" name="Picture 5" descr="eq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3509963"/>
            <a:ext cx="4311650" cy="725487"/>
          </a:xfrm>
          <a:prstGeom prst="rect">
            <a:avLst/>
          </a:prstGeom>
          <a:noFill/>
          <a:extLst>
            <a:ext uri="{909E8E84-426E-40dd-AFC4-6F175D3DCCD1}">
              <a14:hiddenFill xmlns:a14="http://schemas.microsoft.com/office/drawing/2010/main">
                <a:solidFill>
                  <a:srgbClr val="FFFFFF"/>
                </a:solidFill>
              </a14:hiddenFill>
            </a:ext>
          </a:extLst>
        </p:spPr>
      </p:pic>
      <p:pic>
        <p:nvPicPr>
          <p:cNvPr id="1542150" name="Picture 6" descr="eq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5" y="1670050"/>
            <a:ext cx="4102100" cy="735013"/>
          </a:xfrm>
          <a:prstGeom prst="rect">
            <a:avLst/>
          </a:prstGeom>
          <a:noFill/>
          <a:extLst>
            <a:ext uri="{909E8E84-426E-40dd-AFC4-6F175D3DCCD1}">
              <a14:hiddenFill xmlns:a14="http://schemas.microsoft.com/office/drawing/2010/main">
                <a:solidFill>
                  <a:srgbClr val="FFFFFF"/>
                </a:solidFill>
              </a14:hiddenFill>
            </a:ext>
          </a:extLst>
        </p:spPr>
      </p:pic>
      <p:sp>
        <p:nvSpPr>
          <p:cNvPr id="1542151" name="Rectangle 7"/>
          <p:cNvSpPr>
            <a:spLocks noChangeArrowheads="1"/>
          </p:cNvSpPr>
          <p:nvPr/>
        </p:nvSpPr>
        <p:spPr bwMode="auto">
          <a:xfrm>
            <a:off x="935038" y="1149350"/>
            <a:ext cx="7808912" cy="1630363"/>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2152" name="Rectangle 8"/>
          <p:cNvSpPr>
            <a:spLocks noChangeArrowheads="1"/>
          </p:cNvSpPr>
          <p:nvPr/>
        </p:nvSpPr>
        <p:spPr bwMode="auto">
          <a:xfrm>
            <a:off x="401638" y="4410075"/>
            <a:ext cx="7808912" cy="1630363"/>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616108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0"/>
                                  </p:stCondLst>
                                  <p:childTnLst>
                                    <p:animMotion origin="layout" path="M -0.19306 0.45671 L -0.01875 0.01667 " pathEditMode="relative" rAng="0" ptsTypes="AA">
                                      <p:cBhvr>
                                        <p:cTn id="6" dur="500" fill="hold"/>
                                        <p:tgtEl>
                                          <p:spTgt spid="1542150"/>
                                        </p:tgtEl>
                                        <p:attrNameLst>
                                          <p:attrName>ppt_x</p:attrName>
                                          <p:attrName>ppt_y</p:attrName>
                                        </p:attrNameLst>
                                      </p:cBhvr>
                                      <p:rCtr x="8715" y="-22014"/>
                                    </p:animMotion>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0"/>
                                          </p:stCondLst>
                                        </p:cTn>
                                        <p:tgtEl>
                                          <p:spTgt spid="154214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54214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4214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42147">
                                            <p:txEl>
                                              <p:pRg st="4" end="4"/>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4215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42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2147" grpId="0" build="p"/>
      <p:bldP spid="1542151" grpId="0" animBg="1"/>
      <p:bldP spid="154215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eq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260475"/>
            <a:ext cx="534035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3011" name="Group 3"/>
          <p:cNvGraphicFramePr>
            <a:graphicFrameLocks noGrp="1"/>
          </p:cNvGraphicFramePr>
          <p:nvPr>
            <p:extLst>
              <p:ext uri="{D42A27DB-BD31-4B8C-83A1-F6EECF244321}">
                <p14:modId xmlns:p14="http://schemas.microsoft.com/office/powerpoint/2010/main" val="1934348951"/>
              </p:ext>
            </p:extLst>
          </p:nvPr>
        </p:nvGraphicFramePr>
        <p:xfrm>
          <a:off x="849313" y="2248544"/>
          <a:ext cx="7626350" cy="4497388"/>
        </p:xfrm>
        <a:graphic>
          <a:graphicData uri="http://schemas.openxmlformats.org/drawingml/2006/table">
            <a:tbl>
              <a:tblPr/>
              <a:tblGrid>
                <a:gridCol w="3163887"/>
                <a:gridCol w="4462463"/>
              </a:tblGrid>
              <a:tr h="1144588">
                <a:tc>
                  <a:txBody>
                    <a:bodyPr/>
                    <a:lstStyle/>
                    <a:p>
                      <a:pPr marL="0" marR="0" lvl="0" indent="0" algn="ctr" defTabSz="914400" rtl="0" eaLnBrk="1" fontAlgn="base" latinLnBrk="0" hangingPunct="1">
                        <a:lnSpc>
                          <a:spcPct val="100000"/>
                        </a:lnSpc>
                        <a:spcBef>
                          <a:spcPct val="50000"/>
                        </a:spcBef>
                        <a:spcAft>
                          <a:spcPct val="0"/>
                        </a:spcAft>
                        <a:buClr>
                          <a:srgbClr val="2AABA8"/>
                        </a:buClr>
                        <a:buSzTx/>
                        <a:buFont typeface="Wingdings" charset="0"/>
                        <a:buNone/>
                        <a:tabLst/>
                      </a:pPr>
                      <a:r>
                        <a:rPr kumimoji="0" lang="en-US" sz="3200" b="0" i="0" u="none" strike="noStrike" cap="none" normalizeH="0" baseline="0" dirty="0">
                          <a:ln>
                            <a:noFill/>
                          </a:ln>
                          <a:solidFill>
                            <a:srgbClr val="FFFFFF"/>
                          </a:solidFill>
                          <a:effectLst/>
                          <a:latin typeface="Times New Roman" charset="0"/>
                          <a:ea typeface="ＭＳ Ｐゴシック" charset="0"/>
                        </a:rPr>
                        <a:t>Basis Choice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2AABA8"/>
                        </a:buClr>
                        <a:buSzTx/>
                        <a:buFont typeface="Wingdings" charset="0"/>
                        <a:buNone/>
                        <a:tabLst/>
                      </a:pPr>
                      <a:r>
                        <a:rPr kumimoji="0" lang="en-US" sz="3200" b="0" i="0" u="none" strike="noStrike" cap="none" normalizeH="0" baseline="0">
                          <a:ln>
                            <a:noFill/>
                          </a:ln>
                          <a:solidFill>
                            <a:srgbClr val="FFFFFF"/>
                          </a:solidFill>
                          <a:effectLst/>
                          <a:latin typeface="Times New Roman" charset="0"/>
                          <a:ea typeface="ＭＳ Ｐゴシック" charset="0"/>
                        </a:rPr>
                        <a:t>  Number Non-Zero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General (e.g. PCA)</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3</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Pixels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Fourier Series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0"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2</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Sph. Harmonics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5</a:t>
                      </a:r>
                      <a:r>
                        <a:rPr kumimoji="0" lang="en-US" sz="2800" b="1" i="0" u="none" strike="noStrike" cap="none" normalizeH="0" baseline="4000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a:t>
                      </a:r>
                      <a:r>
                        <a:rPr kumimoji="0" lang="en-US" sz="2400" b="1" i="0" u="none" strike="noStrike" cap="none" normalizeH="0" baseline="4000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2</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Haar Wavelets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dirty="0">
                          <a:ln>
                            <a:noFill/>
                          </a:ln>
                          <a:solidFill>
                            <a:srgbClr val="FFFFFF"/>
                          </a:solidFill>
                          <a:effectLst/>
                          <a:latin typeface="Times New Roman" charset="0"/>
                          <a:ea typeface="ＭＳ Ｐゴシック" charset="0"/>
                        </a:rPr>
                        <a:t>O</a:t>
                      </a:r>
                      <a:r>
                        <a:rPr kumimoji="0" lang="en-US" sz="1800" b="1" i="1" u="none" strike="noStrike" cap="none" normalizeH="0" baseline="0" dirty="0">
                          <a:ln>
                            <a:noFill/>
                          </a:ln>
                          <a:solidFill>
                            <a:srgbClr val="FFFFFF"/>
                          </a:solidFill>
                          <a:effectLst/>
                          <a:latin typeface="Times New Roman" charset="0"/>
                          <a:ea typeface="ＭＳ Ｐゴシック" charset="0"/>
                        </a:rPr>
                        <a:t> </a:t>
                      </a:r>
                      <a:r>
                        <a:rPr kumimoji="0" lang="en-US" sz="4400" b="1" i="0" u="none" strike="noStrike" cap="none" normalizeH="0" baseline="0" dirty="0">
                          <a:ln>
                            <a:noFill/>
                          </a:ln>
                          <a:solidFill>
                            <a:srgbClr val="FFFFFF"/>
                          </a:solidFill>
                          <a:effectLst/>
                          <a:latin typeface="Times New Roman" charset="0"/>
                          <a:ea typeface="ＭＳ Ｐゴシック" charset="0"/>
                        </a:rPr>
                        <a:t>(</a:t>
                      </a:r>
                      <a:r>
                        <a:rPr kumimoji="0" lang="en-US" sz="3600" b="1" i="1" u="none" strike="noStrike" cap="none" normalizeH="0" baseline="0" dirty="0">
                          <a:ln>
                            <a:noFill/>
                          </a:ln>
                          <a:solidFill>
                            <a:srgbClr val="FFFFFF"/>
                          </a:solidFill>
                          <a:effectLst/>
                          <a:latin typeface="Times New Roman" charset="0"/>
                          <a:ea typeface="ＭＳ Ｐゴシック" charset="0"/>
                        </a:rPr>
                        <a:t>N</a:t>
                      </a:r>
                      <a:r>
                        <a:rPr kumimoji="0" lang="en-US" sz="1800" b="1" i="1" u="none" strike="noStrike" cap="none" normalizeH="0" baseline="0" dirty="0">
                          <a:ln>
                            <a:noFill/>
                          </a:ln>
                          <a:solidFill>
                            <a:srgbClr val="FFFFFF"/>
                          </a:solidFill>
                          <a:effectLst/>
                          <a:latin typeface="Times New Roman" charset="0"/>
                          <a:ea typeface="ＭＳ Ｐゴシック" charset="0"/>
                        </a:rPr>
                        <a:t> </a:t>
                      </a:r>
                      <a:r>
                        <a:rPr kumimoji="0" lang="en-US" sz="3600" b="1" i="0" u="none" strike="noStrike" cap="none" normalizeH="0" baseline="0" dirty="0">
                          <a:ln>
                            <a:noFill/>
                          </a:ln>
                          <a:solidFill>
                            <a:srgbClr val="FFFFFF"/>
                          </a:solidFill>
                          <a:effectLst/>
                          <a:latin typeface="Times New Roman" charset="0"/>
                          <a:ea typeface="ＭＳ Ｐゴシック" charset="0"/>
                        </a:rPr>
                        <a:t> log </a:t>
                      </a:r>
                      <a:r>
                        <a:rPr kumimoji="0" lang="en-US" sz="3600" b="1" i="1" u="none" strike="noStrike" cap="none" normalizeH="0" baseline="0" dirty="0">
                          <a:ln>
                            <a:noFill/>
                          </a:ln>
                          <a:solidFill>
                            <a:srgbClr val="FFFFFF"/>
                          </a:solidFill>
                          <a:effectLst/>
                          <a:latin typeface="Times New Roman" charset="0"/>
                          <a:ea typeface="ＭＳ Ｐゴシック" charset="0"/>
                        </a:rPr>
                        <a:t>N</a:t>
                      </a:r>
                      <a:r>
                        <a:rPr kumimoji="0" lang="en-US" sz="4400" b="1" i="0" u="none" strike="noStrike" cap="none" normalizeH="0" baseline="0" dirty="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047" name="Rectangle 39"/>
          <p:cNvSpPr>
            <a:spLocks noGrp="1" noChangeArrowheads="1"/>
          </p:cNvSpPr>
          <p:nvPr>
            <p:ph type="title"/>
          </p:nvPr>
        </p:nvSpPr>
        <p:spPr>
          <a:xfrm>
            <a:off x="222250" y="533400"/>
            <a:ext cx="8675688" cy="685800"/>
          </a:xfrm>
        </p:spPr>
        <p:txBody>
          <a:bodyPr/>
          <a:lstStyle/>
          <a:p>
            <a:pPr eaLnBrk="1" hangingPunct="1">
              <a:defRPr/>
            </a:pPr>
            <a:r>
              <a:rPr lang="en-US" sz="3200" smtClean="0">
                <a:cs typeface="+mj-cs"/>
              </a:rPr>
              <a:t>1. Number of Non-Zero Tripling Coefficients</a:t>
            </a:r>
          </a:p>
        </p:txBody>
      </p:sp>
      <p:graphicFrame>
        <p:nvGraphicFramePr>
          <p:cNvPr id="2" name="Object 40"/>
          <p:cNvGraphicFramePr>
            <a:graphicFrameLocks noChangeAspect="1"/>
          </p:cNvGraphicFramePr>
          <p:nvPr>
            <p:extLst>
              <p:ext uri="{D42A27DB-BD31-4B8C-83A1-F6EECF244321}">
                <p14:modId xmlns:p14="http://schemas.microsoft.com/office/powerpoint/2010/main" val="2128830190"/>
              </p:ext>
            </p:extLst>
          </p:nvPr>
        </p:nvGraphicFramePr>
        <p:xfrm>
          <a:off x="7445375" y="2522093"/>
          <a:ext cx="787400" cy="706437"/>
        </p:xfrm>
        <a:graphic>
          <a:graphicData uri="http://schemas.openxmlformats.org/presentationml/2006/ole">
            <mc:AlternateContent xmlns:mc="http://schemas.openxmlformats.org/markup-compatibility/2006">
              <mc:Choice xmlns:v="urn:schemas-microsoft-com:vml" Requires="v">
                <p:oleObj spid="_x0000_s11267" name="Equation" r:id="rId5" imgW="241300" imgH="266700" progId="Equation.DSMT4">
                  <p:embed/>
                </p:oleObj>
              </mc:Choice>
              <mc:Fallback>
                <p:oleObj name="Equation" r:id="rId5" imgW="241300" imgH="266700" progId="Equation.DSMT4">
                  <p:embed/>
                  <p:pic>
                    <p:nvPicPr>
                      <p:cNvPr id="0" name=""/>
                      <p:cNvPicPr>
                        <a:picLocks noChangeAspect="1" noChangeArrowheads="1"/>
                      </p:cNvPicPr>
                      <p:nvPr/>
                    </p:nvPicPr>
                    <p:blipFill>
                      <a:blip r:embed="rId6"/>
                      <a:srcRect/>
                      <a:stretch>
                        <a:fillRect/>
                      </a:stretch>
                    </p:blipFill>
                    <p:spPr bwMode="auto">
                      <a:xfrm>
                        <a:off x="7445375" y="2522093"/>
                        <a:ext cx="787400" cy="70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 name="Rectangle 2"/>
          <p:cNvSpPr/>
          <p:nvPr/>
        </p:nvSpPr>
        <p:spPr bwMode="auto">
          <a:xfrm>
            <a:off x="1034726" y="4155176"/>
            <a:ext cx="109887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2" name="Rectangle 21"/>
          <p:cNvSpPr/>
          <p:nvPr/>
        </p:nvSpPr>
        <p:spPr bwMode="auto">
          <a:xfrm>
            <a:off x="5670939" y="4233575"/>
            <a:ext cx="109887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3" name="Rectangle 22"/>
          <p:cNvSpPr/>
          <p:nvPr/>
        </p:nvSpPr>
        <p:spPr bwMode="auto">
          <a:xfrm>
            <a:off x="1124414" y="4840696"/>
            <a:ext cx="2073830"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4" name="Rectangle 23"/>
          <p:cNvSpPr/>
          <p:nvPr/>
        </p:nvSpPr>
        <p:spPr bwMode="auto">
          <a:xfrm>
            <a:off x="5435055" y="4856376"/>
            <a:ext cx="1510151"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5" name="Rectangle 24"/>
          <p:cNvSpPr/>
          <p:nvPr/>
        </p:nvSpPr>
        <p:spPr bwMode="auto">
          <a:xfrm>
            <a:off x="1104356" y="5510536"/>
            <a:ext cx="239176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6" name="Rectangle 25"/>
          <p:cNvSpPr/>
          <p:nvPr/>
        </p:nvSpPr>
        <p:spPr bwMode="auto">
          <a:xfrm>
            <a:off x="4878300" y="5526216"/>
            <a:ext cx="239176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7" name="Rectangle 26"/>
          <p:cNvSpPr/>
          <p:nvPr/>
        </p:nvSpPr>
        <p:spPr bwMode="auto">
          <a:xfrm>
            <a:off x="1034726" y="6137732"/>
            <a:ext cx="239176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8" name="Rectangle 27"/>
          <p:cNvSpPr/>
          <p:nvPr/>
        </p:nvSpPr>
        <p:spPr bwMode="auto">
          <a:xfrm>
            <a:off x="5003724" y="6170574"/>
            <a:ext cx="239176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9" name="Rectangle 28"/>
          <p:cNvSpPr/>
          <p:nvPr/>
        </p:nvSpPr>
        <p:spPr bwMode="auto">
          <a:xfrm>
            <a:off x="1140092" y="3539256"/>
            <a:ext cx="2747970"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30" name="Rectangle 29"/>
          <p:cNvSpPr/>
          <p:nvPr/>
        </p:nvSpPr>
        <p:spPr bwMode="auto">
          <a:xfrm>
            <a:off x="5536776" y="3479410"/>
            <a:ext cx="1408430" cy="698321"/>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244143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2"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3"/>
                                        </p:tgtEl>
                                        <p:attrNameLst>
                                          <p:attrName>style.visibility</p:attrName>
                                        </p:attrNameLst>
                                      </p:cBhvr>
                                      <p:to>
                                        <p:strVal val="hidden"/>
                                      </p:to>
                                    </p:set>
                                  </p:childTnLst>
                                </p:cTn>
                              </p:par>
                              <p:par>
                                <p:cTn id="63" presetID="1" presetClass="exit" presetSubtype="0" fill="hold" grpId="3"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22" grpId="0" animBg="1"/>
      <p:bldP spid="22" grpId="1" animBg="1"/>
      <p:bldP spid="22" grpId="2" animBg="1"/>
      <p:bldP spid="22" grpId="3"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8" grpId="0" animBg="1"/>
      <p:bldP spid="28" grpId="1" animBg="1"/>
      <p:bldP spid="29"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42" name="Picture 2" descr="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0" y="2566988"/>
            <a:ext cx="2749550" cy="2062162"/>
          </a:xfrm>
          <a:prstGeom prst="rect">
            <a:avLst/>
          </a:prstGeom>
          <a:noFill/>
          <a:extLst>
            <a:ext uri="{909E8E84-426E-40dd-AFC4-6F175D3DCCD1}">
              <a14:hiddenFill xmlns:a14="http://schemas.microsoft.com/office/drawing/2010/main">
                <a:solidFill>
                  <a:srgbClr val="FFFFFF"/>
                </a:solidFill>
              </a14:hiddenFill>
            </a:ext>
          </a:extLst>
        </p:spPr>
      </p:pic>
      <p:pic>
        <p:nvPicPr>
          <p:cNvPr id="1546243" name="Picture 3" descr="beach_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1447800"/>
            <a:ext cx="4659313" cy="4295775"/>
          </a:xfrm>
          <a:prstGeom prst="rect">
            <a:avLst/>
          </a:prstGeom>
          <a:noFill/>
          <a:extLst>
            <a:ext uri="{909E8E84-426E-40dd-AFC4-6F175D3DCCD1}">
              <a14:hiddenFill xmlns:a14="http://schemas.microsoft.com/office/drawing/2010/main">
                <a:solidFill>
                  <a:srgbClr val="FFFFFF"/>
                </a:solidFill>
              </a14:hiddenFill>
            </a:ext>
          </a:extLst>
        </p:spPr>
      </p:pic>
      <p:sp>
        <p:nvSpPr>
          <p:cNvPr id="1546244" name="Rectangle 4"/>
          <p:cNvSpPr>
            <a:spLocks noGrp="1" noChangeArrowheads="1"/>
          </p:cNvSpPr>
          <p:nvPr>
            <p:ph type="title"/>
          </p:nvPr>
        </p:nvSpPr>
        <p:spPr/>
        <p:txBody>
          <a:bodyPr/>
          <a:lstStyle/>
          <a:p>
            <a:r>
              <a:rPr lang="en-US"/>
              <a:t>2.  Sparsity in Light Approx. </a:t>
            </a:r>
          </a:p>
        </p:txBody>
      </p:sp>
      <p:sp>
        <p:nvSpPr>
          <p:cNvPr id="1546245" name="Rectangle 5"/>
          <p:cNvSpPr>
            <a:spLocks noChangeArrowheads="1"/>
          </p:cNvSpPr>
          <p:nvPr/>
        </p:nvSpPr>
        <p:spPr bwMode="auto">
          <a:xfrm>
            <a:off x="1943100" y="5946775"/>
            <a:ext cx="4160838"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Approximation Terms</a:t>
            </a:r>
          </a:p>
        </p:txBody>
      </p:sp>
      <p:sp>
        <p:nvSpPr>
          <p:cNvPr id="1546246" name="Rectangle 6"/>
          <p:cNvSpPr>
            <a:spLocks noChangeArrowheads="1"/>
          </p:cNvSpPr>
          <p:nvPr/>
        </p:nvSpPr>
        <p:spPr bwMode="auto">
          <a:xfrm rot="16200000">
            <a:off x="-646906" y="3109119"/>
            <a:ext cx="3419475"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Relative </a:t>
            </a:r>
            <a:r>
              <a:rPr lang="en-US" sz="2800" i="1">
                <a:solidFill>
                  <a:srgbClr val="FFFFFF"/>
                </a:solidFill>
              </a:rPr>
              <a:t>L</a:t>
            </a:r>
            <a:r>
              <a:rPr lang="en-US" sz="2800" i="1" baseline="30000">
                <a:solidFill>
                  <a:srgbClr val="FFFFFF"/>
                </a:solidFill>
              </a:rPr>
              <a:t>2</a:t>
            </a:r>
            <a:r>
              <a:rPr lang="en-US" sz="2800">
                <a:solidFill>
                  <a:srgbClr val="FFFFFF"/>
                </a:solidFill>
              </a:rPr>
              <a:t> Error (%)</a:t>
            </a:r>
          </a:p>
        </p:txBody>
      </p:sp>
      <p:sp>
        <p:nvSpPr>
          <p:cNvPr id="1546247" name="Rectangle 7"/>
          <p:cNvSpPr>
            <a:spLocks noChangeArrowheads="1"/>
          </p:cNvSpPr>
          <p:nvPr/>
        </p:nvSpPr>
        <p:spPr bwMode="auto">
          <a:xfrm>
            <a:off x="3127375" y="1930400"/>
            <a:ext cx="3487738"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Pixels</a:t>
            </a:r>
          </a:p>
        </p:txBody>
      </p:sp>
      <p:sp>
        <p:nvSpPr>
          <p:cNvPr id="1546248" name="Rectangle 8"/>
          <p:cNvSpPr>
            <a:spLocks noChangeArrowheads="1"/>
          </p:cNvSpPr>
          <p:nvPr/>
        </p:nvSpPr>
        <p:spPr bwMode="auto">
          <a:xfrm>
            <a:off x="1565275" y="3248025"/>
            <a:ext cx="3487738"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Wavelets</a:t>
            </a:r>
          </a:p>
        </p:txBody>
      </p:sp>
    </p:spTree>
    <p:extLst>
      <p:ext uri="{BB962C8B-B14F-4D97-AF65-F5344CB8AC3E}">
        <p14:creationId xmlns:p14="http://schemas.microsoft.com/office/powerpoint/2010/main" val="17310709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2" name="Rectangle 2"/>
          <p:cNvSpPr>
            <a:spLocks noGrp="1" noChangeArrowheads="1"/>
          </p:cNvSpPr>
          <p:nvPr>
            <p:ph type="title"/>
          </p:nvPr>
        </p:nvSpPr>
        <p:spPr/>
        <p:txBody>
          <a:bodyPr/>
          <a:lstStyle/>
          <a:p>
            <a:r>
              <a:rPr lang="en-US" sz="3200"/>
              <a:t>Precomputation-Based Relighting</a:t>
            </a:r>
          </a:p>
        </p:txBody>
      </p:sp>
      <p:sp>
        <p:nvSpPr>
          <p:cNvPr id="1454083" name="Rectangle 3"/>
          <p:cNvSpPr>
            <a:spLocks noGrp="1" noChangeArrowheads="1"/>
          </p:cNvSpPr>
          <p:nvPr>
            <p:ph type="body" idx="1"/>
          </p:nvPr>
        </p:nvSpPr>
        <p:spPr/>
        <p:txBody>
          <a:bodyPr/>
          <a:lstStyle/>
          <a:p>
            <a:r>
              <a:rPr lang="en-US">
                <a:latin typeface="Arial" charset="0"/>
              </a:rPr>
              <a:t>Analyze precomputed images of scene</a:t>
            </a:r>
          </a:p>
          <a:p>
            <a:endParaRPr lang="en-US">
              <a:latin typeface="Arial" charset="0"/>
            </a:endParaRPr>
          </a:p>
          <a:p>
            <a:endParaRPr lang="en-US"/>
          </a:p>
          <a:p>
            <a:endParaRPr lang="en-US"/>
          </a:p>
          <a:p>
            <a:endParaRPr lang="en-US"/>
          </a:p>
          <a:p>
            <a:endParaRPr lang="en-US"/>
          </a:p>
          <a:p>
            <a:endParaRPr lang="en-US"/>
          </a:p>
          <a:p>
            <a:endParaRPr lang="en-US" sz="2400"/>
          </a:p>
          <a:p>
            <a:endParaRPr lang="en-US" sz="2400"/>
          </a:p>
          <a:p>
            <a:pPr algn="r"/>
            <a:r>
              <a:rPr lang="en-US"/>
              <a:t>Synthesize relit images from precomputed data</a:t>
            </a:r>
          </a:p>
        </p:txBody>
      </p:sp>
      <p:pic>
        <p:nvPicPr>
          <p:cNvPr id="1454084" name="Picture 4" descr="mie3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863" y="2133600"/>
            <a:ext cx="3995737" cy="31988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54085" name="Object 5"/>
          <p:cNvGraphicFramePr>
            <a:graphicFrameLocks noChangeAspect="1"/>
          </p:cNvGraphicFramePr>
          <p:nvPr/>
        </p:nvGraphicFramePr>
        <p:xfrm>
          <a:off x="2709863" y="2133600"/>
          <a:ext cx="3989387" cy="3198813"/>
        </p:xfrm>
        <a:graphic>
          <a:graphicData uri="http://schemas.openxmlformats.org/presentationml/2006/ole">
            <mc:AlternateContent xmlns:mc="http://schemas.openxmlformats.org/markup-compatibility/2006">
              <mc:Choice xmlns:v="urn:schemas-microsoft-com:vml" Requires="v">
                <p:oleObj spid="_x0000_s1027" name="Image" r:id="rId4" imgW="9555948" imgH="7662549" progId="Photoshop.Image.5">
                  <p:embed/>
                </p:oleObj>
              </mc:Choice>
              <mc:Fallback>
                <p:oleObj name="Image" r:id="rId4" imgW="9555948" imgH="7662549"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3" y="2133600"/>
                        <a:ext cx="3989387" cy="319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4086" name="Text Box 6"/>
          <p:cNvSpPr txBox="1">
            <a:spLocks noChangeArrowheads="1"/>
          </p:cNvSpPr>
          <p:nvPr/>
        </p:nvSpPr>
        <p:spPr bwMode="auto">
          <a:xfrm>
            <a:off x="5694363" y="5381625"/>
            <a:ext cx="108743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lnSpc>
                <a:spcPct val="90000"/>
              </a:lnSpc>
              <a:spcBef>
                <a:spcPct val="50000"/>
              </a:spcBef>
              <a:buClr>
                <a:schemeClr val="accent1"/>
              </a:buClr>
              <a:buSzPct val="80000"/>
              <a:buFont typeface="Monotype Sorts" charset="0"/>
              <a:buNone/>
            </a:pPr>
            <a:r>
              <a:rPr lang="en-US" sz="1200" b="1" i="1">
                <a:latin typeface="Arial" charset="0"/>
              </a:rPr>
              <a:t>Jensen 2000</a:t>
            </a:r>
          </a:p>
        </p:txBody>
      </p:sp>
    </p:spTree>
    <p:extLst>
      <p:ext uri="{BB962C8B-B14F-4D97-AF65-F5344CB8AC3E}">
        <p14:creationId xmlns:p14="http://schemas.microsoft.com/office/powerpoint/2010/main" val="344475950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p:txBody>
          <a:bodyPr/>
          <a:lstStyle/>
          <a:p>
            <a:r>
              <a:rPr lang="en-US"/>
              <a:t>Summary of Wavelet Results</a:t>
            </a:r>
          </a:p>
        </p:txBody>
      </p:sp>
      <p:sp>
        <p:nvSpPr>
          <p:cNvPr id="1548291" name="Rectangle 3"/>
          <p:cNvSpPr>
            <a:spLocks noGrp="1" noChangeArrowheads="1"/>
          </p:cNvSpPr>
          <p:nvPr>
            <p:ph type="body" idx="1"/>
          </p:nvPr>
        </p:nvSpPr>
        <p:spPr/>
        <p:txBody>
          <a:bodyPr/>
          <a:lstStyle/>
          <a:p>
            <a:endParaRPr lang="en-US"/>
          </a:p>
          <a:p>
            <a:r>
              <a:rPr lang="en-US">
                <a:latin typeface="Arial" charset="0"/>
              </a:rPr>
              <a:t>Derive direct </a:t>
            </a:r>
            <a:r>
              <a:rPr lang="en-US" i="1">
                <a:latin typeface="Arial" charset="0"/>
              </a:rPr>
              <a:t>O(N log N)</a:t>
            </a:r>
            <a:r>
              <a:rPr lang="en-US">
                <a:latin typeface="Arial" charset="0"/>
              </a:rPr>
              <a:t> triple product algorithm</a:t>
            </a:r>
          </a:p>
          <a:p>
            <a:endParaRPr lang="en-US">
              <a:latin typeface="Arial" charset="0"/>
            </a:endParaRPr>
          </a:p>
          <a:p>
            <a:r>
              <a:rPr lang="en-US">
                <a:latin typeface="Arial" charset="0"/>
              </a:rPr>
              <a:t>Dynamic programming can eliminate </a:t>
            </a:r>
            <a:r>
              <a:rPr lang="en-US" i="1">
                <a:latin typeface="Arial" charset="0"/>
              </a:rPr>
              <a:t>log N</a:t>
            </a:r>
            <a:r>
              <a:rPr lang="en-US">
                <a:latin typeface="Arial" charset="0"/>
              </a:rPr>
              <a:t> term</a:t>
            </a:r>
          </a:p>
          <a:p>
            <a:endParaRPr lang="en-US">
              <a:latin typeface="Arial" charset="0"/>
            </a:endParaRPr>
          </a:p>
          <a:p>
            <a:r>
              <a:rPr lang="en-US">
                <a:latin typeface="Arial" charset="0"/>
              </a:rPr>
              <a:t>Final complexity linear in number of retained basis coefficients</a:t>
            </a:r>
          </a:p>
        </p:txBody>
      </p:sp>
    </p:spTree>
    <p:extLst>
      <p:ext uri="{BB962C8B-B14F-4D97-AF65-F5344CB8AC3E}">
        <p14:creationId xmlns:p14="http://schemas.microsoft.com/office/powerpoint/2010/main" val="38422420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2"/>
          <p:cNvSpPr>
            <a:spLocks noGrp="1" noChangeArrowheads="1"/>
          </p:cNvSpPr>
          <p:nvPr>
            <p:ph type="title"/>
          </p:nvPr>
        </p:nvSpPr>
        <p:spPr/>
        <p:txBody>
          <a:bodyPr/>
          <a:lstStyle/>
          <a:p>
            <a:r>
              <a:rPr lang="en-US"/>
              <a:t>Broader Computational Relevance</a:t>
            </a:r>
          </a:p>
        </p:txBody>
      </p:sp>
      <p:sp>
        <p:nvSpPr>
          <p:cNvPr id="1549315" name="Rectangle 3"/>
          <p:cNvSpPr>
            <a:spLocks noGrp="1" noChangeArrowheads="1"/>
          </p:cNvSpPr>
          <p:nvPr>
            <p:ph type="body" idx="1"/>
          </p:nvPr>
        </p:nvSpPr>
        <p:spPr>
          <a:xfrm>
            <a:off x="457200" y="1419225"/>
            <a:ext cx="8539163" cy="5029200"/>
          </a:xfrm>
        </p:spPr>
        <p:txBody>
          <a:bodyPr/>
          <a:lstStyle/>
          <a:p>
            <a:r>
              <a:rPr lang="en-US" sz="2400">
                <a:latin typeface="Arial" charset="0"/>
              </a:rPr>
              <a:t>Clebsch-Gordan triple product series for spherical harmonics in quantum mechanics (but not focused on computation)</a:t>
            </a:r>
          </a:p>
          <a:p>
            <a:r>
              <a:rPr lang="en-US" sz="2400">
                <a:latin typeface="Arial" charset="0"/>
              </a:rPr>
              <a:t>Essentially no previous work graphics, applied math</a:t>
            </a:r>
          </a:p>
          <a:p>
            <a:r>
              <a:rPr lang="en-US" sz="2400">
                <a:solidFill>
                  <a:schemeClr val="tx1"/>
                </a:solidFill>
                <a:latin typeface="Arial" charset="0"/>
              </a:rPr>
              <a:t>Same machinery applies to basic operation: multiplication</a:t>
            </a:r>
          </a:p>
          <a:p>
            <a:pPr lvl="1"/>
            <a:r>
              <a:rPr lang="en-US">
                <a:solidFill>
                  <a:schemeClr val="tx1"/>
                </a:solidFill>
                <a:latin typeface="Arial" charset="0"/>
              </a:rPr>
              <a:t> Signal multiplication for audio, image compositing,….</a:t>
            </a:r>
          </a:p>
          <a:p>
            <a:pPr lvl="1"/>
            <a:r>
              <a:rPr lang="en-US">
                <a:solidFill>
                  <a:schemeClr val="tx1"/>
                </a:solidFill>
                <a:latin typeface="Arial" charset="0"/>
              </a:rPr>
              <a:t> Compressed signals/videos (e.g. wavelets JPEG 2000)</a:t>
            </a:r>
          </a:p>
          <a:p>
            <a:pPr lvl="1"/>
            <a:endParaRPr lang="en-US">
              <a:solidFill>
                <a:schemeClr val="tx1"/>
              </a:solidFill>
              <a:latin typeface="Arial" charset="0"/>
            </a:endParaRPr>
          </a:p>
          <a:p>
            <a:endParaRPr lang="en-US">
              <a:solidFill>
                <a:schemeClr val="tx1"/>
              </a:solidFill>
            </a:endParaRPr>
          </a:p>
          <a:p>
            <a:endParaRPr lang="en-US"/>
          </a:p>
        </p:txBody>
      </p:sp>
      <p:pic>
        <p:nvPicPr>
          <p:cNvPr id="1549316" name="Picture 4" descr="DSC_0730_square_city_mask_1024x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838" y="4503738"/>
            <a:ext cx="1881187" cy="1881187"/>
          </a:xfrm>
          <a:prstGeom prst="rect">
            <a:avLst/>
          </a:prstGeom>
          <a:noFill/>
          <a:extLst>
            <a:ext uri="{909E8E84-426E-40dd-AFC4-6F175D3DCCD1}">
              <a14:hiddenFill xmlns:a14="http://schemas.microsoft.com/office/drawing/2010/main">
                <a:solidFill>
                  <a:srgbClr val="FFFFFF"/>
                </a:solidFill>
              </a14:hiddenFill>
            </a:ext>
          </a:extLst>
        </p:spPr>
      </p:pic>
      <p:pic>
        <p:nvPicPr>
          <p:cNvPr id="1549317" name="Picture 5" descr="DSC_0730_square_with_sky_1024x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788" y="4503738"/>
            <a:ext cx="1881187" cy="1881187"/>
          </a:xfrm>
          <a:prstGeom prst="rect">
            <a:avLst/>
          </a:prstGeom>
          <a:noFill/>
          <a:extLst>
            <a:ext uri="{909E8E84-426E-40dd-AFC4-6F175D3DCCD1}">
              <a14:hiddenFill xmlns:a14="http://schemas.microsoft.com/office/drawing/2010/main">
                <a:solidFill>
                  <a:srgbClr val="FFFFFF"/>
                </a:solidFill>
              </a14:hiddenFill>
            </a:ext>
          </a:extLst>
        </p:spPr>
      </p:pic>
      <p:pic>
        <p:nvPicPr>
          <p:cNvPr id="1549318" name="Picture 6" descr="DSC_0730_product_1024x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503738"/>
            <a:ext cx="1881187" cy="1881187"/>
          </a:xfrm>
          <a:prstGeom prst="rect">
            <a:avLst/>
          </a:prstGeom>
          <a:noFill/>
          <a:extLst>
            <a:ext uri="{909E8E84-426E-40dd-AFC4-6F175D3DCCD1}">
              <a14:hiddenFill xmlns:a14="http://schemas.microsoft.com/office/drawing/2010/main">
                <a:solidFill>
                  <a:srgbClr val="FFFFFF"/>
                </a:solidFill>
              </a14:hiddenFill>
            </a:ext>
          </a:extLst>
        </p:spPr>
      </p:pic>
      <p:sp>
        <p:nvSpPr>
          <p:cNvPr id="1549319" name="Text Box 7"/>
          <p:cNvSpPr txBox="1">
            <a:spLocks noChangeArrowheads="1"/>
          </p:cNvSpPr>
          <p:nvPr/>
        </p:nvSpPr>
        <p:spPr bwMode="auto">
          <a:xfrm>
            <a:off x="5805488" y="5154613"/>
            <a:ext cx="509587"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chemeClr val="accent1"/>
              </a:buClr>
              <a:buSzPct val="80000"/>
              <a:buFont typeface="Monotype Sorts" charset="0"/>
              <a:buNone/>
            </a:pPr>
            <a:r>
              <a:rPr lang="en-US" sz="6600" b="1">
                <a:solidFill>
                  <a:schemeClr val="tx2"/>
                </a:solidFill>
                <a:latin typeface="Arial" charset="0"/>
              </a:rPr>
              <a:t>*</a:t>
            </a:r>
          </a:p>
        </p:txBody>
      </p:sp>
      <p:sp>
        <p:nvSpPr>
          <p:cNvPr id="1549320" name="Text Box 8"/>
          <p:cNvSpPr txBox="1">
            <a:spLocks noChangeArrowheads="1"/>
          </p:cNvSpPr>
          <p:nvPr/>
        </p:nvSpPr>
        <p:spPr bwMode="auto">
          <a:xfrm>
            <a:off x="2840038" y="5002213"/>
            <a:ext cx="819150"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chemeClr val="accent1"/>
              </a:buClr>
              <a:buSzPct val="80000"/>
              <a:buFont typeface="Monotype Sorts" charset="0"/>
              <a:buNone/>
            </a:pPr>
            <a:r>
              <a:rPr lang="en-US" sz="6600" b="1">
                <a:solidFill>
                  <a:schemeClr val="tx2"/>
                </a:solidFill>
                <a:latin typeface="Arial" charset="0"/>
              </a:rPr>
              <a:t>=</a:t>
            </a:r>
          </a:p>
        </p:txBody>
      </p:sp>
    </p:spTree>
    <p:extLst>
      <p:ext uri="{BB962C8B-B14F-4D97-AF65-F5344CB8AC3E}">
        <p14:creationId xmlns:p14="http://schemas.microsoft.com/office/powerpoint/2010/main" val="17369331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p:txBody>
          <a:bodyPr/>
          <a:lstStyle/>
          <a:p>
            <a:r>
              <a:rPr lang="en-US"/>
              <a:t>Summary</a:t>
            </a:r>
          </a:p>
        </p:txBody>
      </p:sp>
      <p:sp>
        <p:nvSpPr>
          <p:cNvPr id="1550339" name="Rectangle 3"/>
          <p:cNvSpPr>
            <a:spLocks noGrp="1" noChangeArrowheads="1"/>
          </p:cNvSpPr>
          <p:nvPr>
            <p:ph type="body" idx="1"/>
          </p:nvPr>
        </p:nvSpPr>
        <p:spPr>
          <a:xfrm>
            <a:off x="457200" y="1527175"/>
            <a:ext cx="8585200" cy="5029200"/>
          </a:xfrm>
        </p:spPr>
        <p:txBody>
          <a:bodyPr/>
          <a:lstStyle/>
          <a:p>
            <a:r>
              <a:rPr lang="en-US">
                <a:latin typeface="Arial" charset="0"/>
              </a:rPr>
              <a:t>Really a big data compression and signal-processing problem</a:t>
            </a:r>
          </a:p>
          <a:p>
            <a:r>
              <a:rPr lang="en-US">
                <a:latin typeface="Arial" charset="0"/>
              </a:rPr>
              <a:t>Apply many standard methods</a:t>
            </a:r>
          </a:p>
          <a:p>
            <a:pPr lvl="1"/>
            <a:r>
              <a:rPr lang="en-US">
                <a:latin typeface="Arial" charset="0"/>
              </a:rPr>
              <a:t>PCA, wavelet, spherical harmonic, factor compression</a:t>
            </a:r>
          </a:p>
          <a:p>
            <a:r>
              <a:rPr lang="en-US">
                <a:latin typeface="Arial" charset="0"/>
              </a:rPr>
              <a:t>And invent new ones</a:t>
            </a:r>
          </a:p>
          <a:p>
            <a:pPr lvl="1"/>
            <a:r>
              <a:rPr lang="en-US">
                <a:latin typeface="Arial" charset="0"/>
              </a:rPr>
              <a:t>VQPCA, wavelet triple products</a:t>
            </a:r>
          </a:p>
          <a:p>
            <a:r>
              <a:rPr lang="en-US">
                <a:latin typeface="Arial" charset="0"/>
              </a:rPr>
              <a:t>Guided by and gives insights into properties of illumination, reflectance, visibility</a:t>
            </a:r>
          </a:p>
          <a:p>
            <a:pPr lvl="1"/>
            <a:r>
              <a:rPr lang="en-US">
                <a:latin typeface="Arial" charset="0"/>
              </a:rPr>
              <a:t>How many terms enough?  How much sparsity?</a:t>
            </a:r>
          </a:p>
        </p:txBody>
      </p:sp>
    </p:spTree>
    <p:extLst>
      <p:ext uri="{BB962C8B-B14F-4D97-AF65-F5344CB8AC3E}">
        <p14:creationId xmlns:p14="http://schemas.microsoft.com/office/powerpoint/2010/main" val="8467698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2" name="Rectangle 2"/>
          <p:cNvSpPr>
            <a:spLocks noGrp="1" noChangeArrowheads="1"/>
          </p:cNvSpPr>
          <p:nvPr>
            <p:ph type="title"/>
          </p:nvPr>
        </p:nvSpPr>
        <p:spPr/>
        <p:txBody>
          <a:bodyPr/>
          <a:lstStyle/>
          <a:p>
            <a:r>
              <a:rPr lang="en-US"/>
              <a:t>Subsequent Work</a:t>
            </a:r>
          </a:p>
        </p:txBody>
      </p:sp>
      <p:sp>
        <p:nvSpPr>
          <p:cNvPr id="1551363" name="Rectangle 3"/>
          <p:cNvSpPr>
            <a:spLocks noGrp="1" noChangeArrowheads="1"/>
          </p:cNvSpPr>
          <p:nvPr>
            <p:ph type="body" idx="1"/>
          </p:nvPr>
        </p:nvSpPr>
        <p:spPr>
          <a:xfrm>
            <a:off x="0" y="1527175"/>
            <a:ext cx="9144000" cy="5330825"/>
          </a:xfrm>
        </p:spPr>
        <p:txBody>
          <a:bodyPr/>
          <a:lstStyle/>
          <a:p>
            <a:pPr>
              <a:lnSpc>
                <a:spcPct val="80000"/>
              </a:lnSpc>
            </a:pPr>
            <a:r>
              <a:rPr lang="en-US" sz="2400" dirty="0">
                <a:latin typeface="Arial" charset="0"/>
              </a:rPr>
              <a:t>My survey linked from website (lecture only covers 2002-2004)</a:t>
            </a:r>
          </a:p>
          <a:p>
            <a:pPr>
              <a:lnSpc>
                <a:spcPct val="80000"/>
              </a:lnSpc>
            </a:pPr>
            <a:r>
              <a:rPr lang="en-US" sz="2400" dirty="0">
                <a:latin typeface="Arial" charset="0"/>
              </a:rPr>
              <a:t>Varied lighting/view.  What about dynamic scenes, BRDFs</a:t>
            </a:r>
          </a:p>
          <a:p>
            <a:pPr lvl="1">
              <a:lnSpc>
                <a:spcPct val="80000"/>
              </a:lnSpc>
            </a:pPr>
            <a:r>
              <a:rPr lang="en-US" dirty="0">
                <a:latin typeface="Arial" charset="0"/>
              </a:rPr>
              <a:t>Much </a:t>
            </a:r>
            <a:r>
              <a:rPr lang="en-US" dirty="0" smtClean="0">
                <a:latin typeface="Arial" charset="0"/>
              </a:rPr>
              <a:t>subsequent </a:t>
            </a:r>
            <a:r>
              <a:rPr lang="en-US" dirty="0">
                <a:latin typeface="Arial" charset="0"/>
              </a:rPr>
              <a:t>work [Zhou et al. 05, Ben-</a:t>
            </a:r>
            <a:r>
              <a:rPr lang="en-US" dirty="0" err="1">
                <a:latin typeface="Arial" charset="0"/>
              </a:rPr>
              <a:t>Artzi</a:t>
            </a:r>
            <a:r>
              <a:rPr lang="en-US" dirty="0">
                <a:latin typeface="Arial" charset="0"/>
              </a:rPr>
              <a:t> et al. 06].  But still limited for dynamic scenes</a:t>
            </a:r>
          </a:p>
          <a:p>
            <a:pPr>
              <a:lnSpc>
                <a:spcPct val="80000"/>
              </a:lnSpc>
            </a:pPr>
            <a:r>
              <a:rPr lang="en-US" sz="2400" dirty="0">
                <a:latin typeface="Arial" charset="0"/>
              </a:rPr>
              <a:t>Must work on GPU to be practical</a:t>
            </a:r>
          </a:p>
          <a:p>
            <a:pPr>
              <a:lnSpc>
                <a:spcPct val="80000"/>
              </a:lnSpc>
            </a:pPr>
            <a:r>
              <a:rPr lang="en-US" sz="2400" dirty="0">
                <a:latin typeface="Arial" charset="0"/>
              </a:rPr>
              <a:t>Sampling on object geometry remains a challenge</a:t>
            </a:r>
          </a:p>
          <a:p>
            <a:pPr>
              <a:lnSpc>
                <a:spcPct val="80000"/>
              </a:lnSpc>
            </a:pPr>
            <a:r>
              <a:rPr lang="en-US" sz="2400" dirty="0">
                <a:latin typeface="Arial" charset="0"/>
              </a:rPr>
              <a:t>Near-Field Lighting has had some work, remains a challenge</a:t>
            </a:r>
          </a:p>
          <a:p>
            <a:pPr>
              <a:lnSpc>
                <a:spcPct val="80000"/>
              </a:lnSpc>
            </a:pPr>
            <a:r>
              <a:rPr lang="en-US" sz="2400" dirty="0">
                <a:latin typeface="Arial" charset="0"/>
              </a:rPr>
              <a:t>Applications to lighting design, direct to indirect transfer</a:t>
            </a:r>
          </a:p>
          <a:p>
            <a:pPr>
              <a:lnSpc>
                <a:spcPct val="80000"/>
              </a:lnSpc>
            </a:pPr>
            <a:r>
              <a:rPr lang="en-US" sz="2400" dirty="0">
                <a:latin typeface="Arial" charset="0"/>
              </a:rPr>
              <a:t>New basis functions and theory</a:t>
            </a:r>
          </a:p>
          <a:p>
            <a:pPr>
              <a:lnSpc>
                <a:spcPct val="80000"/>
              </a:lnSpc>
            </a:pPr>
            <a:r>
              <a:rPr lang="en-US" sz="2400" dirty="0">
                <a:latin typeface="Arial" charset="0"/>
              </a:rPr>
              <a:t>Newer methods do not require </a:t>
            </a:r>
            <a:r>
              <a:rPr lang="en-US" sz="2400" dirty="0" err="1">
                <a:latin typeface="Arial" charset="0"/>
              </a:rPr>
              <a:t>precompute</a:t>
            </a:r>
            <a:r>
              <a:rPr lang="en-US" sz="2400" dirty="0">
                <a:latin typeface="Arial" charset="0"/>
              </a:rPr>
              <a:t>, various GPU tricks</a:t>
            </a:r>
          </a:p>
          <a:p>
            <a:pPr>
              <a:lnSpc>
                <a:spcPct val="80000"/>
              </a:lnSpc>
            </a:pPr>
            <a:r>
              <a:rPr lang="en-US" sz="2400" dirty="0">
                <a:latin typeface="Arial" charset="0"/>
              </a:rPr>
              <a:t>So far, low-frequency spherical harmonics used in games, all-frequency techniques have had limited applicability</a:t>
            </a:r>
          </a:p>
        </p:txBody>
      </p:sp>
    </p:spTree>
    <p:extLst>
      <p:ext uri="{BB962C8B-B14F-4D97-AF65-F5344CB8AC3E}">
        <p14:creationId xmlns:p14="http://schemas.microsoft.com/office/powerpoint/2010/main" val="1999672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p:cNvSpPr>
            <a:spLocks noGrp="1" noChangeArrowheads="1"/>
          </p:cNvSpPr>
          <p:nvPr>
            <p:ph type="title"/>
          </p:nvPr>
        </p:nvSpPr>
        <p:spPr/>
        <p:txBody>
          <a:bodyPr/>
          <a:lstStyle/>
          <a:p>
            <a:r>
              <a:rPr lang="en-US" sz="3200"/>
              <a:t>Precomputation-Based Relighting</a:t>
            </a:r>
          </a:p>
        </p:txBody>
      </p:sp>
      <p:sp>
        <p:nvSpPr>
          <p:cNvPr id="1455107" name="Rectangle 3"/>
          <p:cNvSpPr>
            <a:spLocks noGrp="1" noChangeArrowheads="1"/>
          </p:cNvSpPr>
          <p:nvPr>
            <p:ph type="body" idx="1"/>
          </p:nvPr>
        </p:nvSpPr>
        <p:spPr/>
        <p:txBody>
          <a:bodyPr/>
          <a:lstStyle/>
          <a:p>
            <a:r>
              <a:rPr lang="en-US">
                <a:latin typeface="Arial" charset="0"/>
              </a:rPr>
              <a:t>Analyze precomputed images of scene</a:t>
            </a:r>
          </a:p>
          <a:p>
            <a:endParaRPr lang="en-US"/>
          </a:p>
          <a:p>
            <a:endParaRPr lang="en-US"/>
          </a:p>
          <a:p>
            <a:endParaRPr lang="en-US"/>
          </a:p>
          <a:p>
            <a:endParaRPr lang="en-US"/>
          </a:p>
          <a:p>
            <a:endParaRPr lang="en-US"/>
          </a:p>
          <a:p>
            <a:endParaRPr lang="en-US"/>
          </a:p>
          <a:p>
            <a:endParaRPr lang="en-US" sz="2400"/>
          </a:p>
          <a:p>
            <a:endParaRPr lang="en-US" sz="2400"/>
          </a:p>
          <a:p>
            <a:pPr algn="r"/>
            <a:r>
              <a:rPr lang="en-US"/>
              <a:t>Synthesize relit images from precomputed data</a:t>
            </a:r>
          </a:p>
        </p:txBody>
      </p:sp>
      <p:pic>
        <p:nvPicPr>
          <p:cNvPr id="1455108" name="Picture 4" descr="mie3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2133600"/>
            <a:ext cx="3995737" cy="3198813"/>
          </a:xfrm>
          <a:prstGeom prst="rect">
            <a:avLst/>
          </a:prstGeom>
          <a:noFill/>
          <a:extLst>
            <a:ext uri="{909E8E84-426E-40dd-AFC4-6F175D3DCCD1}">
              <a14:hiddenFill xmlns:a14="http://schemas.microsoft.com/office/drawing/2010/main">
                <a:solidFill>
                  <a:srgbClr val="FFFFFF"/>
                </a:solidFill>
              </a14:hiddenFill>
            </a:ext>
          </a:extLst>
        </p:spPr>
      </p:pic>
      <p:sp>
        <p:nvSpPr>
          <p:cNvPr id="1455109" name="Text Box 5"/>
          <p:cNvSpPr txBox="1">
            <a:spLocks noChangeArrowheads="1"/>
          </p:cNvSpPr>
          <p:nvPr/>
        </p:nvSpPr>
        <p:spPr bwMode="auto">
          <a:xfrm>
            <a:off x="5694363" y="5381625"/>
            <a:ext cx="108743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lnSpc>
                <a:spcPct val="90000"/>
              </a:lnSpc>
              <a:spcBef>
                <a:spcPct val="50000"/>
              </a:spcBef>
              <a:buClr>
                <a:schemeClr val="accent1"/>
              </a:buClr>
              <a:buSzPct val="80000"/>
              <a:buFont typeface="Monotype Sorts" charset="0"/>
              <a:buNone/>
            </a:pPr>
            <a:r>
              <a:rPr lang="en-US" sz="1200" b="1" i="1">
                <a:latin typeface="Arial" charset="0"/>
              </a:rPr>
              <a:t>Jensen 2000</a:t>
            </a:r>
          </a:p>
        </p:txBody>
      </p:sp>
    </p:spTree>
    <p:extLst>
      <p:ext uri="{BB962C8B-B14F-4D97-AF65-F5344CB8AC3E}">
        <p14:creationId xmlns:p14="http://schemas.microsoft.com/office/powerpoint/2010/main" val="23680687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130" name="Rectangle 2"/>
          <p:cNvSpPr>
            <a:spLocks noGrp="1" noChangeArrowheads="1"/>
          </p:cNvSpPr>
          <p:nvPr>
            <p:ph type="title"/>
          </p:nvPr>
        </p:nvSpPr>
        <p:spPr/>
        <p:txBody>
          <a:bodyPr/>
          <a:lstStyle/>
          <a:p>
            <a:r>
              <a:rPr lang="en-US"/>
              <a:t>Assumptions</a:t>
            </a:r>
          </a:p>
        </p:txBody>
      </p:sp>
      <p:sp>
        <p:nvSpPr>
          <p:cNvPr id="1456131" name="Rectangle 3"/>
          <p:cNvSpPr>
            <a:spLocks noGrp="1" noChangeArrowheads="1"/>
          </p:cNvSpPr>
          <p:nvPr>
            <p:ph type="body" idx="1"/>
          </p:nvPr>
        </p:nvSpPr>
        <p:spPr>
          <a:xfrm>
            <a:off x="457200" y="1527175"/>
            <a:ext cx="8577263" cy="5029200"/>
          </a:xfrm>
        </p:spPr>
        <p:txBody>
          <a:bodyPr/>
          <a:lstStyle/>
          <a:p>
            <a:endParaRPr lang="en-US"/>
          </a:p>
          <a:p>
            <a:r>
              <a:rPr lang="en-US">
                <a:latin typeface="Arial" charset="0"/>
              </a:rPr>
              <a:t>Static geometry </a:t>
            </a:r>
          </a:p>
          <a:p>
            <a:endParaRPr lang="en-US">
              <a:latin typeface="Arial" charset="0"/>
            </a:endParaRPr>
          </a:p>
          <a:p>
            <a:r>
              <a:rPr lang="en-US">
                <a:latin typeface="Arial" charset="0"/>
              </a:rPr>
              <a:t>Precomputation </a:t>
            </a:r>
          </a:p>
          <a:p>
            <a:endParaRPr lang="en-US">
              <a:latin typeface="Arial" charset="0"/>
            </a:endParaRPr>
          </a:p>
          <a:p>
            <a:r>
              <a:rPr lang="en-US">
                <a:latin typeface="Arial" charset="0"/>
              </a:rPr>
              <a:t>Real-Time Rendering (relight all-frequency effects)</a:t>
            </a:r>
          </a:p>
          <a:p>
            <a:pPr lvl="1"/>
            <a:r>
              <a:rPr lang="en-US" sz="2800">
                <a:latin typeface="Arial" charset="0"/>
              </a:rPr>
              <a:t>Exploit linearity of light transport for this</a:t>
            </a:r>
          </a:p>
          <a:p>
            <a:pPr lvl="1"/>
            <a:r>
              <a:rPr lang="en-US" sz="2800">
                <a:latin typeface="Arial" charset="0"/>
              </a:rPr>
              <a:t>Later, change viewpoint as well</a:t>
            </a:r>
          </a:p>
        </p:txBody>
      </p:sp>
      <p:pic>
        <p:nvPicPr>
          <p:cNvPr id="1456132" name="Picture 4" descr="allfreq_vt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663" y="1570038"/>
            <a:ext cx="4113212"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1306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154" name="Rectangle 2"/>
          <p:cNvSpPr>
            <a:spLocks noGrp="1" noChangeArrowheads="1"/>
          </p:cNvSpPr>
          <p:nvPr>
            <p:ph type="title"/>
          </p:nvPr>
        </p:nvSpPr>
        <p:spPr/>
        <p:txBody>
          <a:bodyPr/>
          <a:lstStyle/>
          <a:p>
            <a:r>
              <a:rPr lang="en-US"/>
              <a:t>Why is This Hard?</a:t>
            </a:r>
          </a:p>
        </p:txBody>
      </p:sp>
      <p:sp>
        <p:nvSpPr>
          <p:cNvPr id="1457155" name="Rectangle 3"/>
          <p:cNvSpPr>
            <a:spLocks noGrp="1" noChangeArrowheads="1"/>
          </p:cNvSpPr>
          <p:nvPr>
            <p:ph type="body" idx="1"/>
          </p:nvPr>
        </p:nvSpPr>
        <p:spPr/>
        <p:txBody>
          <a:bodyPr/>
          <a:lstStyle/>
          <a:p>
            <a:r>
              <a:rPr lang="en-US" sz="2400">
                <a:latin typeface="Arial" charset="0"/>
              </a:rPr>
              <a:t>Plain graphics hardware supports only simple (point) lights, BRDFs (Phong) without any shadows</a:t>
            </a:r>
          </a:p>
          <a:p>
            <a:r>
              <a:rPr lang="en-US" sz="2400">
                <a:latin typeface="Arial" charset="0"/>
              </a:rPr>
              <a:t>Shadow maps can handle point lights (hard shadows)</a:t>
            </a:r>
          </a:p>
          <a:p>
            <a:r>
              <a:rPr lang="en-US" sz="2400">
                <a:latin typeface="Arial" charset="0"/>
              </a:rPr>
              <a:t>Environment maps complex lighting, BRDFs but no shadows</a:t>
            </a:r>
          </a:p>
          <a:p>
            <a:r>
              <a:rPr lang="en-US" sz="2400">
                <a:latin typeface="Arial" charset="0"/>
              </a:rPr>
              <a:t>IBR can often do changing view, fixed lighting</a:t>
            </a:r>
          </a:p>
          <a:p>
            <a:endParaRPr lang="en-US" sz="2400">
              <a:latin typeface="Arial" charset="0"/>
            </a:endParaRPr>
          </a:p>
          <a:p>
            <a:r>
              <a:rPr lang="en-US" sz="2400">
                <a:latin typeface="Arial" charset="0"/>
              </a:rPr>
              <a:t>How to do complex shadows in complex lighting?</a:t>
            </a:r>
          </a:p>
          <a:p>
            <a:r>
              <a:rPr lang="en-US" sz="2400">
                <a:latin typeface="Arial" charset="0"/>
              </a:rPr>
              <a:t>With dynamically changing illumination and view?</a:t>
            </a:r>
          </a:p>
        </p:txBody>
      </p:sp>
    </p:spTree>
    <p:extLst>
      <p:ext uri="{BB962C8B-B14F-4D97-AF65-F5344CB8AC3E}">
        <p14:creationId xmlns:p14="http://schemas.microsoft.com/office/powerpoint/2010/main" val="15615763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8178" name="Object 2"/>
          <p:cNvGraphicFramePr>
            <a:graphicFrameLocks noChangeAspect="1"/>
          </p:cNvGraphicFramePr>
          <p:nvPr>
            <p:extLst>
              <p:ext uri="{D42A27DB-BD31-4B8C-83A1-F6EECF244321}">
                <p14:modId xmlns:p14="http://schemas.microsoft.com/office/powerpoint/2010/main" val="1273919857"/>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spid="_x0000_s2053" name="Equation" r:id="rId4" imgW="508000" imgH="1320800" progId="Equation.DSMT4">
                  <p:embed/>
                </p:oleObj>
              </mc:Choice>
              <mc:Fallback>
                <p:oleObj name="Equation" r:id="rId4" imgW="508000" imgH="1320800" progId="Equation.DSMT4">
                  <p:embed/>
                  <p:pic>
                    <p:nvPicPr>
                      <p:cNvPr id="0" name=""/>
                      <p:cNvPicPr>
                        <a:picLocks noChangeAspect="1" noChangeArrowheads="1"/>
                      </p:cNvPicPr>
                      <p:nvPr/>
                    </p:nvPicPr>
                    <p:blipFill>
                      <a:blip r:embed="rId5"/>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58179" name="Picture 3" descr="pl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58181" name="Object 5"/>
          <p:cNvGraphicFramePr>
            <a:graphicFrameLocks noChangeAspect="1"/>
          </p:cNvGraphicFramePr>
          <p:nvPr>
            <p:extLst>
              <p:ext uri="{D42A27DB-BD31-4B8C-83A1-F6EECF244321}">
                <p14:modId xmlns:p14="http://schemas.microsoft.com/office/powerpoint/2010/main" val="1673347847"/>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spid="_x0000_s2054" name="Equation" r:id="rId7" imgW="2235200" imgH="1320800" progId="Equation.DSMT4">
                  <p:embed/>
                </p:oleObj>
              </mc:Choice>
              <mc:Fallback>
                <p:oleObj name="Equation" r:id="rId7" imgW="2235200" imgH="1320800" progId="Equation.DSMT4">
                  <p:embed/>
                  <p:pic>
                    <p:nvPicPr>
                      <p:cNvPr id="0" name=""/>
                      <p:cNvPicPr>
                        <a:picLocks noChangeAspect="1" noChangeArrowheads="1"/>
                      </p:cNvPicPr>
                      <p:nvPr/>
                    </p:nvPicPr>
                    <p:blipFill>
                      <a:blip r:embed="rId8"/>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8182" name="Rectangle 6"/>
          <p:cNvSpPr>
            <a:spLocks noGrp="1" noChangeArrowheads="1"/>
          </p:cNvSpPr>
          <p:nvPr>
            <p:ph type="title"/>
          </p:nvPr>
        </p:nvSpPr>
        <p:spPr/>
        <p:txBody>
          <a:bodyPr/>
          <a:lstStyle/>
          <a:p>
            <a:r>
              <a:rPr lang="en-US" sz="3200"/>
              <a:t>Relighting as a Matrix-Vector Multiply</a:t>
            </a:r>
          </a:p>
        </p:txBody>
      </p:sp>
      <p:pic>
        <p:nvPicPr>
          <p:cNvPr id="7" name="Picture 2" descr="stpeters_sidewa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6882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8|9.8"/>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7.7|10.1|56.7|4.3|0.6"/>
</p:tagLst>
</file>

<file path=ppt/tags/tag4.xml><?xml version="1.0" encoding="utf-8"?>
<p:tagLst xmlns:a="http://schemas.openxmlformats.org/drawingml/2006/main" xmlns:r="http://schemas.openxmlformats.org/officeDocument/2006/relationships" xmlns:p="http://schemas.openxmlformats.org/presentationml/2006/main">
  <p:tag name="TIMING" val="|3.9|6.7|4.2"/>
</p:tagLst>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28884</TotalTime>
  <Words>4290</Words>
  <Application>Microsoft Macintosh PowerPoint</Application>
  <PresentationFormat>Letter Paper (8.5x11 in)</PresentationFormat>
  <Paragraphs>499</Paragraphs>
  <Slides>53</Slides>
  <Notes>27</Notes>
  <HiddenSlides>0</HiddenSlides>
  <MMClips>2</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53</vt:i4>
      </vt:variant>
    </vt:vector>
  </HeadingPairs>
  <TitlesOfParts>
    <vt:vector size="58" baseType="lpstr">
      <vt:lpstr>Default Design</vt:lpstr>
      <vt:lpstr>Image</vt:lpstr>
      <vt:lpstr>Equation</vt:lpstr>
      <vt:lpstr>MathType 6.0 Equation</vt:lpstr>
      <vt:lpstr>Microsoft Word Picture</vt:lpstr>
      <vt:lpstr>Advanced Computer Graphics</vt:lpstr>
      <vt:lpstr>To Do </vt:lpstr>
      <vt:lpstr>Motivation</vt:lpstr>
      <vt:lpstr>My General Philosophy</vt:lpstr>
      <vt:lpstr>Precomputation-Based Relighting</vt:lpstr>
      <vt:lpstr>Precomputation-Based Relighting</vt:lpstr>
      <vt:lpstr>Assumptions</vt:lpstr>
      <vt:lpstr>Why is This Hard?</vt:lpstr>
      <vt:lpstr>Relighting as a Matrix-Vector Multiply</vt:lpstr>
      <vt:lpstr>Relighting as a Matrix-Vector Multiply</vt:lpstr>
      <vt:lpstr>Matrix Columns (Images)</vt:lpstr>
      <vt:lpstr>Precompute: Ray-Trace Image Cols</vt:lpstr>
      <vt:lpstr>Precompute 2: Rasterize Matrix Rows</vt:lpstr>
      <vt:lpstr>Problem Definition</vt:lpstr>
      <vt:lpstr>Outline</vt:lpstr>
      <vt:lpstr>Precomputed Radiance Transfer</vt:lpstr>
      <vt:lpstr>Precomputation: Spherical Harmonics</vt:lpstr>
      <vt:lpstr>Diffuse Transfer Results</vt:lpstr>
      <vt:lpstr>Arbitrary BRDF Results</vt:lpstr>
      <vt:lpstr>Relighting as a Matrix-Vector Multiply</vt:lpstr>
      <vt:lpstr>Idea of Compression</vt:lpstr>
      <vt:lpstr>Outline</vt:lpstr>
      <vt:lpstr>PCA or SVD factorization</vt:lpstr>
      <vt:lpstr>Idea of Compression</vt:lpstr>
      <vt:lpstr>Local or Clustered PCA</vt:lpstr>
      <vt:lpstr>Demo (block PCA relighting)</vt:lpstr>
      <vt:lpstr>Outline</vt:lpstr>
      <vt:lpstr>Sparse Matrix-Vector Multiplication</vt:lpstr>
      <vt:lpstr>Haar Wavelet Basis</vt:lpstr>
      <vt:lpstr>Non-linear Wavelet Approximation</vt:lpstr>
      <vt:lpstr>Non-linear Wavelet Light Approximation</vt:lpstr>
      <vt:lpstr> </vt:lpstr>
      <vt:lpstr>Error in Lighting: St Peter’s Basilica</vt:lpstr>
      <vt:lpstr>Output Image Comparison</vt:lpstr>
      <vt:lpstr>Video</vt:lpstr>
      <vt:lpstr>Outline</vt:lpstr>
      <vt:lpstr>Changing Only The View</vt:lpstr>
      <vt:lpstr>Problem Characterization</vt:lpstr>
      <vt:lpstr>Clustered PCA</vt:lpstr>
      <vt:lpstr>Factored BRDFs</vt:lpstr>
      <vt:lpstr>Factored BRDFs: Critique</vt:lpstr>
      <vt:lpstr>Outline</vt:lpstr>
      <vt:lpstr>Factorization Approach</vt:lpstr>
      <vt:lpstr>Triple Product Integral Relighting</vt:lpstr>
      <vt:lpstr>Relit Images (3-5 sec/frame)</vt:lpstr>
      <vt:lpstr>Triple Product Integrals</vt:lpstr>
      <vt:lpstr>Basis Requirements</vt:lpstr>
      <vt:lpstr>1. Number of Non-Zero Tripling Coefficients</vt:lpstr>
      <vt:lpstr>2.  Sparsity in Light Approx. </vt:lpstr>
      <vt:lpstr>Summary of Wavelet Results</vt:lpstr>
      <vt:lpstr>Broader Computational Relevance</vt:lpstr>
      <vt:lpstr>Summary</vt:lpstr>
      <vt:lpstr>Subsequent Work</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632</cp:revision>
  <cp:lastPrinted>2015-04-21T04:14:05Z</cp:lastPrinted>
  <dcterms:created xsi:type="dcterms:W3CDTF">1999-02-11T00:43:51Z</dcterms:created>
  <dcterms:modified xsi:type="dcterms:W3CDTF">2017-03-09T00:30:43Z</dcterms:modified>
</cp:coreProperties>
</file>