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</p:sldMasterIdLst>
  <p:notesMasterIdLst>
    <p:notesMasterId r:id="rId56"/>
  </p:notesMasterIdLst>
  <p:handoutMasterIdLst>
    <p:handoutMasterId r:id="rId57"/>
  </p:handoutMasterIdLst>
  <p:sldIdLst>
    <p:sldId id="751" r:id="rId8"/>
    <p:sldId id="752" r:id="rId9"/>
    <p:sldId id="753" r:id="rId10"/>
    <p:sldId id="754" r:id="rId11"/>
    <p:sldId id="755" r:id="rId12"/>
    <p:sldId id="756" r:id="rId13"/>
    <p:sldId id="757" r:id="rId14"/>
    <p:sldId id="758" r:id="rId15"/>
    <p:sldId id="759" r:id="rId16"/>
    <p:sldId id="760" r:id="rId17"/>
    <p:sldId id="761" r:id="rId18"/>
    <p:sldId id="762" r:id="rId19"/>
    <p:sldId id="763" r:id="rId20"/>
    <p:sldId id="764" r:id="rId21"/>
    <p:sldId id="765" r:id="rId22"/>
    <p:sldId id="766" r:id="rId23"/>
    <p:sldId id="767" r:id="rId24"/>
    <p:sldId id="768" r:id="rId25"/>
    <p:sldId id="769" r:id="rId26"/>
    <p:sldId id="770" r:id="rId27"/>
    <p:sldId id="771" r:id="rId28"/>
    <p:sldId id="772" r:id="rId29"/>
    <p:sldId id="773" r:id="rId30"/>
    <p:sldId id="774" r:id="rId31"/>
    <p:sldId id="775" r:id="rId32"/>
    <p:sldId id="776" r:id="rId33"/>
    <p:sldId id="777" r:id="rId34"/>
    <p:sldId id="778" r:id="rId35"/>
    <p:sldId id="779" r:id="rId36"/>
    <p:sldId id="780" r:id="rId37"/>
    <p:sldId id="781" r:id="rId38"/>
    <p:sldId id="782" r:id="rId39"/>
    <p:sldId id="783" r:id="rId40"/>
    <p:sldId id="784" r:id="rId41"/>
    <p:sldId id="785" r:id="rId42"/>
    <p:sldId id="786" r:id="rId43"/>
    <p:sldId id="787" r:id="rId44"/>
    <p:sldId id="788" r:id="rId45"/>
    <p:sldId id="789" r:id="rId46"/>
    <p:sldId id="790" r:id="rId47"/>
    <p:sldId id="791" r:id="rId48"/>
    <p:sldId id="792" r:id="rId49"/>
    <p:sldId id="793" r:id="rId50"/>
    <p:sldId id="794" r:id="rId51"/>
    <p:sldId id="795" r:id="rId52"/>
    <p:sldId id="796" r:id="rId53"/>
    <p:sldId id="797" r:id="rId54"/>
    <p:sldId id="798" r:id="rId55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1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Relationship Id="rId2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DDECF-0974-3640-BC68-650EC697ED2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4484" y="693822"/>
            <a:ext cx="4564201" cy="346603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74" y="4390110"/>
            <a:ext cx="5141736" cy="4235075"/>
          </a:xfrm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F4CEE-5BA1-204D-A39C-FAC62F2B5F5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8034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EC4FF5B-8484-A645-B70A-802B0310260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8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CD98B-CA1C-D341-A975-00FE397ED91E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0082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D13842D-13CA-EC41-A299-7319E422EF79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396EC-FBBE-6446-9ED9-FDE4172AFAFD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213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C26D4A8-14A2-5448-83D5-CA6C98C36906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2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1FB25-6352-FB4F-8133-55AB840566A7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417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4021BA0-64DA-2044-BA8A-5ED7A324957A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4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r>
              <a:rPr lang="en-US"/>
              <a:t>Reversibly encode all the information in this otherwise blurred photo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4C10-7980-1248-BBA5-DE344D98D57F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622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CDCFF5E-61EA-9546-96E0-91C1C455896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6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r>
              <a:rPr lang="en-US"/>
              <a:t>The glint out of focus shows the unusual pattern.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EDA94-3830-394E-834C-938A3A0E68A2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How blurring happens in traditional camera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5453D-0952-9748-8ED3-5029554F2DC1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And in flutter shutter camera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0AC7B-6F29-7D49-A91F-9CAB4040F66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C2996-2C9E-9743-8029-4F6AFF9E5561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1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How is the blurred image formed?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convolution with box filter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16530-6FBC-3E4B-8F5D-AC5D4B9D26BD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Coded exposure makes the filter broadband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848BC-554E-D540-A19F-A6DDC9A3453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165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A6D2458-1E8B-5C49-8A61-A9877BC32CDA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E90C6-43AF-3449-8421-66695D876566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Deblurring using the single photo. Blur is 60  pixels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22493-E072-3149-9945-85DFE9324DEE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1C38E-CA52-914A-A829-859D18EC54EB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3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547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/>
          <a:lstStyle/>
          <a:p>
            <a:r>
              <a:rPr lang="en-US"/>
              <a:t>Result: Blur is 235 pixels, all text can be read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51A63-B713-3347-8A19-C8C7B3D1C52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369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C9EBDBD-F305-7F4F-A44B-5988986195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23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AA233-CFA0-B545-A129-7C73F3BF01FA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574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BB9A974-5007-DC44-B4C6-11841513CB69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24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60998" y="2681651"/>
            <a:ext cx="4568748" cy="346910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2ED7B-8774-1C41-BF53-4DEC8526AD8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9881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45E962D-B4BC-5943-840E-946D879E64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25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7413" y="2681288"/>
            <a:ext cx="4622801" cy="3468687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14ED2-2B91-3F42-9CDF-77107C3EA53E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086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C2FF993-EDF8-DB4A-A05D-9E0E7435D33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0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2063" y="695357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288" y="4408530"/>
            <a:ext cx="5590425" cy="417981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AEAE0-C444-1041-91F1-E0E45837C9D9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393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CC27486C-8830-EA40-A303-DF3D64992FEB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3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163A2-ED82-EC43-9356-5CA96560C685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0598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5C42FB5-7EE7-134C-A6D6-D6142BCC29C7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29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B57C7-0C89-2E4D-8D14-5D0B3D6E4793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18274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2987D0F-261B-0543-90D7-EC96AA59F65D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937" y="686147"/>
            <a:ext cx="4617255" cy="350594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8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804" y="4410065"/>
            <a:ext cx="5587394" cy="4176744"/>
          </a:xfrm>
        </p:spPr>
        <p:txBody>
          <a:bodyPr lIns="92959" tIns="46480" rIns="92959" bIns="46480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397985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85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91980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8410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3345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1758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1963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54425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30634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0125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157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E91B-4177-874A-9D0D-03A952343D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06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1CFBE-4CD4-4D4B-9560-9970C4C12F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2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69EAF-B561-9B4A-B55E-B8C9EF617D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73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A2664-5C38-3D47-A6DB-BD639A1B3A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2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C227D-D3C3-564E-AE30-C391E40CF4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26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AD10B-9536-D44D-A140-403ADF7C1E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33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09B2A-C954-B84F-ACE4-257B9B52E3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3AA1F-138E-8240-8424-4C6C1DF82E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23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809C8-E9CC-B04B-82ED-635FFB8ED7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5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F7295-E523-B549-84E6-578C2A1BF2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31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E185A-526B-D54C-9A86-58B92B6BFC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06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37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076070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2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97974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5774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799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9760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52821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79465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12250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8900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43238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F03DC7-04F4-E746-B7CE-1F5828A8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46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026A8E-811F-7744-8499-04D04584E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42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A9C9B-144A-1F4C-A581-588E8E636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1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98E11-83B3-A84C-BE29-1ACA3CB4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88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527D98-4B0B-C949-8EB5-EF1BAE00E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4AE797-8EE9-AE4A-8A71-F163403C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96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DAAD06-80E7-634E-A594-E8DD47B5F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85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173840-5232-DA48-9C17-844A3E3A3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BABE2-9C63-6346-9776-A58991B45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8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59B89-EC30-4142-A637-2DBBB0DEF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6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BE23C-203E-5A41-929A-6476EE77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64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AE739-3C8A-914D-A0CF-DA6E0CB91D2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87925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CA38A-8BFA-E846-9ECC-A4DEF8A1A9B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75758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0D5E7-4410-8E4D-948F-2D2F193DBE5A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40351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524763-AE47-304F-AAB1-EE63CBF4A0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34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A9EF8-9277-BB44-BB99-2BBC9B6151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4440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0D9E29-6D3C-5E4B-8CF7-430EFFB7F6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18498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4158E-F07B-3540-969D-3F7F42FFF8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341918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FEA53-3EF1-214A-B1BA-02B4BE9B512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8445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418F03-4D46-574C-85D9-C5A1BD207A5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35052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611E2-0033-6E46-8A80-B91FF7EC86C8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9119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415925"/>
            <a:ext cx="2152650" cy="6251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15925"/>
            <a:ext cx="6305550" cy="6251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24D876-EFEE-FE40-BFE9-272BFE7E9AA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09700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43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2294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9417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809750"/>
            <a:ext cx="4132262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6372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7389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2025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43862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72613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223929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622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1650"/>
            <a:ext cx="2133600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01650"/>
            <a:ext cx="6248400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71715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501650"/>
            <a:ext cx="8534400" cy="603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5944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6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61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Arial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fld id="{1B66EC3E-088E-D74A-823F-AF69AB2D4D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61287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603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3603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50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62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0A3C26A-4CF7-B14A-A6DC-FEE5007EF7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218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58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89063"/>
            <a:ext cx="86106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1596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DA41AED0-26E3-1946-A23C-19FF19CCDCE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  <p:sp>
        <p:nvSpPr>
          <p:cNvPr id="15964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5925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23696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tx2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501650"/>
            <a:ext cx="6858000" cy="1022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809750"/>
            <a:ext cx="84153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3236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www.michaelbach.de/ot/sze_muelue/index.html" TargetMode="Externa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evec.org/Pinhole/35mm-pinhole-camera.jpg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debevec.org/Pinhole/" TargetMode="External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.ntnu.edu.tw/java/Lens/lens_e.html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hyperlink" Target="https://pictures.lytro.com/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microsoft.com/office/2007/relationships/media" Target="file:///C:\Documents%20and%20Settings\raskar\My%20Documents\Work\FromWDdisk\Ramesh\Siggr08\Glare\BuildingLightFieldCamera.mpg" TargetMode="External"/><Relationship Id="rId2" Type="http://schemas.openxmlformats.org/officeDocument/2006/relationships/video" Target="file:///C:\Documents%20and%20Settings\raskar\My%20Documents\Work\FromWDdisk\Ramesh\Siggr08\Glare\BuildingLightFieldCamera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5.png"/><Relationship Id="rId47" Type="http://schemas.openxmlformats.org/officeDocument/2006/relationships/image" Target="../media/image96.png"/><Relationship Id="rId48" Type="http://schemas.openxmlformats.org/officeDocument/2006/relationships/image" Target="../media/image97.png"/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75.png"/><Relationship Id="rId27" Type="http://schemas.openxmlformats.org/officeDocument/2006/relationships/image" Target="../media/image76.png"/><Relationship Id="rId28" Type="http://schemas.openxmlformats.org/officeDocument/2006/relationships/image" Target="../media/image77.png"/><Relationship Id="rId29" Type="http://schemas.openxmlformats.org/officeDocument/2006/relationships/image" Target="../media/image78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30" Type="http://schemas.openxmlformats.org/officeDocument/2006/relationships/image" Target="../media/image79.png"/><Relationship Id="rId31" Type="http://schemas.openxmlformats.org/officeDocument/2006/relationships/image" Target="../media/image80.png"/><Relationship Id="rId32" Type="http://schemas.openxmlformats.org/officeDocument/2006/relationships/image" Target="../media/image81.png"/><Relationship Id="rId9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33" Type="http://schemas.openxmlformats.org/officeDocument/2006/relationships/image" Target="../media/image82.png"/><Relationship Id="rId34" Type="http://schemas.openxmlformats.org/officeDocument/2006/relationships/image" Target="../media/image83.png"/><Relationship Id="rId35" Type="http://schemas.openxmlformats.org/officeDocument/2006/relationships/image" Target="../media/image84.png"/><Relationship Id="rId36" Type="http://schemas.openxmlformats.org/officeDocument/2006/relationships/image" Target="../media/image85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37" Type="http://schemas.openxmlformats.org/officeDocument/2006/relationships/image" Target="../media/image86.png"/><Relationship Id="rId38" Type="http://schemas.openxmlformats.org/officeDocument/2006/relationships/image" Target="../media/image87.png"/><Relationship Id="rId39" Type="http://schemas.openxmlformats.org/officeDocument/2006/relationships/image" Target="../media/image88.png"/><Relationship Id="rId40" Type="http://schemas.openxmlformats.org/officeDocument/2006/relationships/image" Target="../media/image89.png"/><Relationship Id="rId41" Type="http://schemas.openxmlformats.org/officeDocument/2006/relationships/image" Target="../media/image90.png"/><Relationship Id="rId42" Type="http://schemas.openxmlformats.org/officeDocument/2006/relationships/image" Target="../media/image91.png"/><Relationship Id="rId43" Type="http://schemas.openxmlformats.org/officeDocument/2006/relationships/image" Target="../media/image92.png"/><Relationship Id="rId44" Type="http://schemas.openxmlformats.org/officeDocument/2006/relationships/image" Target="../media/image93.png"/><Relationship Id="rId45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png"/><Relationship Id="rId26" Type="http://schemas.openxmlformats.org/officeDocument/2006/relationships/image" Target="../media/image98.png"/><Relationship Id="rId27" Type="http://schemas.openxmlformats.org/officeDocument/2006/relationships/image" Target="../media/image99.png"/><Relationship Id="rId28" Type="http://schemas.openxmlformats.org/officeDocument/2006/relationships/image" Target="../media/image100.png"/><Relationship Id="rId29" Type="http://schemas.openxmlformats.org/officeDocument/2006/relationships/image" Target="../media/image10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30" Type="http://schemas.openxmlformats.org/officeDocument/2006/relationships/image" Target="../media/image83.png"/><Relationship Id="rId31" Type="http://schemas.openxmlformats.org/officeDocument/2006/relationships/image" Target="../media/image102.png"/><Relationship Id="rId32" Type="http://schemas.openxmlformats.org/officeDocument/2006/relationships/image" Target="../media/image103.png"/><Relationship Id="rId9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33" Type="http://schemas.openxmlformats.org/officeDocument/2006/relationships/image" Target="../media/image104.png"/><Relationship Id="rId34" Type="http://schemas.openxmlformats.org/officeDocument/2006/relationships/image" Target="../media/image105.png"/><Relationship Id="rId35" Type="http://schemas.openxmlformats.org/officeDocument/2006/relationships/image" Target="../media/image106.png"/><Relationship Id="rId36" Type="http://schemas.openxmlformats.org/officeDocument/2006/relationships/image" Target="../media/image107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image" Target="../media/image68.png"/><Relationship Id="rId37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20" Type="http://schemas.openxmlformats.org/officeDocument/2006/relationships/image" Target="../media/image71.png"/><Relationship Id="rId21" Type="http://schemas.openxmlformats.org/officeDocument/2006/relationships/image" Target="../media/image72.png"/><Relationship Id="rId22" Type="http://schemas.openxmlformats.org/officeDocument/2006/relationships/image" Target="../media/image73.png"/><Relationship Id="rId23" Type="http://schemas.openxmlformats.org/officeDocument/2006/relationships/image" Target="../media/image74.png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26" Type="http://schemas.openxmlformats.org/officeDocument/2006/relationships/image" Target="../media/image97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9" Type="http://schemas.openxmlformats.org/officeDocument/2006/relationships/image" Target="../media/image70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09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1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2017]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14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lines aren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t…</a:t>
            </a:r>
          </a:p>
        </p:txBody>
      </p:sp>
      <p:pic>
        <p:nvPicPr>
          <p:cNvPr id="1768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Figure by David Forsyth</a:t>
            </a:r>
          </a:p>
        </p:txBody>
      </p:sp>
    </p:spTree>
    <p:extLst>
      <p:ext uri="{BB962C8B-B14F-4D97-AF65-F5344CB8AC3E}">
        <p14:creationId xmlns:p14="http://schemas.microsoft.com/office/powerpoint/2010/main" val="106550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Lengths 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be trusted...</a:t>
            </a:r>
          </a:p>
        </p:txBody>
      </p:sp>
      <p:pic>
        <p:nvPicPr>
          <p:cNvPr id="1769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947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Figure by David Forsyth</a:t>
            </a:r>
          </a:p>
        </p:txBody>
      </p:sp>
      <p:sp>
        <p:nvSpPr>
          <p:cNvPr id="176947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78" name="Rectangle 6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79" name="Rectangle 7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9480" name="Text Box 8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B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69481" name="Text Box 9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69482" name="Text Box 10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7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…but humans </a:t>
            </a:r>
            <a:r>
              <a:rPr lang="en-US" dirty="0" smtClean="0">
                <a:solidFill>
                  <a:schemeClr val="tx1"/>
                </a:solidFill>
              </a:rPr>
              <a:t>adapt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770499" name="Rectangle 3"/>
          <p:cNvSpPr>
            <a:spLocks noChangeArrowheads="1"/>
          </p:cNvSpPr>
          <p:nvPr/>
        </p:nvSpPr>
        <p:spPr bwMode="auto">
          <a:xfrm>
            <a:off x="4114800" y="652145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  <a:hlinkClick r:id="rId2"/>
              </a:rPr>
              <a:t>http://www.michaelbach.de/ot/sze_muelue/index.html</a:t>
            </a:r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770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4495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70501" name="Group 5"/>
          <p:cNvGrpSpPr>
            <a:grpSpLocks/>
          </p:cNvGrpSpPr>
          <p:nvPr/>
        </p:nvGrpSpPr>
        <p:grpSpPr bwMode="auto">
          <a:xfrm>
            <a:off x="2743200" y="3683000"/>
            <a:ext cx="3048000" cy="1009650"/>
            <a:chOff x="1728" y="2418"/>
            <a:chExt cx="1920" cy="636"/>
          </a:xfrm>
        </p:grpSpPr>
        <p:sp>
          <p:nvSpPr>
            <p:cNvPr id="1770502" name="Line 6"/>
            <p:cNvSpPr>
              <a:spLocks noChangeShapeType="1"/>
            </p:cNvSpPr>
            <p:nvPr/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70503" name="Line 7"/>
            <p:cNvSpPr>
              <a:spLocks noChangeShapeType="1"/>
            </p:cNvSpPr>
            <p:nvPr/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70504" name="Line 8"/>
          <p:cNvSpPr>
            <a:spLocks noChangeShapeType="1"/>
          </p:cNvSpPr>
          <p:nvPr/>
        </p:nvSpPr>
        <p:spPr bwMode="auto">
          <a:xfrm>
            <a:off x="4343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5" name="Line 9"/>
          <p:cNvSpPr>
            <a:spLocks noChangeShapeType="1"/>
          </p:cNvSpPr>
          <p:nvPr/>
        </p:nvSpPr>
        <p:spPr bwMode="auto">
          <a:xfrm flipH="1" flipV="1">
            <a:off x="624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6" name="Line 10"/>
          <p:cNvSpPr>
            <a:spLocks noChangeShapeType="1"/>
          </p:cNvSpPr>
          <p:nvPr/>
        </p:nvSpPr>
        <p:spPr bwMode="auto">
          <a:xfrm flipV="1">
            <a:off x="624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7" name="Line 11"/>
          <p:cNvSpPr>
            <a:spLocks noChangeShapeType="1"/>
          </p:cNvSpPr>
          <p:nvPr/>
        </p:nvSpPr>
        <p:spPr bwMode="auto">
          <a:xfrm>
            <a:off x="2438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8" name="Line 12"/>
          <p:cNvSpPr>
            <a:spLocks noChangeShapeType="1"/>
          </p:cNvSpPr>
          <p:nvPr/>
        </p:nvSpPr>
        <p:spPr bwMode="auto">
          <a:xfrm flipH="1" flipV="1">
            <a:off x="243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09" name="Line 13"/>
          <p:cNvSpPr>
            <a:spLocks noChangeShapeType="1"/>
          </p:cNvSpPr>
          <p:nvPr/>
        </p:nvSpPr>
        <p:spPr bwMode="auto">
          <a:xfrm flipV="1">
            <a:off x="243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0" name="Line 14"/>
          <p:cNvSpPr>
            <a:spLocks noChangeShapeType="1"/>
          </p:cNvSpPr>
          <p:nvPr/>
        </p:nvSpPr>
        <p:spPr bwMode="auto">
          <a:xfrm flipV="1">
            <a:off x="3962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1" name="Line 15"/>
          <p:cNvSpPr>
            <a:spLocks noChangeShapeType="1"/>
          </p:cNvSpPr>
          <p:nvPr/>
        </p:nvSpPr>
        <p:spPr bwMode="auto">
          <a:xfrm flipH="1" flipV="1">
            <a:off x="3962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70512" name="Rectangle 16"/>
          <p:cNvSpPr>
            <a:spLocks noChangeArrowheads="1"/>
          </p:cNvSpPr>
          <p:nvPr/>
        </p:nvSpPr>
        <p:spPr bwMode="auto">
          <a:xfrm>
            <a:off x="3322638" y="2286000"/>
            <a:ext cx="231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</a:rPr>
              <a:t>Müller-Lyer Illusion</a:t>
            </a:r>
          </a:p>
        </p:txBody>
      </p:sp>
      <p:sp>
        <p:nvSpPr>
          <p:cNvPr id="1770513" name="Text Box 17"/>
          <p:cNvSpPr txBox="1">
            <a:spLocks noChangeArrowheads="1"/>
          </p:cNvSpPr>
          <p:nvPr/>
        </p:nvSpPr>
        <p:spPr bwMode="auto">
          <a:xfrm>
            <a:off x="1066800" y="5943600"/>
            <a:ext cx="689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We don</a:t>
            </a:r>
            <a:r>
              <a:rPr lang="ja-JP" altLang="en-US" sz="2400">
                <a:solidFill>
                  <a:srgbClr val="000000"/>
                </a:solidFill>
                <a:latin typeface="Arial"/>
                <a:cs typeface="Arial" charset="0"/>
              </a:rPr>
              <a:t>’</a:t>
            </a: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t make measurements in the image plane</a:t>
            </a:r>
          </a:p>
        </p:txBody>
      </p:sp>
    </p:spTree>
    <p:extLst>
      <p:ext uri="{BB962C8B-B14F-4D97-AF65-F5344CB8AC3E}">
        <p14:creationId xmlns:p14="http://schemas.microsoft.com/office/powerpoint/2010/main" val="103351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05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7724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first camera</a:t>
            </a:r>
          </a:p>
          <a:p>
            <a:pPr lvl="1">
              <a:lnSpc>
                <a:spcPct val="90000"/>
              </a:lnSpc>
            </a:pPr>
            <a:r>
              <a:rPr lang="en-US"/>
              <a:t>Known to Aristotle</a:t>
            </a:r>
          </a:p>
          <a:p>
            <a:pPr lvl="1">
              <a:lnSpc>
                <a:spcPct val="90000"/>
              </a:lnSpc>
            </a:pPr>
            <a:r>
              <a:rPr lang="en-US"/>
              <a:t>Depth of the room is the effective focal length</a:t>
            </a:r>
          </a:p>
        </p:txBody>
      </p:sp>
      <p:pic>
        <p:nvPicPr>
          <p:cNvPr id="1779716" name="Picture 4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400675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9717" name="Text Box 5"/>
          <p:cNvSpPr txBox="1">
            <a:spLocks noChangeArrowheads="1"/>
          </p:cNvSpPr>
          <p:nvPr/>
        </p:nvSpPr>
        <p:spPr bwMode="auto">
          <a:xfrm>
            <a:off x="2608263" y="928688"/>
            <a:ext cx="4021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i="1">
                <a:solidFill>
                  <a:srgbClr val="000000"/>
                </a:solidFill>
                <a:latin typeface="Helvetica" charset="0"/>
                <a:cs typeface="Arial" charset="0"/>
              </a:rPr>
              <a:t>Camera Obscura</a:t>
            </a:r>
            <a:r>
              <a:rPr lang="en-US">
                <a:solidFill>
                  <a:srgbClr val="000000"/>
                </a:solidFill>
                <a:latin typeface="Helvetica" charset="0"/>
                <a:cs typeface="Arial" charset="0"/>
              </a:rPr>
              <a:t>,  Gemma Frisius, 1558</a:t>
            </a:r>
          </a:p>
        </p:txBody>
      </p:sp>
    </p:spTree>
    <p:extLst>
      <p:ext uri="{BB962C8B-B14F-4D97-AF65-F5344CB8AC3E}">
        <p14:creationId xmlns:p14="http://schemas.microsoft.com/office/powerpoint/2010/main" val="26595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Pinhole to Lenses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Computer graphics assumes pinhole model</a:t>
            </a:r>
          </a:p>
          <a:p>
            <a:endParaRPr lang="en-US"/>
          </a:p>
          <a:p>
            <a:r>
              <a:rPr lang="en-US"/>
              <a:t>But making aperture narrow limits light</a:t>
            </a:r>
          </a:p>
          <a:p>
            <a:endParaRPr lang="en-US"/>
          </a:p>
          <a:p>
            <a:r>
              <a:rPr lang="en-US"/>
              <a:t>Making aperture large causes blurriness</a:t>
            </a:r>
          </a:p>
          <a:p>
            <a:endParaRPr lang="en-US"/>
          </a:p>
          <a:p>
            <a:r>
              <a:rPr lang="en-US"/>
              <a:t>Real cameras have lenses to collect more light, and focus it on the image plane</a:t>
            </a:r>
          </a:p>
          <a:p>
            <a:r>
              <a:rPr lang="en-US"/>
              <a:t>(Kolb et al. 95 simulates lens effects rendering)</a:t>
            </a:r>
          </a:p>
        </p:txBody>
      </p:sp>
    </p:spTree>
    <p:extLst>
      <p:ext uri="{BB962C8B-B14F-4D97-AF65-F5344CB8AC3E}">
        <p14:creationId xmlns:p14="http://schemas.microsoft.com/office/powerpoint/2010/main" val="257689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786883" name="Picture 3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6884" name="Picture 4" descr="35mm-pinhole-camer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6885" name="Rectangle 5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latin typeface="Arial" charset="0"/>
                <a:cs typeface="Arial" charset="0"/>
                <a:hlinkClick r:id="rId5"/>
              </a:rPr>
              <a:t>http://www.debevec.org/Pinhole/</a:t>
            </a:r>
            <a:endParaRPr lang="en-US" sz="2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86886" name="Text Box 6"/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Why so</a:t>
            </a:r>
          </a:p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blurry?</a:t>
            </a:r>
          </a:p>
        </p:txBody>
      </p:sp>
    </p:spTree>
    <p:extLst>
      <p:ext uri="{BB962C8B-B14F-4D97-AF65-F5344CB8AC3E}">
        <p14:creationId xmlns:p14="http://schemas.microsoft.com/office/powerpoint/2010/main" val="106515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68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1787907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1787908" name="Picture 4" descr="pinhole_diff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87909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7879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/>
              <a:t>Why not make the aperture as small as possible?</a:t>
            </a:r>
          </a:p>
          <a:p>
            <a:pPr lvl="1"/>
            <a:r>
              <a:rPr lang="en-US"/>
              <a:t>Less light gets through</a:t>
            </a:r>
          </a:p>
          <a:p>
            <a:pPr lvl="1"/>
            <a:r>
              <a:rPr lang="en-US"/>
              <a:t>Diffraction effects…</a:t>
            </a:r>
          </a:p>
        </p:txBody>
      </p:sp>
      <p:sp>
        <p:nvSpPr>
          <p:cNvPr id="1787911" name="Rectangle 7"/>
          <p:cNvSpPr>
            <a:spLocks noChangeArrowheads="1"/>
          </p:cNvSpPr>
          <p:nvPr/>
        </p:nvSpPr>
        <p:spPr bwMode="auto">
          <a:xfrm>
            <a:off x="2946400" y="3200400"/>
            <a:ext cx="325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Less light gets through</a:t>
            </a:r>
          </a:p>
        </p:txBody>
      </p:sp>
      <p:sp>
        <p:nvSpPr>
          <p:cNvPr id="1787912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87589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94288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8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reason for lenses</a:t>
            </a:r>
          </a:p>
        </p:txBody>
      </p:sp>
      <p:sp>
        <p:nvSpPr>
          <p:cNvPr id="1788932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0340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and Defocus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8196263" cy="1524000"/>
          </a:xfrm>
        </p:spPr>
        <p:txBody>
          <a:bodyPr/>
          <a:lstStyle/>
          <a:p>
            <a:r>
              <a:rPr lang="en-US"/>
              <a:t>A lens focuses light onto the film</a:t>
            </a:r>
          </a:p>
          <a:p>
            <a:pPr lvl="1"/>
            <a:r>
              <a:rPr lang="en-US"/>
              <a:t>There is a specific distance at which objects are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focus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2"/>
            <a:r>
              <a:rPr lang="en-US"/>
              <a:t>other points project to a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circle of confusion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in the image</a:t>
            </a:r>
          </a:p>
          <a:p>
            <a:pPr lvl="1"/>
            <a:r>
              <a:rPr lang="en-US"/>
              <a:t>Changing the shape/separation of lens changes this distance</a:t>
            </a:r>
          </a:p>
        </p:txBody>
      </p:sp>
      <p:pic>
        <p:nvPicPr>
          <p:cNvPr id="1780740" name="Picture 4" descr="image-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0741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80742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80743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80744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780745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80746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80747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780748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49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0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80751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52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3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780754" name="Group 18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780755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780756" name="Group 2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780757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8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59" name="Line 23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0" name="Line 24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1" name="Line 25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0762" name="Line 26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80763" name="Oval 27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80764" name="Group 28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780765" name="Text Box 29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>
                  <a:solidFill>
                    <a:srgbClr val="000000"/>
                  </a:solidFill>
                  <a:latin typeface="Arial"/>
                  <a:cs typeface="Arial" charset="0"/>
                </a:rPr>
                <a:t>“</a:t>
              </a:r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circle of </a:t>
              </a:r>
            </a:p>
            <a:p>
              <a:r>
                <a:rPr lang="en-US">
                  <a:solidFill>
                    <a:srgbClr val="000000"/>
                  </a:solidFill>
                  <a:latin typeface="Arial" charset="0"/>
                  <a:cs typeface="Arial" charset="0"/>
                </a:rPr>
                <a:t>confusion</a:t>
              </a:r>
              <a:r>
                <a:rPr lang="ja-JP" altLang="en-US">
                  <a:solidFill>
                    <a:srgbClr val="000000"/>
                  </a:solidFill>
                  <a:latin typeface="Arial"/>
                  <a:cs typeface="Arial" charset="0"/>
                </a:rPr>
                <a:t>”</a:t>
              </a:r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0766" name="Line 30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80767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3801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7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 lenses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Thin lens equation: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/>
              <a:t>Any object point satisfying this equation is in focus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What is the shape of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How can we change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Thin lens applet:  </a:t>
            </a:r>
            <a:r>
              <a:rPr lang="en-US" sz="1200">
                <a:hlinkClick r:id="rId3"/>
              </a:rPr>
              <a:t>http://www.phy.ntnu.edu.tw/java/Lens/lens_e.html</a:t>
            </a:r>
            <a:r>
              <a:rPr lang="en-US" sz="1200"/>
              <a:t>  (by Fu-Kwun Hwang</a:t>
            </a:r>
            <a:r>
              <a:rPr lang="en-US" sz="1600"/>
              <a:t> )</a:t>
            </a:r>
          </a:p>
        </p:txBody>
      </p:sp>
      <p:pic>
        <p:nvPicPr>
          <p:cNvPr id="1781764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724400"/>
            <a:ext cx="16335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765" name="Rectangle 5"/>
          <p:cNvSpPr>
            <a:spLocks noChangeArrowheads="1"/>
          </p:cNvSpPr>
          <p:nvPr/>
        </p:nvSpPr>
        <p:spPr bwMode="auto">
          <a:xfrm>
            <a:off x="1371600" y="15240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7817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67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93022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smtClean="0"/>
              <a:t>Assignment 2 due </a:t>
            </a:r>
            <a:r>
              <a:rPr lang="en-US" dirty="0" smtClean="0"/>
              <a:t>May 19</a:t>
            </a:r>
            <a:endParaRPr lang="en-US" dirty="0" smtClean="0"/>
          </a:p>
          <a:p>
            <a:pPr lvl="1"/>
            <a:r>
              <a:rPr lang="en-US" dirty="0" smtClean="0"/>
              <a:t>Any last minute issues or questions?</a:t>
            </a:r>
            <a:endParaRPr lang="en-US" dirty="0"/>
          </a:p>
          <a:p>
            <a:r>
              <a:rPr lang="en-US" dirty="0" smtClean="0"/>
              <a:t>Next two lectures: Imaging, Texture Synthesis</a:t>
            </a:r>
          </a:p>
          <a:p>
            <a:pPr lvl="1"/>
            <a:r>
              <a:rPr lang="en-US" dirty="0" smtClean="0"/>
              <a:t>Then resume rendering, animation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1576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pic>
        <p:nvPicPr>
          <p:cNvPr id="1784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4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4837" name="Rectangle 5"/>
          <p:cNvSpPr>
            <a:spLocks noChangeArrowheads="1"/>
          </p:cNvSpPr>
          <p:nvPr/>
        </p:nvSpPr>
        <p:spPr bwMode="auto">
          <a:xfrm>
            <a:off x="3446463" y="6521450"/>
            <a:ext cx="5697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Arial" charset="0"/>
                <a:cs typeface="Arial" charset="0"/>
              </a:rPr>
              <a:t>http://www.cambridgeincolour.com/tutorials/depth-of-field.htm</a:t>
            </a:r>
          </a:p>
        </p:txBody>
      </p:sp>
    </p:spTree>
    <p:extLst>
      <p:ext uri="{BB962C8B-B14F-4D97-AF65-F5344CB8AC3E}">
        <p14:creationId xmlns:p14="http://schemas.microsoft.com/office/powerpoint/2010/main" val="5440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 i="1" dirty="0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 dirty="0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 dirty="0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57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626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595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</p:spTree>
    <p:extLst>
      <p:ext uri="{BB962C8B-B14F-4D97-AF65-F5344CB8AC3E}">
        <p14:creationId xmlns:p14="http://schemas.microsoft.com/office/powerpoint/2010/main" val="1176641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581400"/>
            <a:ext cx="4343400" cy="381000"/>
          </a:xfrm>
        </p:spPr>
        <p:txBody>
          <a:bodyPr/>
          <a:lstStyle/>
          <a:p>
            <a:r>
              <a:rPr lang="en-US" sz="19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Lenslet-based Light Field camera</a:t>
            </a:r>
          </a:p>
        </p:txBody>
      </p:sp>
      <p:pic>
        <p:nvPicPr>
          <p:cNvPr id="1692675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6" name="Picture 4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502525" cy="243522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7" name="Text Box 10"/>
          <p:cNvSpPr txBox="1">
            <a:spLocks noChangeArrowheads="1"/>
          </p:cNvSpPr>
          <p:nvPr/>
        </p:nvSpPr>
        <p:spPr bwMode="auto">
          <a:xfrm>
            <a:off x="185738" y="6369050"/>
            <a:ext cx="6246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Verdana" charset="0"/>
              </a:rPr>
              <a:t>[Adelson and Wang, 1992, Ng et al. 2005 ]</a:t>
            </a:r>
          </a:p>
        </p:txBody>
      </p:sp>
      <p:sp>
        <p:nvSpPr>
          <p:cNvPr id="1592331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  <p:sp>
        <p:nvSpPr>
          <p:cNvPr id="1692679" name="Line 12"/>
          <p:cNvSpPr>
            <a:spLocks noChangeShapeType="1"/>
          </p:cNvSpPr>
          <p:nvPr/>
        </p:nvSpPr>
        <p:spPr bwMode="auto">
          <a:xfrm>
            <a:off x="-609600" y="3629025"/>
            <a:ext cx="10668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5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9538"/>
            <a:ext cx="8077200" cy="652462"/>
          </a:xfrm>
        </p:spPr>
        <p:txBody>
          <a:bodyPr/>
          <a:lstStyle/>
          <a:p>
            <a:r>
              <a:rPr lang="en-US" sz="2900">
                <a:effectLst>
                  <a:outerShdw blurRad="38100" dist="38100" dir="2700000" algn="tl">
                    <a:srgbClr val="FFFFFF"/>
                  </a:outerShdw>
                </a:effectLst>
              </a:rPr>
              <a:t>Stanford Plenoptic Camera  </a:t>
            </a:r>
            <a:r>
              <a:rPr lang="en-US" sz="1700">
                <a:effectLst>
                  <a:outerShdw blurRad="38100" dist="38100" dir="2700000" algn="tl">
                    <a:srgbClr val="FFFFFF"/>
                  </a:outerShdw>
                </a:effectLst>
              </a:rPr>
              <a:t>[Ng et al 2005]</a:t>
            </a:r>
          </a:p>
        </p:txBody>
      </p:sp>
      <p:sp>
        <p:nvSpPr>
          <p:cNvPr id="169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6381750"/>
            <a:ext cx="8864600" cy="476250"/>
          </a:xfrm>
        </p:spPr>
        <p:txBody>
          <a:bodyPr/>
          <a:lstStyle/>
          <a:p>
            <a:pPr marL="285750" indent="-285750">
              <a:buFontTx/>
              <a:buNone/>
            </a:pPr>
            <a:r>
              <a:rPr lang="en-US" sz="1900" i="1"/>
              <a:t>4000 </a:t>
            </a:r>
            <a:r>
              <a:rPr lang="en-US" sz="1900" i="1"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1694724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4725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4726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Contax medium format camera</a:t>
            </a:r>
          </a:p>
        </p:txBody>
      </p:sp>
      <p:sp>
        <p:nvSpPr>
          <p:cNvPr id="1694727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Kodak 16-megapixel sensor</a:t>
            </a:r>
          </a:p>
        </p:txBody>
      </p:sp>
      <p:grpSp>
        <p:nvGrpSpPr>
          <p:cNvPr id="1694728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1694729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4730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1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Adaptive Optics microlens array</a:t>
              </a:r>
            </a:p>
          </p:txBody>
        </p:sp>
        <p:sp>
          <p:nvSpPr>
            <p:cNvPr id="1694732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125</a:t>
              </a:r>
              <a:r>
                <a:rPr lang="el-GR" sz="2000">
                  <a:solidFill>
                    <a:srgbClr val="000000"/>
                  </a:solidFill>
                  <a:cs typeface="Times New Roman" charset="0"/>
                </a:rPr>
                <a:t>μ</a:t>
              </a: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 square-sided microlenses</a:t>
              </a:r>
              <a:endParaRPr lang="el-GR" sz="2000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grpSp>
        <p:nvGrpSpPr>
          <p:cNvPr id="1694733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1694734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/>
              <a:endParaRPr lang="en-US" sz="2400">
                <a:solidFill>
                  <a:srgbClr val="000000"/>
                </a:solidFill>
                <a:latin typeface="Times" charset="0"/>
              </a:endParaRPr>
            </a:p>
          </p:txBody>
        </p:sp>
        <p:cxnSp>
          <p:nvCxnSpPr>
            <p:cNvPr id="169473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2705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15925"/>
            <a:ext cx="7772400" cy="739775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Digital  Refocusing</a:t>
            </a:r>
          </a:p>
        </p:txBody>
      </p:sp>
      <p:pic>
        <p:nvPicPr>
          <p:cNvPr id="1697795" name="Picture 3" descr="jacqu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3200"/>
            <a:ext cx="37084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6568" name="Rectangle 8"/>
          <p:cNvSpPr>
            <a:spLocks noChangeArrowheads="1"/>
          </p:cNvSpPr>
          <p:nvPr/>
        </p:nvSpPr>
        <p:spPr bwMode="auto">
          <a:xfrm>
            <a:off x="6629400" y="3581400"/>
            <a:ext cx="20462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[Ng et al 2005]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9673" y="5277357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Demo at: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https://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  <a:hlinkClick r:id="rId9"/>
              </a:rPr>
              <a:t>pictures.lytro.com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/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401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9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99843" name="Text Box 3"/>
          <p:cNvSpPr txBox="1">
            <a:spLocks noChangeArrowheads="1"/>
          </p:cNvSpPr>
          <p:nvPr/>
        </p:nvSpPr>
        <p:spPr bwMode="auto">
          <a:xfrm>
            <a:off x="203200" y="112713"/>
            <a:ext cx="8696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Mask based Light Field Camera</a:t>
            </a:r>
          </a:p>
        </p:txBody>
      </p:sp>
      <p:sp>
        <p:nvSpPr>
          <p:cNvPr id="1699844" name="Text Box 4"/>
          <p:cNvSpPr txBox="1">
            <a:spLocks noChangeArrowheads="1"/>
          </p:cNvSpPr>
          <p:nvPr/>
        </p:nvSpPr>
        <p:spPr bwMode="auto">
          <a:xfrm>
            <a:off x="4449763" y="5581650"/>
            <a:ext cx="26765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699845" name="Group 5"/>
          <p:cNvGrpSpPr>
            <a:grpSpLocks/>
          </p:cNvGrpSpPr>
          <p:nvPr/>
        </p:nvGrpSpPr>
        <p:grpSpPr bwMode="auto">
          <a:xfrm>
            <a:off x="131763" y="792163"/>
            <a:ext cx="2932112" cy="1649412"/>
            <a:chOff x="83" y="499"/>
            <a:chExt cx="1847" cy="1039"/>
          </a:xfrm>
        </p:grpSpPr>
        <p:sp>
          <p:nvSpPr>
            <p:cNvPr id="1699846" name="Rectangle 6"/>
            <p:cNvSpPr>
              <a:spLocks noChangeArrowheads="1"/>
            </p:cNvSpPr>
            <p:nvPr/>
          </p:nvSpPr>
          <p:spPr bwMode="auto">
            <a:xfrm>
              <a:off x="115" y="625"/>
              <a:ext cx="240" cy="83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7" name="Rectangle 7"/>
            <p:cNvSpPr>
              <a:spLocks noChangeArrowheads="1"/>
            </p:cNvSpPr>
            <p:nvPr/>
          </p:nvSpPr>
          <p:spPr bwMode="auto">
            <a:xfrm>
              <a:off x="352" y="499"/>
              <a:ext cx="1578" cy="103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8" name="Rectangle 8"/>
            <p:cNvSpPr>
              <a:spLocks noChangeArrowheads="1"/>
            </p:cNvSpPr>
            <p:nvPr/>
          </p:nvSpPr>
          <p:spPr bwMode="auto">
            <a:xfrm>
              <a:off x="268" y="648"/>
              <a:ext cx="180" cy="79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9" name="Line 9"/>
            <p:cNvSpPr>
              <a:spLocks noChangeShapeType="1"/>
            </p:cNvSpPr>
            <p:nvPr/>
          </p:nvSpPr>
          <p:spPr bwMode="auto">
            <a:xfrm>
              <a:off x="1620" y="664"/>
              <a:ext cx="0" cy="763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699850" name="Text Box 10"/>
            <p:cNvSpPr txBox="1">
              <a:spLocks noChangeArrowheads="1"/>
            </p:cNvSpPr>
            <p:nvPr/>
          </p:nvSpPr>
          <p:spPr bwMode="auto">
            <a:xfrm>
              <a:off x="781" y="576"/>
              <a:ext cx="6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663300"/>
                  </a:solidFill>
                  <a:latin typeface="Verdana" charset="0"/>
                </a:rPr>
                <a:t>Mask</a:t>
              </a:r>
            </a:p>
          </p:txBody>
        </p:sp>
        <p:sp>
          <p:nvSpPr>
            <p:cNvPr id="1699851" name="Text Box 11"/>
            <p:cNvSpPr txBox="1">
              <a:spLocks noChangeArrowheads="1"/>
            </p:cNvSpPr>
            <p:nvPr/>
          </p:nvSpPr>
          <p:spPr bwMode="auto">
            <a:xfrm>
              <a:off x="1308" y="510"/>
              <a:ext cx="5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Verdana" charset="0"/>
                </a:rPr>
                <a:t>Sensor</a:t>
              </a:r>
            </a:p>
          </p:txBody>
        </p:sp>
        <p:grpSp>
          <p:nvGrpSpPr>
            <p:cNvPr id="1699852" name="Group 12"/>
            <p:cNvGrpSpPr>
              <a:grpSpLocks/>
            </p:cNvGrpSpPr>
            <p:nvPr/>
          </p:nvGrpSpPr>
          <p:grpSpPr bwMode="auto">
            <a:xfrm>
              <a:off x="83" y="672"/>
              <a:ext cx="67" cy="769"/>
              <a:chOff x="2806" y="1948"/>
              <a:chExt cx="96" cy="1110"/>
            </a:xfrm>
          </p:grpSpPr>
          <p:grpSp>
            <p:nvGrpSpPr>
              <p:cNvPr id="1699853" name="Group 13"/>
              <p:cNvGrpSpPr>
                <a:grpSpLocks/>
              </p:cNvGrpSpPr>
              <p:nvPr/>
            </p:nvGrpSpPr>
            <p:grpSpPr bwMode="auto">
              <a:xfrm>
                <a:off x="2854" y="1957"/>
                <a:ext cx="48" cy="1101"/>
                <a:chOff x="2784" y="489"/>
                <a:chExt cx="48" cy="1101"/>
              </a:xfrm>
            </p:grpSpPr>
            <p:sp>
              <p:nvSpPr>
                <p:cNvPr id="1699854" name="Arc 14"/>
                <p:cNvSpPr>
                  <a:spLocks/>
                </p:cNvSpPr>
                <p:nvPr/>
              </p:nvSpPr>
              <p:spPr bwMode="auto">
                <a:xfrm flipV="1">
                  <a:off x="278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5" name="Arc 15"/>
                <p:cNvSpPr>
                  <a:spLocks/>
                </p:cNvSpPr>
                <p:nvPr/>
              </p:nvSpPr>
              <p:spPr bwMode="auto">
                <a:xfrm>
                  <a:off x="278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99856" name="Group 16"/>
              <p:cNvGrpSpPr>
                <a:grpSpLocks/>
              </p:cNvGrpSpPr>
              <p:nvPr/>
            </p:nvGrpSpPr>
            <p:grpSpPr bwMode="auto">
              <a:xfrm>
                <a:off x="2806" y="1948"/>
                <a:ext cx="48" cy="1101"/>
                <a:chOff x="2774" y="489"/>
                <a:chExt cx="48" cy="1101"/>
              </a:xfrm>
            </p:grpSpPr>
            <p:sp>
              <p:nvSpPr>
                <p:cNvPr id="1699857" name="Arc 17"/>
                <p:cNvSpPr>
                  <a:spLocks/>
                </p:cNvSpPr>
                <p:nvPr/>
              </p:nvSpPr>
              <p:spPr bwMode="auto">
                <a:xfrm flipH="1" flipV="1">
                  <a:off x="277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8" name="Arc 18"/>
                <p:cNvSpPr>
                  <a:spLocks/>
                </p:cNvSpPr>
                <p:nvPr/>
              </p:nvSpPr>
              <p:spPr bwMode="auto">
                <a:xfrm flipH="1">
                  <a:off x="277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 sz="240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699859" name="Group 19"/>
            <p:cNvGrpSpPr>
              <a:grpSpLocks/>
            </p:cNvGrpSpPr>
            <p:nvPr/>
          </p:nvGrpSpPr>
          <p:grpSpPr bwMode="auto">
            <a:xfrm>
              <a:off x="1538" y="680"/>
              <a:ext cx="33" cy="732"/>
              <a:chOff x="2736" y="528"/>
              <a:chExt cx="0" cy="960"/>
            </a:xfrm>
          </p:grpSpPr>
          <p:sp>
            <p:nvSpPr>
              <p:cNvPr id="1699860" name="Line 20"/>
              <p:cNvSpPr>
                <a:spLocks noChangeShapeType="1"/>
              </p:cNvSpPr>
              <p:nvPr/>
            </p:nvSpPr>
            <p:spPr bwMode="auto">
              <a:xfrm>
                <a:off x="2736" y="528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1" name="Line 21"/>
              <p:cNvSpPr>
                <a:spLocks noChangeShapeType="1"/>
              </p:cNvSpPr>
              <p:nvPr/>
            </p:nvSpPr>
            <p:spPr bwMode="auto">
              <a:xfrm>
                <a:off x="2736" y="67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2" name="Line 22"/>
              <p:cNvSpPr>
                <a:spLocks noChangeShapeType="1"/>
              </p:cNvSpPr>
              <p:nvPr/>
            </p:nvSpPr>
            <p:spPr bwMode="auto">
              <a:xfrm>
                <a:off x="2736" y="139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3" name="Line 23"/>
              <p:cNvSpPr>
                <a:spLocks noChangeShapeType="1"/>
              </p:cNvSpPr>
              <p:nvPr/>
            </p:nvSpPr>
            <p:spPr bwMode="auto">
              <a:xfrm>
                <a:off x="2736" y="1056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4" name="Line 24"/>
              <p:cNvSpPr>
                <a:spLocks noChangeShapeType="1"/>
              </p:cNvSpPr>
              <p:nvPr/>
            </p:nvSpPr>
            <p:spPr bwMode="auto">
              <a:xfrm>
                <a:off x="2736" y="864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9865" name="Line 25"/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699866" name="Line 26"/>
            <p:cNvSpPr>
              <a:spLocks noChangeShapeType="1"/>
            </p:cNvSpPr>
            <p:nvPr/>
          </p:nvSpPr>
          <p:spPr bwMode="auto">
            <a:xfrm>
              <a:off x="1088" y="797"/>
              <a:ext cx="384" cy="207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1699867" name="Picture 28" descr="Img_0349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731838"/>
            <a:ext cx="3852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uildingLightFieldCamera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5908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9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51764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890" name="Picture 2" descr="lvt_1234Small"/>
          <p:cNvPicPr>
            <a:picLocks noChangeAspect="1" noChangeArrowheads="1"/>
          </p:cNvPicPr>
          <p:nvPr/>
        </p:nvPicPr>
        <p:blipFill>
          <a:blip r:embed="rId2">
            <a:lum bright="6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1891" name="Picture 3" descr="Mask1234Sma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147763"/>
            <a:ext cx="14239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1892" name="AutoShape 4"/>
          <p:cNvSpPr>
            <a:spLocks/>
          </p:cNvSpPr>
          <p:nvPr/>
        </p:nvSpPr>
        <p:spPr bwMode="auto">
          <a:xfrm rot="-5526266">
            <a:off x="6798469" y="2570957"/>
            <a:ext cx="250825" cy="439737"/>
          </a:xfrm>
          <a:prstGeom prst="leftBrace">
            <a:avLst>
              <a:gd name="adj1" fmla="val 14610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3" name="Text Box 5"/>
          <p:cNvSpPr txBox="1">
            <a:spLocks noChangeArrowheads="1"/>
          </p:cNvSpPr>
          <p:nvPr/>
        </p:nvSpPr>
        <p:spPr bwMode="auto">
          <a:xfrm>
            <a:off x="6592888" y="2806700"/>
            <a:ext cx="77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1/f</a:t>
            </a:r>
            <a:r>
              <a:rPr lang="en-US" baseline="-25000">
                <a:solidFill>
                  <a:srgbClr val="FFFFFF"/>
                </a:solidFill>
                <a:latin typeface="Arial" charset="0"/>
              </a:rPr>
              <a:t>0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4" name="Text Box 6"/>
          <p:cNvSpPr txBox="1">
            <a:spLocks noChangeArrowheads="1"/>
          </p:cNvSpPr>
          <p:nvPr/>
        </p:nvSpPr>
        <p:spPr bwMode="auto">
          <a:xfrm>
            <a:off x="6283325" y="727075"/>
            <a:ext cx="187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Mask Tile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5" name="Rectangle 7"/>
          <p:cNvSpPr>
            <a:spLocks noChangeArrowheads="1"/>
          </p:cNvSpPr>
          <p:nvPr/>
        </p:nvSpPr>
        <p:spPr bwMode="auto">
          <a:xfrm>
            <a:off x="3557588" y="1955800"/>
            <a:ext cx="661987" cy="5889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6" name="Line 8"/>
          <p:cNvSpPr>
            <a:spLocks noChangeShapeType="1"/>
          </p:cNvSpPr>
          <p:nvPr/>
        </p:nvSpPr>
        <p:spPr bwMode="auto">
          <a:xfrm flipV="1">
            <a:off x="3549650" y="1131888"/>
            <a:ext cx="2968625" cy="8048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01897" name="Line 9"/>
          <p:cNvSpPr>
            <a:spLocks noChangeShapeType="1"/>
          </p:cNvSpPr>
          <p:nvPr/>
        </p:nvSpPr>
        <p:spPr bwMode="auto">
          <a:xfrm>
            <a:off x="3548063" y="2541588"/>
            <a:ext cx="2960687" cy="285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01898" name="Text Box 10"/>
          <p:cNvSpPr txBox="1">
            <a:spLocks noChangeArrowheads="1"/>
          </p:cNvSpPr>
          <p:nvPr/>
        </p:nvSpPr>
        <p:spPr bwMode="auto">
          <a:xfrm>
            <a:off x="3194050" y="155575"/>
            <a:ext cx="275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Cosine Mask Used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97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914" name="Picture 2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2915" name="Text Box 3"/>
          <p:cNvSpPr txBox="1">
            <a:spLocks noChangeArrowheads="1"/>
          </p:cNvSpPr>
          <p:nvPr/>
        </p:nvSpPr>
        <p:spPr bwMode="auto">
          <a:xfrm>
            <a:off x="0" y="0"/>
            <a:ext cx="345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Captured 2D Photo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00488" y="755650"/>
            <a:ext cx="4738687" cy="4054475"/>
            <a:chOff x="2457" y="476"/>
            <a:chExt cx="2985" cy="2554"/>
          </a:xfrm>
        </p:grpSpPr>
        <p:sp>
          <p:nvSpPr>
            <p:cNvPr id="1702917" name="Rectangle 5"/>
            <p:cNvSpPr>
              <a:spLocks noChangeArrowheads="1"/>
            </p:cNvSpPr>
            <p:nvPr/>
          </p:nvSpPr>
          <p:spPr bwMode="auto">
            <a:xfrm>
              <a:off x="2457" y="476"/>
              <a:ext cx="764" cy="862"/>
            </a:xfrm>
            <a:prstGeom prst="rect">
              <a:avLst/>
            </a:prstGeom>
            <a:noFill/>
            <a:ln w="50800">
              <a:solidFill>
                <a:srgbClr val="FF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sz="24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702918" name="Text Box 6"/>
            <p:cNvSpPr txBox="1">
              <a:spLocks noChangeArrowheads="1"/>
            </p:cNvSpPr>
            <p:nvPr/>
          </p:nvSpPr>
          <p:spPr bwMode="auto">
            <a:xfrm>
              <a:off x="3954" y="2588"/>
              <a:ext cx="14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rial" charset="0"/>
                </a:rPr>
                <a:t>Encoding due to Mask</a:t>
              </a:r>
            </a:p>
          </p:txBody>
        </p:sp>
        <p:pic>
          <p:nvPicPr>
            <p:cNvPr id="1605639" name="Picture 7" descr="ConesInputSec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1" y="623"/>
              <a:ext cx="1429" cy="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702920" name="Line 8"/>
            <p:cNvSpPr>
              <a:spLocks noChangeShapeType="1"/>
            </p:cNvSpPr>
            <p:nvPr/>
          </p:nvSpPr>
          <p:spPr bwMode="auto">
            <a:xfrm>
              <a:off x="2465" y="1337"/>
              <a:ext cx="1510" cy="121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02921" name="Line 9"/>
            <p:cNvSpPr>
              <a:spLocks noChangeShapeType="1"/>
            </p:cNvSpPr>
            <p:nvPr/>
          </p:nvSpPr>
          <p:spPr bwMode="auto">
            <a:xfrm>
              <a:off x="3221" y="482"/>
              <a:ext cx="2151" cy="18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702922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41954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4962" name="Rectangle 2"/>
          <p:cNvSpPr>
            <a:spLocks noChangeArrowheads="1"/>
          </p:cNvSpPr>
          <p:nvPr/>
        </p:nvSpPr>
        <p:spPr bwMode="auto">
          <a:xfrm>
            <a:off x="0" y="0"/>
            <a:ext cx="9148763" cy="6856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Times" charset="0"/>
            </a:endParaRPr>
          </a:p>
        </p:txBody>
      </p:sp>
      <p:pic>
        <p:nvPicPr>
          <p:cNvPr id="1704963" name="Picture 4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116013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4" name="Picture 5" descr="TraditionalCamera2DPhoto"/>
          <p:cNvPicPr>
            <a:picLocks noChangeAspect="1" noChangeArrowheads="1"/>
          </p:cNvPicPr>
          <p:nvPr/>
        </p:nvPicPr>
        <p:blipFill>
          <a:blip r:embed="rId4">
            <a:lum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520" r="717" b="12862"/>
          <a:stretch>
            <a:fillRect/>
          </a:stretch>
        </p:blipFill>
        <p:spPr bwMode="auto">
          <a:xfrm>
            <a:off x="5127625" y="1116013"/>
            <a:ext cx="2909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4965" name="Line 6"/>
          <p:cNvSpPr>
            <a:spLocks noChangeShapeType="1"/>
          </p:cNvSpPr>
          <p:nvPr/>
        </p:nvSpPr>
        <p:spPr bwMode="auto">
          <a:xfrm>
            <a:off x="4000500" y="267652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704966" name="Text Box 7"/>
          <p:cNvSpPr txBox="1">
            <a:spLocks noChangeArrowheads="1"/>
          </p:cNvSpPr>
          <p:nvPr/>
        </p:nvSpPr>
        <p:spPr bwMode="auto">
          <a:xfrm>
            <a:off x="3846513" y="1938338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704967" name="Text Box 8"/>
          <p:cNvSpPr txBox="1">
            <a:spLocks noChangeArrowheads="1"/>
          </p:cNvSpPr>
          <p:nvPr/>
        </p:nvSpPr>
        <p:spPr bwMode="auto">
          <a:xfrm>
            <a:off x="530225" y="3365500"/>
            <a:ext cx="311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Traditional Camera Photo</a:t>
            </a:r>
          </a:p>
        </p:txBody>
      </p:sp>
      <p:pic>
        <p:nvPicPr>
          <p:cNvPr id="1607689" name="Picture 9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4073525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690" name="Picture 10" descr="FFT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073525"/>
            <a:ext cx="28432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691" name="Text Box 11"/>
          <p:cNvSpPr txBox="1">
            <a:spLocks noChangeArrowheads="1"/>
          </p:cNvSpPr>
          <p:nvPr/>
        </p:nvSpPr>
        <p:spPr bwMode="auto">
          <a:xfrm>
            <a:off x="358775" y="6294438"/>
            <a:ext cx="3459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Heterodyne Camera Photo</a:t>
            </a:r>
          </a:p>
        </p:txBody>
      </p:sp>
      <p:sp>
        <p:nvSpPr>
          <p:cNvPr id="1704971" name="Text Box 12"/>
          <p:cNvSpPr txBox="1">
            <a:spLocks noChangeArrowheads="1"/>
          </p:cNvSpPr>
          <p:nvPr/>
        </p:nvSpPr>
        <p:spPr bwMode="auto">
          <a:xfrm>
            <a:off x="5080000" y="3365500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  <p:sp>
        <p:nvSpPr>
          <p:cNvPr id="1607693" name="Text Box 13"/>
          <p:cNvSpPr txBox="1">
            <a:spLocks noChangeArrowheads="1"/>
          </p:cNvSpPr>
          <p:nvPr/>
        </p:nvSpPr>
        <p:spPr bwMode="auto">
          <a:xfrm>
            <a:off x="3898900" y="4570413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607694" name="Line 14"/>
          <p:cNvSpPr>
            <a:spLocks noChangeShapeType="1"/>
          </p:cNvSpPr>
          <p:nvPr/>
        </p:nvSpPr>
        <p:spPr bwMode="auto">
          <a:xfrm>
            <a:off x="3998913" y="524827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607695" name="Text Box 15"/>
          <p:cNvSpPr txBox="1">
            <a:spLocks noChangeArrowheads="1"/>
          </p:cNvSpPr>
          <p:nvPr/>
        </p:nvSpPr>
        <p:spPr bwMode="auto">
          <a:xfrm>
            <a:off x="5080000" y="6296025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</p:spTree>
    <p:extLst>
      <p:ext uri="{BB962C8B-B14F-4D97-AF65-F5344CB8AC3E}">
        <p14:creationId xmlns:p14="http://schemas.microsoft.com/office/powerpoint/2010/main" val="407670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691" grpId="0"/>
      <p:bldP spid="1607693" grpId="0"/>
      <p:bldP spid="1607694" grpId="0" animBg="1"/>
      <p:bldP spid="16076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Imaging</a:t>
            </a:r>
          </a:p>
        </p:txBody>
      </p:sp>
      <p:sp>
        <p:nvSpPr>
          <p:cNvPr id="163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Digital cameras now commonplace</a:t>
            </a:r>
          </a:p>
          <a:p>
            <a:r>
              <a:rPr lang="en-US" dirty="0">
                <a:latin typeface="Arial" charset="0"/>
              </a:rPr>
              <a:t>Can we use computation for better images</a:t>
            </a:r>
          </a:p>
          <a:p>
            <a:pPr lvl="1"/>
            <a:r>
              <a:rPr lang="en-US" sz="2800" dirty="0">
                <a:latin typeface="Arial" charset="0"/>
              </a:rPr>
              <a:t>Many novel capabilities relative to film</a:t>
            </a:r>
          </a:p>
          <a:p>
            <a:r>
              <a:rPr lang="en-US" dirty="0">
                <a:latin typeface="Arial" charset="0"/>
              </a:rPr>
              <a:t>And new ways of processing images</a:t>
            </a:r>
          </a:p>
          <a:p>
            <a:r>
              <a:rPr lang="en-US" dirty="0">
                <a:latin typeface="Arial" charset="0"/>
              </a:rPr>
              <a:t>Is this computer graphics, optics, or image </a:t>
            </a:r>
            <a:r>
              <a:rPr lang="en-US" dirty="0" err="1">
                <a:latin typeface="Arial" charset="0"/>
              </a:rPr>
              <a:t>proc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sz="2800" dirty="0">
                <a:latin typeface="Arial" charset="0"/>
              </a:rPr>
              <a:t>All of the above; many rendering ideas apply</a:t>
            </a:r>
          </a:p>
          <a:p>
            <a:pPr lvl="1"/>
            <a:r>
              <a:rPr lang="en-US" sz="2800" dirty="0">
                <a:latin typeface="Arial" charset="0"/>
              </a:rPr>
              <a:t>Application shift.   Computer aided design to movies/games to photography (big market)</a:t>
            </a:r>
          </a:p>
          <a:p>
            <a:r>
              <a:rPr lang="en-US" dirty="0">
                <a:latin typeface="Arial" charset="0"/>
              </a:rPr>
              <a:t>Brief lecture.  Subject of whole conference </a:t>
            </a:r>
            <a:r>
              <a:rPr lang="en-US" dirty="0" smtClean="0">
                <a:latin typeface="Arial" charset="0"/>
              </a:rPr>
              <a:t>ICCP</a:t>
            </a:r>
          </a:p>
          <a:p>
            <a:pPr lvl="1"/>
            <a:r>
              <a:rPr lang="en-US" dirty="0" smtClean="0">
                <a:latin typeface="Arial" charset="0"/>
              </a:rPr>
              <a:t>Industry: Light Field cameras, Google glass, …</a:t>
            </a:r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2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18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250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7251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1725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Engineering the PSF when you cannot capture Lightfield</a:t>
            </a:r>
          </a:p>
        </p:txBody>
      </p:sp>
    </p:spTree>
    <p:extLst>
      <p:ext uri="{BB962C8B-B14F-4D97-AF65-F5344CB8AC3E}">
        <p14:creationId xmlns:p14="http://schemas.microsoft.com/office/powerpoint/2010/main" val="129959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010" name="Picture 2" descr="InFo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7011" name="Text Box 3"/>
          <p:cNvSpPr txBox="1">
            <a:spLocks noChangeArrowheads="1"/>
          </p:cNvSpPr>
          <p:nvPr/>
        </p:nvSpPr>
        <p:spPr bwMode="auto">
          <a:xfrm>
            <a:off x="2492375" y="6137275"/>
            <a:ext cx="416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In Focus Photo</a:t>
            </a:r>
          </a:p>
        </p:txBody>
      </p:sp>
      <p:sp>
        <p:nvSpPr>
          <p:cNvPr id="1707012" name="Text Box 4"/>
          <p:cNvSpPr txBox="1">
            <a:spLocks noChangeArrowheads="1"/>
          </p:cNvSpPr>
          <p:nvPr/>
        </p:nvSpPr>
        <p:spPr bwMode="auto">
          <a:xfrm>
            <a:off x="6492875" y="4152900"/>
            <a:ext cx="78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</a:rPr>
              <a:t>LED</a:t>
            </a:r>
          </a:p>
        </p:txBody>
      </p:sp>
      <p:sp>
        <p:nvSpPr>
          <p:cNvPr id="170701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2D Photo</a:t>
            </a:r>
          </a:p>
        </p:txBody>
      </p:sp>
    </p:spTree>
    <p:extLst>
      <p:ext uri="{BB962C8B-B14F-4D97-AF65-F5344CB8AC3E}">
        <p14:creationId xmlns:p14="http://schemas.microsoft.com/office/powerpoint/2010/main" val="186894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058" name="Picture 2" descr="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9059" name="Text Box 3"/>
          <p:cNvSpPr txBox="1">
            <a:spLocks noChangeArrowheads="1"/>
          </p:cNvSpPr>
          <p:nvPr/>
        </p:nvSpPr>
        <p:spPr bwMode="auto">
          <a:xfrm>
            <a:off x="171450" y="6137275"/>
            <a:ext cx="8799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Open Aperture</a:t>
            </a:r>
          </a:p>
        </p:txBody>
      </p:sp>
    </p:spTree>
    <p:extLst>
      <p:ext uri="{BB962C8B-B14F-4D97-AF65-F5344CB8AC3E}">
        <p14:creationId xmlns:p14="http://schemas.microsoft.com/office/powerpoint/2010/main" val="135409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106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1107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75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3154" name="Picture 2" descr="BlurredImageForPri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31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3513" y="0"/>
            <a:ext cx="3005137" cy="73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bg2"/>
                </a:solidFill>
              </a:rPr>
              <a:t>Captured Blurred Photo</a:t>
            </a:r>
          </a:p>
        </p:txBody>
      </p:sp>
      <p:sp>
        <p:nvSpPr>
          <p:cNvPr id="1713156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  <p:extLst>
      <p:ext uri="{BB962C8B-B14F-4D97-AF65-F5344CB8AC3E}">
        <p14:creationId xmlns:p14="http://schemas.microsoft.com/office/powerpoint/2010/main" val="156050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202" name="Picture 2" descr="CompositeFo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3" name="Rectangle 3"/>
          <p:cNvSpPr>
            <a:spLocks noChangeArrowheads="1"/>
          </p:cNvSpPr>
          <p:nvPr/>
        </p:nvSpPr>
        <p:spPr bwMode="auto">
          <a:xfrm>
            <a:off x="163513" y="0"/>
            <a:ext cx="30051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b="1">
                <a:solidFill>
                  <a:srgbClr val="000000"/>
                </a:solidFill>
                <a:latin typeface="Verdana" charset="0"/>
              </a:rPr>
              <a:t>Refocused on Person</a:t>
            </a:r>
          </a:p>
        </p:txBody>
      </p:sp>
      <p:pic>
        <p:nvPicPr>
          <p:cNvPr id="1425412" name="Picture 4" descr="BlurredImage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908050"/>
            <a:ext cx="1368425" cy="11398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5413" name="Picture 5" descr="CompositeGradFusion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2130425"/>
            <a:ext cx="1371600" cy="1143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5414" name="Rectangle 6"/>
          <p:cNvSpPr>
            <a:spLocks noChangeArrowheads="1"/>
          </p:cNvSpPr>
          <p:nvPr/>
        </p:nvSpPr>
        <p:spPr bwMode="auto">
          <a:xfrm>
            <a:off x="2743200" y="2457450"/>
            <a:ext cx="504825" cy="447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 sz="240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24400" y="4297363"/>
            <a:ext cx="4876800" cy="1077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Increase </a:t>
            </a:r>
            <a:r>
              <a:rPr lang="en-US" sz="32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DoF</a:t>
            </a: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 +</a:t>
            </a:r>
            <a:b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</a:br>
            <a:r>
              <a:rPr lang="en-US" sz="3200" dirty="0">
                <a:solidFill>
                  <a:srgbClr val="000000">
                    <a:lumMod val="95000"/>
                    <a:lumOff val="5000"/>
                  </a:srgbClr>
                </a:solidFill>
                <a:latin typeface="Verdana" pitchFamily="34" charset="0"/>
                <a:ea typeface="ＭＳ Ｐゴシック"/>
              </a:rPr>
              <a:t>large aperture</a:t>
            </a:r>
          </a:p>
        </p:txBody>
      </p:sp>
    </p:spTree>
    <p:extLst>
      <p:ext uri="{BB962C8B-B14F-4D97-AF65-F5344CB8AC3E}">
        <p14:creationId xmlns:p14="http://schemas.microsoft.com/office/powerpoint/2010/main" val="167807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 i="1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35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386" name="Rectangle 2"/>
          <p:cNvSpPr>
            <a:spLocks noChangeArrowheads="1"/>
          </p:cNvSpPr>
          <p:nvPr/>
        </p:nvSpPr>
        <p:spPr bwMode="auto">
          <a:xfrm>
            <a:off x="2778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7" name="Rectangle 3"/>
          <p:cNvSpPr>
            <a:spLocks noChangeArrowheads="1"/>
          </p:cNvSpPr>
          <p:nvPr/>
        </p:nvSpPr>
        <p:spPr bwMode="auto">
          <a:xfrm>
            <a:off x="3651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8" name="Rectangle 4"/>
          <p:cNvSpPr>
            <a:spLocks noChangeArrowheads="1"/>
          </p:cNvSpPr>
          <p:nvPr/>
        </p:nvSpPr>
        <p:spPr bwMode="auto">
          <a:xfrm>
            <a:off x="4524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89" name="Rectangle 5"/>
          <p:cNvSpPr>
            <a:spLocks noChangeArrowheads="1"/>
          </p:cNvSpPr>
          <p:nvPr/>
        </p:nvSpPr>
        <p:spPr bwMode="auto">
          <a:xfrm>
            <a:off x="5381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0" name="Rectangle 6"/>
          <p:cNvSpPr>
            <a:spLocks noChangeArrowheads="1"/>
          </p:cNvSpPr>
          <p:nvPr/>
        </p:nvSpPr>
        <p:spPr bwMode="auto">
          <a:xfrm>
            <a:off x="6254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1" name="Rectangle 7"/>
          <p:cNvSpPr>
            <a:spLocks noChangeArrowheads="1"/>
          </p:cNvSpPr>
          <p:nvPr/>
        </p:nvSpPr>
        <p:spPr bwMode="auto">
          <a:xfrm>
            <a:off x="7112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2" name="Rectangle 8"/>
          <p:cNvSpPr>
            <a:spLocks noChangeArrowheads="1"/>
          </p:cNvSpPr>
          <p:nvPr/>
        </p:nvSpPr>
        <p:spPr bwMode="auto">
          <a:xfrm>
            <a:off x="7985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3" name="Rectangle 9"/>
          <p:cNvSpPr>
            <a:spLocks noChangeArrowheads="1"/>
          </p:cNvSpPr>
          <p:nvPr/>
        </p:nvSpPr>
        <p:spPr bwMode="auto">
          <a:xfrm>
            <a:off x="8842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4" name="Rectangle 10"/>
          <p:cNvSpPr>
            <a:spLocks noChangeArrowheads="1"/>
          </p:cNvSpPr>
          <p:nvPr/>
        </p:nvSpPr>
        <p:spPr bwMode="auto">
          <a:xfrm>
            <a:off x="9715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5" name="Rectangle 11"/>
          <p:cNvSpPr>
            <a:spLocks noChangeArrowheads="1"/>
          </p:cNvSpPr>
          <p:nvPr/>
        </p:nvSpPr>
        <p:spPr bwMode="auto">
          <a:xfrm>
            <a:off x="10588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6" name="Rectangle 12"/>
          <p:cNvSpPr>
            <a:spLocks noChangeArrowheads="1"/>
          </p:cNvSpPr>
          <p:nvPr/>
        </p:nvSpPr>
        <p:spPr bwMode="auto">
          <a:xfrm>
            <a:off x="11445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7" name="Rectangle 13"/>
          <p:cNvSpPr>
            <a:spLocks noChangeArrowheads="1"/>
          </p:cNvSpPr>
          <p:nvPr/>
        </p:nvSpPr>
        <p:spPr bwMode="auto">
          <a:xfrm>
            <a:off x="12319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8" name="Rectangle 14"/>
          <p:cNvSpPr>
            <a:spLocks noChangeArrowheads="1"/>
          </p:cNvSpPr>
          <p:nvPr/>
        </p:nvSpPr>
        <p:spPr bwMode="auto">
          <a:xfrm>
            <a:off x="13176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399" name="Rectangle 15"/>
          <p:cNvSpPr>
            <a:spLocks noChangeArrowheads="1"/>
          </p:cNvSpPr>
          <p:nvPr/>
        </p:nvSpPr>
        <p:spPr bwMode="auto">
          <a:xfrm>
            <a:off x="14049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0" name="Rectangle 16"/>
          <p:cNvSpPr>
            <a:spLocks noChangeArrowheads="1"/>
          </p:cNvSpPr>
          <p:nvPr/>
        </p:nvSpPr>
        <p:spPr bwMode="auto">
          <a:xfrm>
            <a:off x="14906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1" name="Rectangle 17"/>
          <p:cNvSpPr>
            <a:spLocks noChangeArrowheads="1"/>
          </p:cNvSpPr>
          <p:nvPr/>
        </p:nvSpPr>
        <p:spPr bwMode="auto">
          <a:xfrm>
            <a:off x="15779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2" name="Rectangle 18"/>
          <p:cNvSpPr>
            <a:spLocks noChangeArrowheads="1"/>
          </p:cNvSpPr>
          <p:nvPr/>
        </p:nvSpPr>
        <p:spPr bwMode="auto">
          <a:xfrm>
            <a:off x="16652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3" name="Rectangle 19"/>
          <p:cNvSpPr>
            <a:spLocks noChangeArrowheads="1"/>
          </p:cNvSpPr>
          <p:nvPr/>
        </p:nvSpPr>
        <p:spPr bwMode="auto">
          <a:xfrm>
            <a:off x="17510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4" name="Rectangle 20"/>
          <p:cNvSpPr>
            <a:spLocks noChangeArrowheads="1"/>
          </p:cNvSpPr>
          <p:nvPr/>
        </p:nvSpPr>
        <p:spPr bwMode="auto">
          <a:xfrm>
            <a:off x="18383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5" name="Rectangle 21"/>
          <p:cNvSpPr>
            <a:spLocks noChangeArrowheads="1"/>
          </p:cNvSpPr>
          <p:nvPr/>
        </p:nvSpPr>
        <p:spPr bwMode="auto">
          <a:xfrm>
            <a:off x="19240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6" name="Rectangle 22"/>
          <p:cNvSpPr>
            <a:spLocks noChangeArrowheads="1"/>
          </p:cNvSpPr>
          <p:nvPr/>
        </p:nvSpPr>
        <p:spPr bwMode="auto">
          <a:xfrm>
            <a:off x="20113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07" name="Rectangle 23"/>
          <p:cNvSpPr>
            <a:spLocks noChangeArrowheads="1"/>
          </p:cNvSpPr>
          <p:nvPr/>
        </p:nvSpPr>
        <p:spPr bwMode="auto">
          <a:xfrm>
            <a:off x="20970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08408" name="Picture 24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09" name="Picture 25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0" name="Picture 26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1" name="Picture 27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2" name="Picture 28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3" name="Picture 29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4" name="Picture 30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5" name="Picture 31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6" name="Picture 32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7" name="Picture 33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8" name="Picture 34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9" name="Picture 35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0" name="Picture 36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1" name="Picture 37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2" name="Picture 38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3" name="Picture 39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4" name="Picture 40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5" name="Picture 41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6" name="Picture 42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7" name="Picture 43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8" name="Picture 44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9" name="Picture 45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0" name="Picture 46" descr="Cumulative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1" name="Picture 47" descr="CumulativeImageShift0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2" name="Picture 48" descr="CumulativeImageShift01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3" name="Picture 49" descr="CumulativeImageShift01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4" name="Picture 50" descr="CumulativeImageShift02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5" name="Picture 51" descr="CumulativeImageShift02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6" name="Picture 52" descr="CumulativeImageShift02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7" name="Picture 53" descr="CumulativeImageShift02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8" name="Picture 54" descr="Cumulative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9" name="Picture 55" descr="CumulativeImageShift00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0" name="Picture 56" descr="CumulativeImageShift00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1" name="Picture 57" descr="CumulativeImageShift00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2" name="Picture 58" descr="CumulativeImageShift00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3" name="Picture 59" descr="CumulativeImageShift00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4" name="Picture 60" descr="CumulativeImageShift00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5" name="Picture 61" descr="CumulativeImageShift00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6" name="Picture 62" descr="CumulativeImageShift00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7" name="Picture 63" descr="CumulativeImageShift010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8" name="Picture 64" descr="CumulativeImageShift01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9" name="Picture 65" descr="CumulativeImageShift01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0" name="Picture 66" descr="CumulativeImageShift01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1" name="Picture 67" descr="CumulativeImageShift014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2" name="Picture 68" descr="CumulativeImageShift015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8453" name="Rectangle 69"/>
          <p:cNvSpPr>
            <a:spLocks noChangeArrowheads="1"/>
          </p:cNvSpPr>
          <p:nvPr/>
        </p:nvSpPr>
        <p:spPr bwMode="auto">
          <a:xfrm>
            <a:off x="21796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08454" name="Picture 70"/>
          <p:cNvPicPr>
            <a:picLocks noChangeAspect="1" noChangeArrowheads="1"/>
          </p:cNvPicPr>
          <p:nvPr/>
        </p:nvPicPr>
        <p:blipFill>
          <a:blip r:embed="rId4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08455" name="Line 71"/>
          <p:cNvSpPr>
            <a:spLocks noChangeShapeType="1"/>
          </p:cNvSpPr>
          <p:nvPr/>
        </p:nvSpPr>
        <p:spPr bwMode="auto">
          <a:xfrm rot="5400000">
            <a:off x="4617244" y="174704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6" name="Line 72"/>
          <p:cNvSpPr>
            <a:spLocks noChangeShapeType="1"/>
          </p:cNvSpPr>
          <p:nvPr/>
        </p:nvSpPr>
        <p:spPr bwMode="auto">
          <a:xfrm>
            <a:off x="277813" y="2128838"/>
            <a:ext cx="2420937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7" name="Line 73"/>
          <p:cNvSpPr>
            <a:spLocks noChangeShapeType="1"/>
          </p:cNvSpPr>
          <p:nvPr/>
        </p:nvSpPr>
        <p:spPr bwMode="auto">
          <a:xfrm rot="5400000">
            <a:off x="5208588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8" name="Line 74"/>
          <p:cNvSpPr>
            <a:spLocks noChangeShapeType="1"/>
          </p:cNvSpPr>
          <p:nvPr/>
        </p:nvSpPr>
        <p:spPr bwMode="auto">
          <a:xfrm rot="5400000">
            <a:off x="3967163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08459" name="Text Box 75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Traditional Camera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Shutter is OPEN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690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8386" grpId="0" animBg="1"/>
      <p:bldP spid="1808387" grpId="0" animBg="1"/>
      <p:bldP spid="1808388" grpId="0" animBg="1"/>
      <p:bldP spid="1808389" grpId="0" animBg="1"/>
      <p:bldP spid="1808390" grpId="0" animBg="1"/>
      <p:bldP spid="1808391" grpId="0" animBg="1"/>
      <p:bldP spid="1808392" grpId="0" animBg="1"/>
      <p:bldP spid="1808393" grpId="0" animBg="1"/>
      <p:bldP spid="1808394" grpId="0" animBg="1"/>
      <p:bldP spid="1808395" grpId="0" animBg="1"/>
      <p:bldP spid="1808396" grpId="0" animBg="1"/>
      <p:bldP spid="1808397" grpId="0" animBg="1"/>
      <p:bldP spid="1808398" grpId="0" animBg="1"/>
      <p:bldP spid="1808399" grpId="0" animBg="1"/>
      <p:bldP spid="1808400" grpId="0" animBg="1"/>
      <p:bldP spid="1808401" grpId="0" animBg="1"/>
      <p:bldP spid="1808402" grpId="0" animBg="1"/>
      <p:bldP spid="1808403" grpId="0" animBg="1"/>
      <p:bldP spid="1808404" grpId="0" animBg="1"/>
      <p:bldP spid="1808405" grpId="0" animBg="1"/>
      <p:bldP spid="1808406" grpId="0" animBg="1"/>
      <p:bldP spid="1808407" grpId="0" animBg="1"/>
      <p:bldP spid="1808453" grpId="0" animBg="1"/>
      <p:bldP spid="1808455" grpId="0" animBg="1"/>
      <p:bldP spid="1808455" grpId="1" animBg="1"/>
      <p:bldP spid="1808456" grpId="0" animBg="1"/>
      <p:bldP spid="1808457" grpId="0" animBg="1"/>
      <p:bldP spid="1808457" grpId="1" animBg="1"/>
      <p:bldP spid="1808458" grpId="0" animBg="1"/>
      <p:bldP spid="180845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4" name="Rectangle 2"/>
          <p:cNvSpPr>
            <a:spLocks noChangeArrowheads="1"/>
          </p:cNvSpPr>
          <p:nvPr/>
        </p:nvSpPr>
        <p:spPr bwMode="auto">
          <a:xfrm>
            <a:off x="2905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5" name="Rectangle 3"/>
          <p:cNvSpPr>
            <a:spLocks noChangeArrowheads="1"/>
          </p:cNvSpPr>
          <p:nvPr/>
        </p:nvSpPr>
        <p:spPr bwMode="auto">
          <a:xfrm>
            <a:off x="3778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6" name="Rectangle 4"/>
          <p:cNvSpPr>
            <a:spLocks noChangeArrowheads="1"/>
          </p:cNvSpPr>
          <p:nvPr/>
        </p:nvSpPr>
        <p:spPr bwMode="auto">
          <a:xfrm>
            <a:off x="55086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7" name="Rectangle 5"/>
          <p:cNvSpPr>
            <a:spLocks noChangeArrowheads="1"/>
          </p:cNvSpPr>
          <p:nvPr/>
        </p:nvSpPr>
        <p:spPr bwMode="auto">
          <a:xfrm>
            <a:off x="6381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8" name="Rectangle 6"/>
          <p:cNvSpPr>
            <a:spLocks noChangeArrowheads="1"/>
          </p:cNvSpPr>
          <p:nvPr/>
        </p:nvSpPr>
        <p:spPr bwMode="auto">
          <a:xfrm>
            <a:off x="8112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39" name="Rectangle 7"/>
          <p:cNvSpPr>
            <a:spLocks noChangeArrowheads="1"/>
          </p:cNvSpPr>
          <p:nvPr/>
        </p:nvSpPr>
        <p:spPr bwMode="auto">
          <a:xfrm>
            <a:off x="984250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0" name="Rectangle 8"/>
          <p:cNvSpPr>
            <a:spLocks noChangeArrowheads="1"/>
          </p:cNvSpPr>
          <p:nvPr/>
        </p:nvSpPr>
        <p:spPr bwMode="auto">
          <a:xfrm>
            <a:off x="13303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1" name="Rectangle 9"/>
          <p:cNvSpPr>
            <a:spLocks noChangeArrowheads="1"/>
          </p:cNvSpPr>
          <p:nvPr/>
        </p:nvSpPr>
        <p:spPr bwMode="auto">
          <a:xfrm>
            <a:off x="15906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2" name="Rectangle 10"/>
          <p:cNvSpPr>
            <a:spLocks noChangeArrowheads="1"/>
          </p:cNvSpPr>
          <p:nvPr/>
        </p:nvSpPr>
        <p:spPr bwMode="auto">
          <a:xfrm>
            <a:off x="16779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43" name="Rectangle 11"/>
          <p:cNvSpPr>
            <a:spLocks noChangeArrowheads="1"/>
          </p:cNvSpPr>
          <p:nvPr/>
        </p:nvSpPr>
        <p:spPr bwMode="auto">
          <a:xfrm>
            <a:off x="20081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44" name="Picture 12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5" name="Picture 13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6" name="Picture 14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7" name="Picture 15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8" name="Picture 16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9" name="Picture 17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0" name="Picture 18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1" name="Picture 19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2" name="Picture 20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3" name="Picture 21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4" name="Picture 22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5" name="Picture 23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6" name="Picture 24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7" name="Picture 25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8" name="Picture 26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9" name="Picture 27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0" name="Picture 28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1" name="Picture 29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2" name="Picture 30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3" name="Picture 31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4" name="Picture 32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5" name="Picture 33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6" name="Picture 34" descr="Current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67" name="Line 35"/>
          <p:cNvSpPr>
            <a:spLocks noChangeShapeType="1"/>
          </p:cNvSpPr>
          <p:nvPr/>
        </p:nvSpPr>
        <p:spPr bwMode="auto">
          <a:xfrm rot="5400000">
            <a:off x="4572794" y="1732756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68" name="Rectangle 36"/>
          <p:cNvSpPr>
            <a:spLocks noChangeArrowheads="1"/>
          </p:cNvSpPr>
          <p:nvPr/>
        </p:nvSpPr>
        <p:spPr bwMode="auto">
          <a:xfrm>
            <a:off x="20970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69" name="Picture 37" descr="CumulativeImageShift021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0" name="Picture 38" descr="CumulativeImageShift022Coded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1" name="Picture 39" descr="CumulativeImageShift023Coded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2" name="Picture 40" descr="CumulativeImageShift001Cod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3" name="Picture 41" descr="CumulativeImageShift002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4" name="Picture 42" descr="CumulativeImageShift003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5" name="Picture 43" descr="CumulativeImageShift004Coded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6" name="Picture 44" descr="CumulativeImageShift005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7" name="Picture 45" descr="CumulativeImageShift006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8" name="Picture 46" descr="CumulativeImageShift007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9" name="Picture 47" descr="CumulativeImageShift008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0" name="Picture 48" descr="CumulativeImageShift009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1" name="Picture 49" descr="CumulativeImageShift010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2" name="Picture 50" descr="CumulativeImageShift011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3" name="Picture 51" descr="CumulativeImageShift012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4" name="Picture 52" descr="CumulativeImageShift013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5" name="Picture 53" descr="CumulativeImageShift014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6" name="Picture 54" descr="CumulativeImageShift015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7" name="Picture 55" descr="CumulativeImageShift016Coded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8" name="Picture 56" descr="CumulativeImageShift017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9" name="Picture 57" descr="CumulativeImageShift018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0" name="Picture 58" descr="CumulativeImageShift019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1" name="Picture 59" descr="CumulativeImageShift020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92" name="Line 60"/>
          <p:cNvSpPr>
            <a:spLocks noChangeShapeType="1"/>
          </p:cNvSpPr>
          <p:nvPr/>
        </p:nvSpPr>
        <p:spPr bwMode="auto">
          <a:xfrm>
            <a:off x="288925" y="2127250"/>
            <a:ext cx="2420938" cy="47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0493" name="Picture 61"/>
          <p:cNvPicPr>
            <a:picLocks noChangeAspect="1" noChangeArrowheads="1"/>
          </p:cNvPicPr>
          <p:nvPr/>
        </p:nvPicPr>
        <p:blipFill>
          <a:blip r:embed="rId37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0494" name="Line 62"/>
          <p:cNvSpPr>
            <a:spLocks noChangeShapeType="1"/>
          </p:cNvSpPr>
          <p:nvPr/>
        </p:nvSpPr>
        <p:spPr bwMode="auto">
          <a:xfrm rot="5400000">
            <a:off x="5208588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95" name="Line 63"/>
          <p:cNvSpPr>
            <a:spLocks noChangeShapeType="1"/>
          </p:cNvSpPr>
          <p:nvPr/>
        </p:nvSpPr>
        <p:spPr bwMode="auto">
          <a:xfrm rot="5400000">
            <a:off x="3967163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0496" name="Text Box 64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Our Camera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Flutter Shutter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724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0434" grpId="0" animBg="1"/>
      <p:bldP spid="1810435" grpId="0" animBg="1"/>
      <p:bldP spid="1810436" grpId="0" animBg="1"/>
      <p:bldP spid="1810437" grpId="0" animBg="1"/>
      <p:bldP spid="1810438" grpId="0" animBg="1"/>
      <p:bldP spid="1810439" grpId="0" animBg="1"/>
      <p:bldP spid="1810440" grpId="0" animBg="1"/>
      <p:bldP spid="1810441" grpId="0" animBg="1"/>
      <p:bldP spid="1810442" grpId="0" animBg="1"/>
      <p:bldP spid="1810443" grpId="0" animBg="1"/>
      <p:bldP spid="1810467" grpId="0" animBg="1"/>
      <p:bldP spid="1810467" grpId="1" animBg="1"/>
      <p:bldP spid="1810467" grpId="2" animBg="1"/>
      <p:bldP spid="1810467" grpId="3" animBg="1"/>
      <p:bldP spid="1810467" grpId="4" animBg="1"/>
      <p:bldP spid="1810467" grpId="5" animBg="1"/>
      <p:bldP spid="1810467" grpId="6" animBg="1"/>
      <p:bldP spid="1810467" grpId="7" animBg="1"/>
      <p:bldP spid="1810467" grpId="8" animBg="1"/>
      <p:bldP spid="1810467" grpId="9" animBg="1"/>
      <p:bldP spid="1810467" grpId="10" animBg="1"/>
      <p:bldP spid="1810467" grpId="11" animBg="1"/>
      <p:bldP spid="1810467" grpId="12" animBg="1"/>
      <p:bldP spid="1810467" grpId="13" animBg="1"/>
      <p:bldP spid="1810467" grpId="14" animBg="1"/>
      <p:bldP spid="1810467" grpId="15" animBg="1"/>
      <p:bldP spid="1810467" grpId="16" animBg="1"/>
      <p:bldP spid="1810467" grpId="17" animBg="1"/>
      <p:bldP spid="1810467" grpId="18" animBg="1"/>
      <p:bldP spid="1810467" grpId="19" animBg="1"/>
      <p:bldP spid="1810467" grpId="20" animBg="1"/>
      <p:bldP spid="1810467" grpId="21" animBg="1"/>
      <p:bldP spid="1810467" grpId="22" animBg="1"/>
      <p:bldP spid="1810467" grpId="23" animBg="1"/>
      <p:bldP spid="1810467" grpId="24" animBg="1"/>
      <p:bldP spid="1810468" grpId="0" animBg="1"/>
      <p:bldP spid="1810492" grpId="0" animBg="1"/>
      <p:bldP spid="1810494" grpId="0" animBg="1"/>
      <p:bldP spid="1810494" grpId="1" animBg="1"/>
      <p:bldP spid="1810495" grpId="0" animBg="1"/>
      <p:bldP spid="181049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248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2" name="Rectangle 2"/>
          <p:cNvSpPr>
            <a:spLocks noChangeArrowheads="1"/>
          </p:cNvSpPr>
          <p:nvPr/>
        </p:nvSpPr>
        <p:spPr bwMode="auto">
          <a:xfrm>
            <a:off x="2905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3" name="Rectangle 3"/>
          <p:cNvSpPr>
            <a:spLocks noChangeArrowheads="1"/>
          </p:cNvSpPr>
          <p:nvPr/>
        </p:nvSpPr>
        <p:spPr bwMode="auto">
          <a:xfrm>
            <a:off x="3778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4" name="Rectangle 4"/>
          <p:cNvSpPr>
            <a:spLocks noChangeArrowheads="1"/>
          </p:cNvSpPr>
          <p:nvPr/>
        </p:nvSpPr>
        <p:spPr bwMode="auto">
          <a:xfrm>
            <a:off x="55086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5" name="Rectangle 5"/>
          <p:cNvSpPr>
            <a:spLocks noChangeArrowheads="1"/>
          </p:cNvSpPr>
          <p:nvPr/>
        </p:nvSpPr>
        <p:spPr bwMode="auto">
          <a:xfrm>
            <a:off x="6381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6" name="Rectangle 6"/>
          <p:cNvSpPr>
            <a:spLocks noChangeArrowheads="1"/>
          </p:cNvSpPr>
          <p:nvPr/>
        </p:nvSpPr>
        <p:spPr bwMode="auto">
          <a:xfrm>
            <a:off x="8112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7" name="Rectangle 7"/>
          <p:cNvSpPr>
            <a:spLocks noChangeArrowheads="1"/>
          </p:cNvSpPr>
          <p:nvPr/>
        </p:nvSpPr>
        <p:spPr bwMode="auto">
          <a:xfrm>
            <a:off x="984250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8" name="Rectangle 8"/>
          <p:cNvSpPr>
            <a:spLocks noChangeArrowheads="1"/>
          </p:cNvSpPr>
          <p:nvPr/>
        </p:nvSpPr>
        <p:spPr bwMode="auto">
          <a:xfrm>
            <a:off x="13303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89" name="Rectangle 9"/>
          <p:cNvSpPr>
            <a:spLocks noChangeArrowheads="1"/>
          </p:cNvSpPr>
          <p:nvPr/>
        </p:nvSpPr>
        <p:spPr bwMode="auto">
          <a:xfrm>
            <a:off x="15906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90" name="Rectangle 10"/>
          <p:cNvSpPr>
            <a:spLocks noChangeArrowheads="1"/>
          </p:cNvSpPr>
          <p:nvPr/>
        </p:nvSpPr>
        <p:spPr bwMode="auto">
          <a:xfrm>
            <a:off x="16779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491" name="Rectangle 11"/>
          <p:cNvSpPr>
            <a:spLocks noChangeArrowheads="1"/>
          </p:cNvSpPr>
          <p:nvPr/>
        </p:nvSpPr>
        <p:spPr bwMode="auto">
          <a:xfrm>
            <a:off x="20081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492" name="Picture 12" descr="CurrentImageShift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3" name="Picture 13" descr="CurrentImageShift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4" name="Picture 14" descr="CurrentImageShift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5" name="Picture 15" descr="CurrentImageShift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6" name="Picture 16" descr="CurrentImageShift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7" name="Picture 17" descr="CurrentImageShift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8" name="Picture 18" descr="CurrentImageShift0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9" name="Picture 19" descr="CurrentImageShift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0" name="Picture 20" descr="CurrentImageShift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1" name="Picture 21" descr="CurrentImageShift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2" name="Picture 22" descr="CurrentImageShift0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3" name="Picture 23" descr="CurrentImageShift0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4" name="Picture 24" descr="CurrentImageShift0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5" name="Picture 25" descr="CurrentImageShift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6" name="Picture 26" descr="CurrentImageShift0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7" name="Picture 27" descr="CurrentImageShift00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8" name="Picture 28" descr="CurrentImageShift0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9" name="Picture 29" descr="CurrentImageShift0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0" name="Picture 30" descr="CurrentImageShift0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1" name="Picture 31" descr="CurrentImageShift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2" name="Picture 32" descr="CurrentImageShift01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3" name="Picture 33" descr="CurrentImageShift0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4" name="Picture 34" descr="CurrentImageShift01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5" name="Line 35"/>
          <p:cNvSpPr>
            <a:spLocks noChangeShapeType="1"/>
          </p:cNvSpPr>
          <p:nvPr/>
        </p:nvSpPr>
        <p:spPr bwMode="auto">
          <a:xfrm rot="5400000">
            <a:off x="4572794" y="172799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16" name="Rectangle 36"/>
          <p:cNvSpPr>
            <a:spLocks noChangeArrowheads="1"/>
          </p:cNvSpPr>
          <p:nvPr/>
        </p:nvSpPr>
        <p:spPr bwMode="auto">
          <a:xfrm>
            <a:off x="20970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517" name="Picture 37" descr="CumulativeImageShift020Code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8" name="Line 38"/>
          <p:cNvSpPr>
            <a:spLocks noChangeShapeType="1"/>
          </p:cNvSpPr>
          <p:nvPr/>
        </p:nvSpPr>
        <p:spPr bwMode="auto">
          <a:xfrm>
            <a:off x="288925" y="2125663"/>
            <a:ext cx="2420938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2519" name="Picture 39"/>
          <p:cNvPicPr>
            <a:picLocks noChangeAspect="1" noChangeArrowheads="1"/>
          </p:cNvPicPr>
          <p:nvPr/>
        </p:nvPicPr>
        <p:blipFill>
          <a:blip r:embed="rId26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2520" name="Line 40"/>
          <p:cNvSpPr>
            <a:spLocks noChangeShapeType="1"/>
          </p:cNvSpPr>
          <p:nvPr/>
        </p:nvSpPr>
        <p:spPr bwMode="auto">
          <a:xfrm rot="5400000">
            <a:off x="5208588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21" name="Line 41"/>
          <p:cNvSpPr>
            <a:spLocks noChangeShapeType="1"/>
          </p:cNvSpPr>
          <p:nvPr/>
        </p:nvSpPr>
        <p:spPr bwMode="auto">
          <a:xfrm rot="5400000">
            <a:off x="3967163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2522" name="Text Box 42"/>
          <p:cNvSpPr txBox="1">
            <a:spLocks noChangeArrowheads="1"/>
          </p:cNvSpPr>
          <p:nvPr/>
        </p:nvSpPr>
        <p:spPr bwMode="auto">
          <a:xfrm>
            <a:off x="5707063" y="523875"/>
            <a:ext cx="3140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Shutter is OPEN and CLOSED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400">
              <a:solidFill>
                <a:srgbClr val="C1BC7B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91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482" grpId="0" animBg="1"/>
      <p:bldP spid="1812483" grpId="0" animBg="1"/>
      <p:bldP spid="1812484" grpId="0" animBg="1"/>
      <p:bldP spid="1812485" grpId="0" animBg="1"/>
      <p:bldP spid="1812486" grpId="0" animBg="1"/>
      <p:bldP spid="1812487" grpId="0" animBg="1"/>
      <p:bldP spid="1812488" grpId="0" animBg="1"/>
      <p:bldP spid="1812489" grpId="0" animBg="1"/>
      <p:bldP spid="1812490" grpId="0" animBg="1"/>
      <p:bldP spid="1812491" grpId="0" animBg="1"/>
      <p:bldP spid="1812515" grpId="0" animBg="1"/>
      <p:bldP spid="1812515" grpId="1" animBg="1"/>
      <p:bldP spid="1812515" grpId="2" animBg="1"/>
      <p:bldP spid="1812515" grpId="3" animBg="1"/>
      <p:bldP spid="1812515" grpId="4" animBg="1"/>
      <p:bldP spid="1812515" grpId="5" animBg="1"/>
      <p:bldP spid="1812515" grpId="6" animBg="1"/>
      <p:bldP spid="1812515" grpId="7" animBg="1"/>
      <p:bldP spid="1812515" grpId="8" animBg="1"/>
      <p:bldP spid="1812515" grpId="9" animBg="1"/>
      <p:bldP spid="1812515" grpId="10" animBg="1"/>
      <p:bldP spid="1812515" grpId="11" animBg="1"/>
      <p:bldP spid="1812515" grpId="12" animBg="1"/>
      <p:bldP spid="1812515" grpId="13" animBg="1"/>
      <p:bldP spid="1812515" grpId="14" animBg="1"/>
      <p:bldP spid="1812515" grpId="15" animBg="1"/>
      <p:bldP spid="1812515" grpId="16" animBg="1"/>
      <p:bldP spid="1812515" grpId="17" animBg="1"/>
      <p:bldP spid="1812515" grpId="18" animBg="1"/>
      <p:bldP spid="1812515" grpId="19" animBg="1"/>
      <p:bldP spid="1812515" grpId="20" animBg="1"/>
      <p:bldP spid="1812515" grpId="21" animBg="1"/>
      <p:bldP spid="1812516" grpId="0" animBg="1"/>
      <p:bldP spid="1812520" grpId="0" animBg="1"/>
      <p:bldP spid="1812520" grpId="1" animBg="1"/>
      <p:bldP spid="1812521" grpId="0" animBg="1"/>
      <p:bldP spid="181252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554" name="Picture 2" descr="IMG_9602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5555" name="Text Box 3"/>
          <p:cNvSpPr txBox="1">
            <a:spLocks noChangeArrowheads="1"/>
          </p:cNvSpPr>
          <p:nvPr/>
        </p:nvSpPr>
        <p:spPr bwMode="auto">
          <a:xfrm>
            <a:off x="0" y="0"/>
            <a:ext cx="3506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Verdana" charset="0"/>
              </a:rPr>
              <a:t>Lab Setup</a:t>
            </a:r>
          </a:p>
        </p:txBody>
      </p:sp>
    </p:spTree>
    <p:extLst>
      <p:ext uri="{BB962C8B-B14F-4D97-AF65-F5344CB8AC3E}">
        <p14:creationId xmlns:p14="http://schemas.microsoft.com/office/powerpoint/2010/main" val="1187970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602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381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1817603" name="Group 3"/>
          <p:cNvGrpSpPr>
            <a:grpSpLocks/>
          </p:cNvGrpSpPr>
          <p:nvPr/>
        </p:nvGrpSpPr>
        <p:grpSpPr bwMode="auto">
          <a:xfrm>
            <a:off x="5664200" y="1420813"/>
            <a:ext cx="333375" cy="590550"/>
            <a:chOff x="4195" y="2365"/>
            <a:chExt cx="210" cy="372"/>
          </a:xfrm>
        </p:grpSpPr>
        <p:sp>
          <p:nvSpPr>
            <p:cNvPr id="1817604" name="AutoShape 4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7605" name="AutoShape 5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7606" name="Group 6"/>
          <p:cNvGrpSpPr>
            <a:grpSpLocks/>
          </p:cNvGrpSpPr>
          <p:nvPr/>
        </p:nvGrpSpPr>
        <p:grpSpPr bwMode="auto">
          <a:xfrm>
            <a:off x="3821113" y="1495425"/>
            <a:ext cx="1500187" cy="441325"/>
            <a:chOff x="2191" y="773"/>
            <a:chExt cx="945" cy="278"/>
          </a:xfrm>
        </p:grpSpPr>
        <p:sp>
          <p:nvSpPr>
            <p:cNvPr id="1817607" name="Line 7"/>
            <p:cNvSpPr>
              <a:spLocks noChangeShapeType="1"/>
            </p:cNvSpPr>
            <p:nvPr/>
          </p:nvSpPr>
          <p:spPr bwMode="auto">
            <a:xfrm>
              <a:off x="2336" y="788"/>
              <a:ext cx="646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08" name="Line 8"/>
            <p:cNvSpPr>
              <a:spLocks noChangeShapeType="1"/>
            </p:cNvSpPr>
            <p:nvPr/>
          </p:nvSpPr>
          <p:spPr bwMode="auto">
            <a:xfrm>
              <a:off x="2353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09" name="Line 9"/>
            <p:cNvSpPr>
              <a:spLocks noChangeShapeType="1"/>
            </p:cNvSpPr>
            <p:nvPr/>
          </p:nvSpPr>
          <p:spPr bwMode="auto">
            <a:xfrm>
              <a:off x="2970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0" name="Line 10"/>
            <p:cNvSpPr>
              <a:spLocks noChangeShapeType="1"/>
            </p:cNvSpPr>
            <p:nvPr/>
          </p:nvSpPr>
          <p:spPr bwMode="auto">
            <a:xfrm>
              <a:off x="2191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1" name="Line 11"/>
            <p:cNvSpPr>
              <a:spLocks noChangeShapeType="1"/>
            </p:cNvSpPr>
            <p:nvPr/>
          </p:nvSpPr>
          <p:spPr bwMode="auto">
            <a:xfrm>
              <a:off x="2955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17612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538" y="638175"/>
            <a:ext cx="2887662" cy="215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17613" name="Group 13"/>
          <p:cNvGrpSpPr>
            <a:grpSpLocks/>
          </p:cNvGrpSpPr>
          <p:nvPr/>
        </p:nvGrpSpPr>
        <p:grpSpPr bwMode="auto">
          <a:xfrm>
            <a:off x="3360738" y="265113"/>
            <a:ext cx="2420937" cy="541337"/>
            <a:chOff x="2117" y="167"/>
            <a:chExt cx="1525" cy="341"/>
          </a:xfrm>
        </p:grpSpPr>
        <p:sp>
          <p:nvSpPr>
            <p:cNvPr id="1817614" name="Rectangle 14"/>
            <p:cNvSpPr>
              <a:spLocks noChangeArrowheads="1"/>
            </p:cNvSpPr>
            <p:nvPr/>
          </p:nvSpPr>
          <p:spPr bwMode="auto">
            <a:xfrm>
              <a:off x="211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5" name="Rectangle 15"/>
            <p:cNvSpPr>
              <a:spLocks noChangeArrowheads="1"/>
            </p:cNvSpPr>
            <p:nvPr/>
          </p:nvSpPr>
          <p:spPr bwMode="auto">
            <a:xfrm>
              <a:off x="21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6" name="Rectangle 16"/>
            <p:cNvSpPr>
              <a:spLocks noChangeArrowheads="1"/>
            </p:cNvSpPr>
            <p:nvPr/>
          </p:nvSpPr>
          <p:spPr bwMode="auto">
            <a:xfrm>
              <a:off x="22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7" name="Rectangle 17"/>
            <p:cNvSpPr>
              <a:spLocks noChangeArrowheads="1"/>
            </p:cNvSpPr>
            <p:nvPr/>
          </p:nvSpPr>
          <p:spPr bwMode="auto">
            <a:xfrm>
              <a:off x="22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8" name="Rectangle 18"/>
            <p:cNvSpPr>
              <a:spLocks noChangeArrowheads="1"/>
            </p:cNvSpPr>
            <p:nvPr/>
          </p:nvSpPr>
          <p:spPr bwMode="auto">
            <a:xfrm>
              <a:off x="23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19" name="Rectangle 19"/>
            <p:cNvSpPr>
              <a:spLocks noChangeArrowheads="1"/>
            </p:cNvSpPr>
            <p:nvPr/>
          </p:nvSpPr>
          <p:spPr bwMode="auto">
            <a:xfrm>
              <a:off x="239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0" name="Rectangle 20"/>
            <p:cNvSpPr>
              <a:spLocks noChangeArrowheads="1"/>
            </p:cNvSpPr>
            <p:nvPr/>
          </p:nvSpPr>
          <p:spPr bwMode="auto">
            <a:xfrm>
              <a:off x="24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1" name="Rectangle 21"/>
            <p:cNvSpPr>
              <a:spLocks noChangeArrowheads="1"/>
            </p:cNvSpPr>
            <p:nvPr/>
          </p:nvSpPr>
          <p:spPr bwMode="auto">
            <a:xfrm>
              <a:off x="249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2" name="Rectangle 22"/>
            <p:cNvSpPr>
              <a:spLocks noChangeArrowheads="1"/>
            </p:cNvSpPr>
            <p:nvPr/>
          </p:nvSpPr>
          <p:spPr bwMode="auto">
            <a:xfrm>
              <a:off x="25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3" name="Rectangle 23"/>
            <p:cNvSpPr>
              <a:spLocks noChangeArrowheads="1"/>
            </p:cNvSpPr>
            <p:nvPr/>
          </p:nvSpPr>
          <p:spPr bwMode="auto">
            <a:xfrm>
              <a:off x="26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4" name="Rectangle 24"/>
            <p:cNvSpPr>
              <a:spLocks noChangeArrowheads="1"/>
            </p:cNvSpPr>
            <p:nvPr/>
          </p:nvSpPr>
          <p:spPr bwMode="auto">
            <a:xfrm>
              <a:off x="26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5" name="Rectangle 25"/>
            <p:cNvSpPr>
              <a:spLocks noChangeArrowheads="1"/>
            </p:cNvSpPr>
            <p:nvPr/>
          </p:nvSpPr>
          <p:spPr bwMode="auto">
            <a:xfrm>
              <a:off x="2718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6" name="Rectangle 26"/>
            <p:cNvSpPr>
              <a:spLocks noChangeArrowheads="1"/>
            </p:cNvSpPr>
            <p:nvPr/>
          </p:nvSpPr>
          <p:spPr bwMode="auto">
            <a:xfrm>
              <a:off x="27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7" name="Rectangle 27"/>
            <p:cNvSpPr>
              <a:spLocks noChangeArrowheads="1"/>
            </p:cNvSpPr>
            <p:nvPr/>
          </p:nvSpPr>
          <p:spPr bwMode="auto">
            <a:xfrm>
              <a:off x="28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8" name="Rectangle 28"/>
            <p:cNvSpPr>
              <a:spLocks noChangeArrowheads="1"/>
            </p:cNvSpPr>
            <p:nvPr/>
          </p:nvSpPr>
          <p:spPr bwMode="auto">
            <a:xfrm>
              <a:off x="28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29" name="Rectangle 29"/>
            <p:cNvSpPr>
              <a:spLocks noChangeArrowheads="1"/>
            </p:cNvSpPr>
            <p:nvPr/>
          </p:nvSpPr>
          <p:spPr bwMode="auto">
            <a:xfrm>
              <a:off x="29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0" name="Rectangle 30"/>
            <p:cNvSpPr>
              <a:spLocks noChangeArrowheads="1"/>
            </p:cNvSpPr>
            <p:nvPr/>
          </p:nvSpPr>
          <p:spPr bwMode="auto">
            <a:xfrm>
              <a:off x="299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1" name="Rectangle 31"/>
            <p:cNvSpPr>
              <a:spLocks noChangeArrowheads="1"/>
            </p:cNvSpPr>
            <p:nvPr/>
          </p:nvSpPr>
          <p:spPr bwMode="auto">
            <a:xfrm>
              <a:off x="30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2" name="Rectangle 32"/>
            <p:cNvSpPr>
              <a:spLocks noChangeArrowheads="1"/>
            </p:cNvSpPr>
            <p:nvPr/>
          </p:nvSpPr>
          <p:spPr bwMode="auto">
            <a:xfrm>
              <a:off x="310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3" name="Rectangle 33"/>
            <p:cNvSpPr>
              <a:spLocks noChangeArrowheads="1"/>
            </p:cNvSpPr>
            <p:nvPr/>
          </p:nvSpPr>
          <p:spPr bwMode="auto">
            <a:xfrm>
              <a:off x="31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4" name="Rectangle 34"/>
            <p:cNvSpPr>
              <a:spLocks noChangeArrowheads="1"/>
            </p:cNvSpPr>
            <p:nvPr/>
          </p:nvSpPr>
          <p:spPr bwMode="auto">
            <a:xfrm>
              <a:off x="32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5" name="Rectangle 35"/>
            <p:cNvSpPr>
              <a:spLocks noChangeArrowheads="1"/>
            </p:cNvSpPr>
            <p:nvPr/>
          </p:nvSpPr>
          <p:spPr bwMode="auto">
            <a:xfrm>
              <a:off x="32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6" name="Rectangle 36"/>
            <p:cNvSpPr>
              <a:spLocks noChangeArrowheads="1"/>
            </p:cNvSpPr>
            <p:nvPr/>
          </p:nvSpPr>
          <p:spPr bwMode="auto">
            <a:xfrm>
              <a:off x="331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7637" name="Line 37"/>
            <p:cNvSpPr>
              <a:spLocks noChangeShapeType="1"/>
            </p:cNvSpPr>
            <p:nvPr/>
          </p:nvSpPr>
          <p:spPr bwMode="auto">
            <a:xfrm>
              <a:off x="2117" y="495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17638" name="AutoShape 38"/>
          <p:cNvSpPr>
            <a:spLocks noChangeArrowheads="1"/>
          </p:cNvSpPr>
          <p:nvPr/>
        </p:nvSpPr>
        <p:spPr bwMode="auto">
          <a:xfrm>
            <a:off x="2776538" y="1379538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39" name="AutoShape 3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7640" name="Picture 40" descr="Box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119438"/>
            <a:ext cx="3937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7641" name="Line 41"/>
          <p:cNvSpPr>
            <a:spLocks noChangeShapeType="1"/>
          </p:cNvSpPr>
          <p:nvPr/>
        </p:nvSpPr>
        <p:spPr bwMode="auto">
          <a:xfrm flipV="1">
            <a:off x="3108325" y="5534025"/>
            <a:ext cx="681038" cy="12477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2" name="Line 42"/>
          <p:cNvSpPr>
            <a:spLocks noChangeShapeType="1"/>
          </p:cNvSpPr>
          <p:nvPr/>
        </p:nvSpPr>
        <p:spPr bwMode="auto">
          <a:xfrm flipV="1">
            <a:off x="3101975" y="5689600"/>
            <a:ext cx="1376363" cy="11080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3" name="Line 43"/>
          <p:cNvSpPr>
            <a:spLocks noChangeShapeType="1"/>
          </p:cNvSpPr>
          <p:nvPr/>
        </p:nvSpPr>
        <p:spPr bwMode="auto">
          <a:xfrm flipV="1">
            <a:off x="3124200" y="5692775"/>
            <a:ext cx="2609850" cy="1104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4" name="Line 44"/>
          <p:cNvSpPr>
            <a:spLocks noChangeShapeType="1"/>
          </p:cNvSpPr>
          <p:nvPr/>
        </p:nvSpPr>
        <p:spPr bwMode="auto">
          <a:xfrm flipV="1">
            <a:off x="3122613" y="5316538"/>
            <a:ext cx="96837" cy="140335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7645" name="Text Box 45"/>
          <p:cNvSpPr txBox="1">
            <a:spLocks noChangeArrowheads="1"/>
          </p:cNvSpPr>
          <p:nvPr/>
        </p:nvSpPr>
        <p:spPr bwMode="auto">
          <a:xfrm>
            <a:off x="6661150" y="3152775"/>
            <a:ext cx="24272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Blurring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==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Convolution</a:t>
            </a:r>
          </a:p>
        </p:txBody>
      </p:sp>
      <p:sp>
        <p:nvSpPr>
          <p:cNvPr id="1817646" name="Text Box 46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Traditional Camera: Box Filter</a:t>
            </a:r>
          </a:p>
        </p:txBody>
      </p:sp>
      <p:sp>
        <p:nvSpPr>
          <p:cNvPr id="1817647" name="Text Box 47"/>
          <p:cNvSpPr txBox="1">
            <a:spLocks noChangeArrowheads="1"/>
          </p:cNvSpPr>
          <p:nvPr/>
        </p:nvSpPr>
        <p:spPr bwMode="auto">
          <a:xfrm>
            <a:off x="3660775" y="3302000"/>
            <a:ext cx="247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  <a:latin typeface="Verdana" charset="0"/>
              </a:rPr>
              <a:t>Sync Function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019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7639" grpId="0" animBg="1"/>
      <p:bldP spid="1817641" grpId="0" animBg="1"/>
      <p:bldP spid="1817642" grpId="0" animBg="1"/>
      <p:bldP spid="1817643" grpId="0" animBg="1"/>
      <p:bldP spid="18176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650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08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19651" name="Picture 3" descr="BlurredBayer2RGBNot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50875"/>
            <a:ext cx="2916237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19652" name="Group 4"/>
          <p:cNvGrpSpPr>
            <a:grpSpLocks/>
          </p:cNvGrpSpPr>
          <p:nvPr/>
        </p:nvGrpSpPr>
        <p:grpSpPr bwMode="auto">
          <a:xfrm>
            <a:off x="3754438" y="1535113"/>
            <a:ext cx="1636712" cy="390525"/>
            <a:chOff x="880" y="2591"/>
            <a:chExt cx="2371" cy="232"/>
          </a:xfrm>
        </p:grpSpPr>
        <p:sp>
          <p:nvSpPr>
            <p:cNvPr id="1819653" name="Line 5"/>
            <p:cNvSpPr>
              <a:spLocks noChangeShapeType="1"/>
            </p:cNvSpPr>
            <p:nvPr/>
          </p:nvSpPr>
          <p:spPr bwMode="auto">
            <a:xfrm flipH="1" flipV="1">
              <a:off x="1050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4" name="Line 6"/>
            <p:cNvSpPr>
              <a:spLocks noChangeShapeType="1"/>
            </p:cNvSpPr>
            <p:nvPr/>
          </p:nvSpPr>
          <p:spPr bwMode="auto">
            <a:xfrm>
              <a:off x="103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5" name="Line 7"/>
            <p:cNvSpPr>
              <a:spLocks noChangeShapeType="1"/>
            </p:cNvSpPr>
            <p:nvPr/>
          </p:nvSpPr>
          <p:spPr bwMode="auto">
            <a:xfrm flipH="1" flipV="1">
              <a:off x="118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6" name="Line 8"/>
            <p:cNvSpPr>
              <a:spLocks noChangeShapeType="1"/>
            </p:cNvSpPr>
            <p:nvPr/>
          </p:nvSpPr>
          <p:spPr bwMode="auto">
            <a:xfrm flipH="1" flipV="1">
              <a:off x="148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7" name="Line 9"/>
            <p:cNvSpPr>
              <a:spLocks noChangeShapeType="1"/>
            </p:cNvSpPr>
            <p:nvPr/>
          </p:nvSpPr>
          <p:spPr bwMode="auto">
            <a:xfrm>
              <a:off x="1467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8" name="Line 10"/>
            <p:cNvSpPr>
              <a:spLocks noChangeShapeType="1"/>
            </p:cNvSpPr>
            <p:nvPr/>
          </p:nvSpPr>
          <p:spPr bwMode="auto">
            <a:xfrm flipH="1" flipV="1">
              <a:off x="162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59" name="Line 11"/>
            <p:cNvSpPr>
              <a:spLocks noChangeShapeType="1"/>
            </p:cNvSpPr>
            <p:nvPr/>
          </p:nvSpPr>
          <p:spPr bwMode="auto">
            <a:xfrm>
              <a:off x="17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0" name="Line 12"/>
            <p:cNvSpPr>
              <a:spLocks noChangeShapeType="1"/>
            </p:cNvSpPr>
            <p:nvPr/>
          </p:nvSpPr>
          <p:spPr bwMode="auto">
            <a:xfrm flipH="1" flipV="1">
              <a:off x="17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1" name="Line 13"/>
            <p:cNvSpPr>
              <a:spLocks noChangeShapeType="1"/>
            </p:cNvSpPr>
            <p:nvPr/>
          </p:nvSpPr>
          <p:spPr bwMode="auto">
            <a:xfrm>
              <a:off x="190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2" name="Line 14"/>
            <p:cNvSpPr>
              <a:spLocks noChangeShapeType="1"/>
            </p:cNvSpPr>
            <p:nvPr/>
          </p:nvSpPr>
          <p:spPr bwMode="auto">
            <a:xfrm>
              <a:off x="2060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3" name="Line 15"/>
            <p:cNvSpPr>
              <a:spLocks noChangeShapeType="1"/>
            </p:cNvSpPr>
            <p:nvPr/>
          </p:nvSpPr>
          <p:spPr bwMode="auto">
            <a:xfrm flipH="1" flipV="1">
              <a:off x="2215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4" name="Line 16"/>
            <p:cNvSpPr>
              <a:spLocks noChangeShapeType="1"/>
            </p:cNvSpPr>
            <p:nvPr/>
          </p:nvSpPr>
          <p:spPr bwMode="auto">
            <a:xfrm flipH="1" flipV="1">
              <a:off x="235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5" name="Line 17"/>
            <p:cNvSpPr>
              <a:spLocks noChangeShapeType="1"/>
            </p:cNvSpPr>
            <p:nvPr/>
          </p:nvSpPr>
          <p:spPr bwMode="auto">
            <a:xfrm>
              <a:off x="2335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6" name="Line 18"/>
            <p:cNvSpPr>
              <a:spLocks noChangeShapeType="1"/>
            </p:cNvSpPr>
            <p:nvPr/>
          </p:nvSpPr>
          <p:spPr bwMode="auto">
            <a:xfrm>
              <a:off x="250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7" name="Line 19"/>
            <p:cNvSpPr>
              <a:spLocks noChangeShapeType="1"/>
            </p:cNvSpPr>
            <p:nvPr/>
          </p:nvSpPr>
          <p:spPr bwMode="auto">
            <a:xfrm flipH="1" flipV="1">
              <a:off x="265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8" name="Line 20"/>
            <p:cNvSpPr>
              <a:spLocks noChangeShapeType="1"/>
            </p:cNvSpPr>
            <p:nvPr/>
          </p:nvSpPr>
          <p:spPr bwMode="auto">
            <a:xfrm flipH="1" flipV="1">
              <a:off x="29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69" name="Line 21"/>
            <p:cNvSpPr>
              <a:spLocks noChangeShapeType="1"/>
            </p:cNvSpPr>
            <p:nvPr/>
          </p:nvSpPr>
          <p:spPr bwMode="auto">
            <a:xfrm>
              <a:off x="29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0" name="Line 22"/>
            <p:cNvSpPr>
              <a:spLocks noChangeShapeType="1"/>
            </p:cNvSpPr>
            <p:nvPr/>
          </p:nvSpPr>
          <p:spPr bwMode="auto">
            <a:xfrm flipH="1" flipV="1">
              <a:off x="3097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1" name="Line 23"/>
            <p:cNvSpPr>
              <a:spLocks noChangeShapeType="1"/>
            </p:cNvSpPr>
            <p:nvPr/>
          </p:nvSpPr>
          <p:spPr bwMode="auto">
            <a:xfrm>
              <a:off x="880" y="2808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2" name="Line 24"/>
            <p:cNvSpPr>
              <a:spLocks noChangeShapeType="1"/>
            </p:cNvSpPr>
            <p:nvPr/>
          </p:nvSpPr>
          <p:spPr bwMode="auto">
            <a:xfrm>
              <a:off x="116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3" name="Line 25"/>
            <p:cNvSpPr>
              <a:spLocks noChangeShapeType="1"/>
            </p:cNvSpPr>
            <p:nvPr/>
          </p:nvSpPr>
          <p:spPr bwMode="auto">
            <a:xfrm>
              <a:off x="1330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4" name="Line 26"/>
            <p:cNvSpPr>
              <a:spLocks noChangeShapeType="1"/>
            </p:cNvSpPr>
            <p:nvPr/>
          </p:nvSpPr>
          <p:spPr bwMode="auto">
            <a:xfrm>
              <a:off x="160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5" name="Line 27"/>
            <p:cNvSpPr>
              <a:spLocks noChangeShapeType="1"/>
            </p:cNvSpPr>
            <p:nvPr/>
          </p:nvSpPr>
          <p:spPr bwMode="auto">
            <a:xfrm>
              <a:off x="219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6" name="Line 28"/>
            <p:cNvSpPr>
              <a:spLocks noChangeShapeType="1"/>
            </p:cNvSpPr>
            <p:nvPr/>
          </p:nvSpPr>
          <p:spPr bwMode="auto">
            <a:xfrm>
              <a:off x="263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7" name="Line 29"/>
            <p:cNvSpPr>
              <a:spLocks noChangeShapeType="1"/>
            </p:cNvSpPr>
            <p:nvPr/>
          </p:nvSpPr>
          <p:spPr bwMode="auto">
            <a:xfrm>
              <a:off x="2806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78" name="Line 30"/>
            <p:cNvSpPr>
              <a:spLocks noChangeShapeType="1"/>
            </p:cNvSpPr>
            <p:nvPr/>
          </p:nvSpPr>
          <p:spPr bwMode="auto">
            <a:xfrm>
              <a:off x="3081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19679" name="Group 31"/>
          <p:cNvGrpSpPr>
            <a:grpSpLocks/>
          </p:cNvGrpSpPr>
          <p:nvPr/>
        </p:nvGrpSpPr>
        <p:grpSpPr bwMode="auto">
          <a:xfrm>
            <a:off x="5664200" y="1433513"/>
            <a:ext cx="333375" cy="590550"/>
            <a:chOff x="4195" y="2365"/>
            <a:chExt cx="210" cy="372"/>
          </a:xfrm>
        </p:grpSpPr>
        <p:sp>
          <p:nvSpPr>
            <p:cNvPr id="1819680" name="AutoShape 32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9681" name="AutoShape 33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9682" name="Group 34"/>
          <p:cNvGrpSpPr>
            <a:grpSpLocks/>
          </p:cNvGrpSpPr>
          <p:nvPr/>
        </p:nvGrpSpPr>
        <p:grpSpPr bwMode="auto">
          <a:xfrm>
            <a:off x="3362325" y="55563"/>
            <a:ext cx="2420938" cy="541337"/>
            <a:chOff x="3464" y="1373"/>
            <a:chExt cx="1525" cy="341"/>
          </a:xfrm>
        </p:grpSpPr>
        <p:sp>
          <p:nvSpPr>
            <p:cNvPr id="1819683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4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5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6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7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8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89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0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1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2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3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19694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19695" name="AutoShape 47"/>
          <p:cNvSpPr>
            <a:spLocks noChangeArrowheads="1"/>
          </p:cNvSpPr>
          <p:nvPr/>
        </p:nvSpPr>
        <p:spPr bwMode="auto">
          <a:xfrm>
            <a:off x="2776538" y="1393825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19696" name="Picture 48" descr="RAT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3116263"/>
            <a:ext cx="394017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9697" name="AutoShape 4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19698" name="Text Box 50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Flutter Shutter: Coded Filter</a:t>
            </a:r>
          </a:p>
        </p:txBody>
      </p:sp>
      <p:sp>
        <p:nvSpPr>
          <p:cNvPr id="1819699" name="Text Box 51"/>
          <p:cNvSpPr txBox="1">
            <a:spLocks noChangeArrowheads="1"/>
          </p:cNvSpPr>
          <p:nvPr/>
        </p:nvSpPr>
        <p:spPr bwMode="auto">
          <a:xfrm>
            <a:off x="3000375" y="4822825"/>
            <a:ext cx="342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Preserves High Frequencies!!!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147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69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698" name="Group 2"/>
          <p:cNvGrpSpPr>
            <a:grpSpLocks/>
          </p:cNvGrpSpPr>
          <p:nvPr/>
        </p:nvGrpSpPr>
        <p:grpSpPr bwMode="auto">
          <a:xfrm>
            <a:off x="649288" y="49213"/>
            <a:ext cx="3687762" cy="2938462"/>
            <a:chOff x="399" y="31"/>
            <a:chExt cx="2323" cy="1851"/>
          </a:xfrm>
        </p:grpSpPr>
        <p:sp>
          <p:nvSpPr>
            <p:cNvPr id="1821699" name="Line 3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0" name="Line 4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21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78225"/>
            <a:ext cx="43037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1702" name="Picture 6" descr="BlurredBayer2RGBNotWar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581400"/>
            <a:ext cx="4332287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3" name="Picture 7" descr="BoxF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55638"/>
            <a:ext cx="3776663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4" name="Picture 8" descr="RAT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33425"/>
            <a:ext cx="3778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1705" name="Group 9"/>
          <p:cNvGrpSpPr>
            <a:grpSpLocks/>
          </p:cNvGrpSpPr>
          <p:nvPr/>
        </p:nvGrpSpPr>
        <p:grpSpPr bwMode="auto">
          <a:xfrm>
            <a:off x="1160463" y="44450"/>
            <a:ext cx="2420937" cy="541338"/>
            <a:chOff x="840" y="1366"/>
            <a:chExt cx="1525" cy="341"/>
          </a:xfrm>
        </p:grpSpPr>
        <p:sp>
          <p:nvSpPr>
            <p:cNvPr id="1821706" name="Rectangle 10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7" name="Rectangle 11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8" name="Rectangle 12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09" name="Rectangle 13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0" name="Rectangle 14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1" name="Rectangle 15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2" name="Rectangle 16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3" name="Rectangle 17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4" name="Rectangle 18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5" name="Rectangle 19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6" name="Rectangle 20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7" name="Rectangle 21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8" name="Rectangle 22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19" name="Rectangle 23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0" name="Rectangle 24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1" name="Rectangle 25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2" name="Rectangle 26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3" name="Rectangle 27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4" name="Rectangle 28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5" name="Rectangle 29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6" name="Rectangle 30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7" name="Rectangle 31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8" name="Rectangle 32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29" name="Line 33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21730" name="Group 34"/>
          <p:cNvGrpSpPr>
            <a:grpSpLocks/>
          </p:cNvGrpSpPr>
          <p:nvPr/>
        </p:nvGrpSpPr>
        <p:grpSpPr bwMode="auto">
          <a:xfrm>
            <a:off x="5707063" y="46038"/>
            <a:ext cx="2420937" cy="541337"/>
            <a:chOff x="3464" y="1373"/>
            <a:chExt cx="1525" cy="341"/>
          </a:xfrm>
        </p:grpSpPr>
        <p:sp>
          <p:nvSpPr>
            <p:cNvPr id="1821731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2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3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4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5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6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7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8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39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0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1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1742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21743" name="Text Box 47"/>
          <p:cNvSpPr txBox="1">
            <a:spLocks noChangeArrowheads="1"/>
          </p:cNvSpPr>
          <p:nvPr/>
        </p:nvSpPr>
        <p:spPr bwMode="auto">
          <a:xfrm>
            <a:off x="3513138" y="0"/>
            <a:ext cx="211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31888046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581400"/>
            <a:ext cx="4168775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22723" name="Picture 3" descr="DeblurrLSMylcuyW=314p=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81400"/>
            <a:ext cx="4325938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24" name="Line 4"/>
          <p:cNvSpPr>
            <a:spLocks noChangeShapeType="1"/>
          </p:cNvSpPr>
          <p:nvPr/>
        </p:nvSpPr>
        <p:spPr bwMode="auto">
          <a:xfrm flipV="1">
            <a:off x="-15875" y="3890963"/>
            <a:ext cx="957263" cy="1358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22725" name="Line 5"/>
          <p:cNvSpPr>
            <a:spLocks noChangeShapeType="1"/>
          </p:cNvSpPr>
          <p:nvPr/>
        </p:nvSpPr>
        <p:spPr bwMode="auto">
          <a:xfrm flipV="1">
            <a:off x="-22225" y="4010025"/>
            <a:ext cx="1660525" cy="12557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sp>
        <p:nvSpPr>
          <p:cNvPr id="1822726" name="Line 6"/>
          <p:cNvSpPr>
            <a:spLocks noChangeShapeType="1"/>
          </p:cNvSpPr>
          <p:nvPr/>
        </p:nvSpPr>
        <p:spPr bwMode="auto">
          <a:xfrm flipV="1">
            <a:off x="0" y="4022725"/>
            <a:ext cx="2381250" cy="12430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grpSp>
        <p:nvGrpSpPr>
          <p:cNvPr id="1822727" name="Group 7"/>
          <p:cNvGrpSpPr>
            <a:grpSpLocks/>
          </p:cNvGrpSpPr>
          <p:nvPr/>
        </p:nvGrpSpPr>
        <p:grpSpPr bwMode="auto">
          <a:xfrm>
            <a:off x="549275" y="742950"/>
            <a:ext cx="3687763" cy="2695575"/>
            <a:chOff x="399" y="31"/>
            <a:chExt cx="2323" cy="1851"/>
          </a:xfrm>
        </p:grpSpPr>
        <p:sp>
          <p:nvSpPr>
            <p:cNvPr id="1822728" name="Line 8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29" name="Line 9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pic>
        <p:nvPicPr>
          <p:cNvPr id="1822730" name="Picture 10" descr="RATInverse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677863"/>
            <a:ext cx="3776662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31" name="Picture 11" descr="BoxInverse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77863"/>
            <a:ext cx="3778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2732" name="Group 12"/>
          <p:cNvGrpSpPr>
            <a:grpSpLocks/>
          </p:cNvGrpSpPr>
          <p:nvPr/>
        </p:nvGrpSpPr>
        <p:grpSpPr bwMode="auto">
          <a:xfrm>
            <a:off x="5829300" y="46038"/>
            <a:ext cx="2420938" cy="541337"/>
            <a:chOff x="3464" y="1373"/>
            <a:chExt cx="1525" cy="341"/>
          </a:xfrm>
        </p:grpSpPr>
        <p:sp>
          <p:nvSpPr>
            <p:cNvPr id="1822733" name="Rectangle 13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4" name="Rectangle 14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5" name="Rectangle 15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6" name="Rectangle 16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7" name="Rectangle 17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8" name="Rectangle 18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39" name="Rectangle 19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0" name="Rectangle 20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1" name="Rectangle 21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2" name="Rectangle 22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3" name="Rectangle 23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4" name="Line 24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grpSp>
        <p:nvGrpSpPr>
          <p:cNvPr id="1822745" name="Group 25"/>
          <p:cNvGrpSpPr>
            <a:grpSpLocks/>
          </p:cNvGrpSpPr>
          <p:nvPr/>
        </p:nvGrpSpPr>
        <p:grpSpPr bwMode="auto">
          <a:xfrm>
            <a:off x="1171575" y="44450"/>
            <a:ext cx="2420938" cy="541338"/>
            <a:chOff x="840" y="1366"/>
            <a:chExt cx="1525" cy="341"/>
          </a:xfrm>
        </p:grpSpPr>
        <p:sp>
          <p:nvSpPr>
            <p:cNvPr id="1822746" name="Rectangle 26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7" name="Rectangle 27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8" name="Rectangle 28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49" name="Rectangle 29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0" name="Rectangle 30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1" name="Rectangle 31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2" name="Rectangle 32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3" name="Rectangle 33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4" name="Rectangle 34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5" name="Rectangle 35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6" name="Rectangle 36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7" name="Rectangle 37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8" name="Rectangle 38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59" name="Rectangle 39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0" name="Rectangle 40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1" name="Rectangle 41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2" name="Rectangle 42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3" name="Rectangle 43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4" name="Rectangle 44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5" name="Rectangle 45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6" name="Rectangle 46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7" name="Rectangle 47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8" name="Rectangle 48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  <p:sp>
          <p:nvSpPr>
            <p:cNvPr id="1822769" name="Line 49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C1BC7B"/>
                </a:solidFill>
              </a:endParaRPr>
            </a:p>
          </p:txBody>
        </p:sp>
      </p:grpSp>
      <p:sp>
        <p:nvSpPr>
          <p:cNvPr id="1822770" name="Text Box 50"/>
          <p:cNvSpPr txBox="1">
            <a:spLocks noChangeArrowheads="1"/>
          </p:cNvSpPr>
          <p:nvPr/>
        </p:nvSpPr>
        <p:spPr bwMode="auto">
          <a:xfrm>
            <a:off x="1011238" y="2678113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Inverse Filter Unstable</a:t>
            </a:r>
          </a:p>
        </p:txBody>
      </p:sp>
      <p:sp>
        <p:nvSpPr>
          <p:cNvPr id="1822771" name="Text Box 51"/>
          <p:cNvSpPr txBox="1">
            <a:spLocks noChangeArrowheads="1"/>
          </p:cNvSpPr>
          <p:nvPr/>
        </p:nvSpPr>
        <p:spPr bwMode="auto">
          <a:xfrm>
            <a:off x="5432425" y="1028700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  <a:latin typeface="Verdana" charset="0"/>
              </a:rPr>
              <a:t>Inverse Filter stable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051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24" grpId="0" animBg="1"/>
      <p:bldP spid="1822725" grpId="0" animBg="1"/>
      <p:bldP spid="18227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5794" name="Picture 2" descr="BlurredBayer2RGBWar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895032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5795" name="Picture 3" descr="DeblurrLSMylcuyW=730p=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425825"/>
            <a:ext cx="841057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2071688" y="5254625"/>
            <a:ext cx="727075" cy="661988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5797" name="Picture 5" descr="DeblurrLSMylcuyW=730p=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568825"/>
            <a:ext cx="19113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3783013" y="5543550"/>
            <a:ext cx="1657350" cy="48895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5799" name="Picture 7" descr="DeblurrLSMylcuyW=730p=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21313"/>
            <a:ext cx="2930525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045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5796" grpId="0" animBg="1"/>
      <p:bldP spid="182579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842" name="Picture 2" descr="Image5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7843" name="Text Box 3"/>
          <p:cNvSpPr txBox="1">
            <a:spLocks noChangeArrowheads="1"/>
          </p:cNvSpPr>
          <p:nvPr/>
        </p:nvSpPr>
        <p:spPr bwMode="auto">
          <a:xfrm>
            <a:off x="6191250" y="6113463"/>
            <a:ext cx="247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753782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>
              <a:solidFill>
                <a:srgbClr val="C1BC7B"/>
              </a:solidFill>
            </a:endParaRPr>
          </a:p>
        </p:txBody>
      </p:sp>
      <p:pic>
        <p:nvPicPr>
          <p:cNvPr id="1829891" name="Picture 3" descr="DeblurrLSMylcuyW=217p=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98813"/>
            <a:ext cx="8839200" cy="3216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9892" name="Picture 4" descr="BlurredBayer2RGB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2238"/>
            <a:ext cx="8856663" cy="2613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9893" name="Text Box 5"/>
          <p:cNvSpPr txBox="1">
            <a:spLocks noChangeArrowheads="1"/>
          </p:cNvSpPr>
          <p:nvPr/>
        </p:nvSpPr>
        <p:spPr bwMode="auto">
          <a:xfrm>
            <a:off x="3254375" y="2763838"/>
            <a:ext cx="263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Rectified Crop</a:t>
            </a:r>
          </a:p>
        </p:txBody>
      </p:sp>
      <p:sp>
        <p:nvSpPr>
          <p:cNvPr id="1829894" name="Text Box 6"/>
          <p:cNvSpPr txBox="1">
            <a:spLocks noChangeArrowheads="1"/>
          </p:cNvSpPr>
          <p:nvPr/>
        </p:nvSpPr>
        <p:spPr bwMode="auto">
          <a:xfrm>
            <a:off x="3001963" y="6411913"/>
            <a:ext cx="3140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C1BC7B"/>
                </a:solidFill>
                <a:latin typeface="Verdana" charset="0"/>
              </a:rPr>
              <a:t>Deblurred Result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32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98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see the world?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design a camera</a:t>
            </a:r>
          </a:p>
          <a:p>
            <a:pPr lvl="1"/>
            <a:r>
              <a:rPr lang="en-US"/>
              <a:t>Idea 1:  put a piece of film in front of an object</a:t>
            </a:r>
          </a:p>
          <a:p>
            <a:pPr lvl="1"/>
            <a:r>
              <a:rPr lang="en-US"/>
              <a:t>Do we get a reasonable image?</a:t>
            </a:r>
          </a:p>
        </p:txBody>
      </p:sp>
      <p:pic>
        <p:nvPicPr>
          <p:cNvPr id="1762308" name="Picture 4" descr="image-no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2309" name="Group 5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762310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2311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2312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2313" name="Line 9"/>
          <p:cNvSpPr>
            <a:spLocks noChangeShapeType="1"/>
          </p:cNvSpPr>
          <p:nvPr/>
        </p:nvSpPr>
        <p:spPr bwMode="auto">
          <a:xfrm>
            <a:off x="2438400" y="1981200"/>
            <a:ext cx="4800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762314" name="Group 10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762315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762316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231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2318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62319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2320" name="Oval 16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2321" name="Oval 17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2322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3977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3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76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/>
              <a:t>Add a barrier to block off most of the rays</a:t>
            </a:r>
          </a:p>
          <a:p>
            <a:pPr lvl="1"/>
            <a:r>
              <a:rPr lang="en-US"/>
              <a:t>This reduces blurring</a:t>
            </a:r>
          </a:p>
          <a:p>
            <a:pPr lvl="1"/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/>
            <a:r>
              <a:rPr lang="en-US"/>
              <a:t>How does this transform the image?</a:t>
            </a:r>
          </a:p>
        </p:txBody>
      </p:sp>
      <p:pic>
        <p:nvPicPr>
          <p:cNvPr id="1763332" name="Picture 4" descr="image-pin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3333" name="Group 5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763334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5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6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37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63338" name="Group 10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763339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0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1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763342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763343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3344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63345" name="Rectangle 17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143000" lvl="2" indent="-228600" algn="l" eaLnBrk="1" hangingPunct="1">
              <a:spcBef>
                <a:spcPct val="20000"/>
              </a:spcBef>
              <a:buFontTx/>
              <a:buChar char="–"/>
            </a:pPr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6334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6641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34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 model</a:t>
            </a:r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r>
              <a:rPr lang="en-US"/>
              <a:t>Pinhole model:</a:t>
            </a:r>
          </a:p>
          <a:p>
            <a:pPr lvl="1"/>
            <a:r>
              <a:rPr lang="en-US"/>
              <a:t>Captures </a:t>
            </a:r>
            <a:r>
              <a:rPr lang="en-US" b="1"/>
              <a:t>pencil of rays</a:t>
            </a:r>
            <a:r>
              <a:rPr lang="en-US"/>
              <a:t> – all rays through a single point</a:t>
            </a:r>
          </a:p>
          <a:p>
            <a:pPr lvl="1"/>
            <a:r>
              <a:rPr lang="en-US"/>
              <a:t>The point is called </a:t>
            </a:r>
            <a:r>
              <a:rPr lang="en-US" b="1"/>
              <a:t>Center of Projection (COP)</a:t>
            </a:r>
          </a:p>
          <a:p>
            <a:pPr lvl="1"/>
            <a:r>
              <a:rPr lang="en-US"/>
              <a:t>The image is formed on the </a:t>
            </a:r>
            <a:r>
              <a:rPr lang="en-US" b="1"/>
              <a:t>Image Plane</a:t>
            </a:r>
          </a:p>
          <a:p>
            <a:pPr lvl="1"/>
            <a:r>
              <a:rPr lang="en-US" b="1"/>
              <a:t>Effective focal length</a:t>
            </a:r>
            <a:r>
              <a:rPr lang="en-US" b="1" i="1"/>
              <a:t> f</a:t>
            </a:r>
            <a:r>
              <a:rPr lang="en-US"/>
              <a:t> is distance from COP to Image Plane</a:t>
            </a:r>
          </a:p>
        </p:txBody>
      </p:sp>
      <p:pic>
        <p:nvPicPr>
          <p:cNvPr id="1765380" name="Picture 4" descr="pinhole_di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57200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538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2261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" y="1415845"/>
            <a:ext cx="4419398" cy="3703580"/>
          </a:xfrm>
          <a:prstGeom prst="rect">
            <a:avLst/>
          </a:prstGeom>
        </p:spPr>
      </p:pic>
      <p:pic>
        <p:nvPicPr>
          <p:cNvPr id="1766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6404" name="Rectangle 4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ＭＳ Ｐゴシック" charset="0"/>
                <a:cs typeface="Arial" charset="0"/>
              </a:rPr>
              <a:t>Figures © Stephen E. Palmer, 2002</a:t>
            </a:r>
          </a:p>
        </p:txBody>
      </p:sp>
      <p:sp>
        <p:nvSpPr>
          <p:cNvPr id="176640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/>
              <a:t>Dimensionality Reduction Machine (3D to 2D)</a:t>
            </a:r>
          </a:p>
        </p:txBody>
      </p:sp>
      <p:sp>
        <p:nvSpPr>
          <p:cNvPr id="1766406" name="Text Box 6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3D world</a:t>
            </a:r>
          </a:p>
        </p:txBody>
      </p:sp>
      <p:sp>
        <p:nvSpPr>
          <p:cNvPr id="1766407" name="Text Box 7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rgbClr val="000000"/>
                </a:solidFill>
                <a:latin typeface="Arial" charset="0"/>
                <a:cs typeface="Arial" charset="0"/>
              </a:rPr>
              <a:t>2D image</a:t>
            </a:r>
          </a:p>
        </p:txBody>
      </p:sp>
      <p:sp>
        <p:nvSpPr>
          <p:cNvPr id="1766408" name="Rectangle 8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What have we lost?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Angles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Distances (lengths)</a:t>
            </a:r>
          </a:p>
        </p:txBody>
      </p:sp>
    </p:spTree>
    <p:extLst>
      <p:ext uri="{BB962C8B-B14F-4D97-AF65-F5344CB8AC3E}">
        <p14:creationId xmlns:p14="http://schemas.microsoft.com/office/powerpoint/2010/main" val="429174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6407" grpId="0"/>
      <p:bldP spid="17664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things happen…</a:t>
            </a:r>
          </a:p>
        </p:txBody>
      </p:sp>
      <p:pic>
        <p:nvPicPr>
          <p:cNvPr id="1767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195638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8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d_o} + \frac{1}{d_i} = &#10;\frac{1}{f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8.9|1.5|3.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ilampsThu6pm">
  <a:themeElements>
    <a:clrScheme name="4_ilampsThu6p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ilampsThu6pm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7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7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1_Custom Design 1">
      <a:dk1>
        <a:srgbClr val="004731"/>
      </a:dk1>
      <a:lt1>
        <a:srgbClr val="C1BC7B"/>
      </a:lt1>
      <a:dk2>
        <a:srgbClr val="000000"/>
      </a:dk2>
      <a:lt2>
        <a:srgbClr val="C1BC7B"/>
      </a:lt2>
      <a:accent1>
        <a:srgbClr val="7BC5A2"/>
      </a:accent1>
      <a:accent2>
        <a:srgbClr val="7BC5A2"/>
      </a:accent2>
      <a:accent3>
        <a:srgbClr val="AAAAAA"/>
      </a:accent3>
      <a:accent4>
        <a:srgbClr val="A4A068"/>
      </a:accent4>
      <a:accent5>
        <a:srgbClr val="BFDFCE"/>
      </a:accent5>
      <a:accent6>
        <a:srgbClr val="6FB292"/>
      </a:accent6>
      <a:hlink>
        <a:srgbClr val="D7E300"/>
      </a:hlink>
      <a:folHlink>
        <a:srgbClr val="7BC5A2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004731"/>
        </a:dk1>
        <a:lt1>
          <a:srgbClr val="C1BC7B"/>
        </a:lt1>
        <a:dk2>
          <a:srgbClr val="000000"/>
        </a:dk2>
        <a:lt2>
          <a:srgbClr val="C1BC7B"/>
        </a:lt2>
        <a:accent1>
          <a:srgbClr val="7BC5A2"/>
        </a:accent1>
        <a:accent2>
          <a:srgbClr val="7BC5A2"/>
        </a:accent2>
        <a:accent3>
          <a:srgbClr val="AAAAAA"/>
        </a:accent3>
        <a:accent4>
          <a:srgbClr val="A4A068"/>
        </a:accent4>
        <a:accent5>
          <a:srgbClr val="BFDFCE"/>
        </a:accent5>
        <a:accent6>
          <a:srgbClr val="6FB292"/>
        </a:accent6>
        <a:hlink>
          <a:srgbClr val="D7E300"/>
        </a:hlink>
        <a:folHlink>
          <a:srgbClr val="7BC5A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F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28872</TotalTime>
  <Words>1088</Words>
  <Application>Microsoft Macintosh PowerPoint</Application>
  <PresentationFormat>Letter Paper (8.5x11 in)</PresentationFormat>
  <Paragraphs>236</Paragraphs>
  <Slides>48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Default Design</vt:lpstr>
      <vt:lpstr>1_Default Design</vt:lpstr>
      <vt:lpstr>Blank Presentation</vt:lpstr>
      <vt:lpstr>2_Default Design</vt:lpstr>
      <vt:lpstr>4_ilampsThu6pm</vt:lpstr>
      <vt:lpstr>7_ilampsThu6pm</vt:lpstr>
      <vt:lpstr>1_Custom Design</vt:lpstr>
      <vt:lpstr>Advanced Computer Graphics</vt:lpstr>
      <vt:lpstr>To Do </vt:lpstr>
      <vt:lpstr>Computational Imaging</vt:lpstr>
      <vt:lpstr>Outline</vt:lpstr>
      <vt:lpstr>How do we see the world?</vt:lpstr>
      <vt:lpstr>Pinhole camera</vt:lpstr>
      <vt:lpstr>Pinhole camera model</vt:lpstr>
      <vt:lpstr>Dimensionality Reduction Machine (3D to 2D)</vt:lpstr>
      <vt:lpstr>Funny things happen…</vt:lpstr>
      <vt:lpstr>Parallel lines aren’t…</vt:lpstr>
      <vt:lpstr>Lengths can’t be trusted...</vt:lpstr>
      <vt:lpstr>…but humans adapt!</vt:lpstr>
      <vt:lpstr>Camera Obscura</vt:lpstr>
      <vt:lpstr>From Pinhole to Lenses</vt:lpstr>
      <vt:lpstr>Home-made pinhole camera </vt:lpstr>
      <vt:lpstr>Shrinking the aperture</vt:lpstr>
      <vt:lpstr>The reason for lenses</vt:lpstr>
      <vt:lpstr>Focus and Defocus</vt:lpstr>
      <vt:lpstr>Thin lenses</vt:lpstr>
      <vt:lpstr>Depth of Field</vt:lpstr>
      <vt:lpstr>Outline</vt:lpstr>
      <vt:lpstr>PowerPoint Presentation</vt:lpstr>
      <vt:lpstr>Lenslet-based Light Field camera</vt:lpstr>
      <vt:lpstr>Stanford Plenoptic Camera  [Ng et al 2005]</vt:lpstr>
      <vt:lpstr>Digital  Refocusing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Captured Blurred Photo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629</cp:revision>
  <cp:lastPrinted>2015-04-21T04:14:05Z</cp:lastPrinted>
  <dcterms:created xsi:type="dcterms:W3CDTF">1999-02-11T00:43:51Z</dcterms:created>
  <dcterms:modified xsi:type="dcterms:W3CDTF">2017-03-01T19:26:05Z</dcterms:modified>
</cp:coreProperties>
</file>