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-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r.com/shorts/gg/theater/short_320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gKHwCcMcGY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2017]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10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4978" name="Picture 2" descr="loopr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933700"/>
            <a:ext cx="5373687" cy="35433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Subdivision Scheme</a:t>
            </a:r>
          </a:p>
        </p:txBody>
      </p:sp>
      <p:sp>
        <p:nvSpPr>
          <p:cNvPr id="1534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Where to place new vertices?</a:t>
            </a:r>
          </a:p>
          <a:p>
            <a:pPr lvl="1"/>
            <a:r>
              <a:rPr lang="en-US"/>
              <a:t>Rules for </a:t>
            </a:r>
            <a:r>
              <a:rPr lang="en-US" i="1"/>
              <a:t>extraordinary vertices</a:t>
            </a:r>
            <a:r>
              <a:rPr lang="en-US"/>
              <a:t> and </a:t>
            </a:r>
            <a:r>
              <a:rPr lang="en-US" i="1"/>
              <a:t>boundaries</a:t>
            </a:r>
            <a:r>
              <a:rPr lang="en-US"/>
              <a:t>:</a:t>
            </a:r>
          </a:p>
        </p:txBody>
      </p:sp>
      <p:sp>
        <p:nvSpPr>
          <p:cNvPr id="1534981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241437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Subdivision Scheme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8001000" cy="449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Choose </a:t>
            </a:r>
            <a:r>
              <a:rPr lang="en-US" i="1" dirty="0" smtClean="0">
                <a:sym typeface="Symbol" charset="0"/>
              </a:rPr>
              <a:t>β</a:t>
            </a:r>
            <a:r>
              <a:rPr lang="en-US" sz="1000" i="1" dirty="0" smtClean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by analyzing continuity of limit surface</a:t>
            </a:r>
            <a:endParaRPr lang="en-US" dirty="0"/>
          </a:p>
          <a:p>
            <a:pPr lvl="1"/>
            <a:endParaRPr lang="en-US" sz="1200" dirty="0"/>
          </a:p>
          <a:p>
            <a:pPr lvl="1"/>
            <a:r>
              <a:rPr lang="en-US" dirty="0"/>
              <a:t>Original Loop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Warren</a:t>
            </a:r>
          </a:p>
        </p:txBody>
      </p:sp>
      <p:graphicFrame>
        <p:nvGraphicFramePr>
          <p:cNvPr id="1536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45613"/>
              </p:ext>
            </p:extLst>
          </p:nvPr>
        </p:nvGraphicFramePr>
        <p:xfrm>
          <a:off x="2559050" y="3130550"/>
          <a:ext cx="38735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562100" imgH="254000" progId="Equation.DSMT4">
                  <p:embed/>
                </p:oleObj>
              </mc:Choice>
              <mc:Fallback>
                <p:oleObj name="Equation" r:id="rId3" imgW="156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3130550"/>
                        <a:ext cx="38735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5360"/>
              </p:ext>
            </p:extLst>
          </p:nvPr>
        </p:nvGraphicFramePr>
        <p:xfrm>
          <a:off x="2339975" y="4062413"/>
          <a:ext cx="301783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143000" imgH="596900" progId="Equation.DSMT4">
                  <p:embed/>
                </p:oleObj>
              </mc:Choice>
              <mc:Fallback>
                <p:oleObj name="Equation" r:id="rId5" imgW="11430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62413"/>
                        <a:ext cx="301783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79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Butterfly Subdivision</a:t>
            </a:r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Interpolating subdivision: larger neighborhood</a:t>
            </a:r>
          </a:p>
        </p:txBody>
      </p:sp>
      <p:sp>
        <p:nvSpPr>
          <p:cNvPr id="1537028" name="Oval 4"/>
          <p:cNvSpPr>
            <a:spLocks noChangeArrowheads="1"/>
          </p:cNvSpPr>
          <p:nvPr/>
        </p:nvSpPr>
        <p:spPr bwMode="auto">
          <a:xfrm>
            <a:off x="4527550" y="4271963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29" name="Line 5"/>
          <p:cNvSpPr>
            <a:spLocks noChangeShapeType="1"/>
          </p:cNvSpPr>
          <p:nvPr/>
        </p:nvSpPr>
        <p:spPr bwMode="auto">
          <a:xfrm>
            <a:off x="3136900" y="5722938"/>
            <a:ext cx="1589088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0" name="Line 6"/>
          <p:cNvSpPr>
            <a:spLocks noChangeShapeType="1"/>
          </p:cNvSpPr>
          <p:nvPr/>
        </p:nvSpPr>
        <p:spPr bwMode="auto">
          <a:xfrm>
            <a:off x="4740275" y="5792788"/>
            <a:ext cx="136525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1" name="Line 7"/>
          <p:cNvSpPr>
            <a:spLocks noChangeShapeType="1"/>
          </p:cNvSpPr>
          <p:nvPr/>
        </p:nvSpPr>
        <p:spPr bwMode="auto">
          <a:xfrm flipH="1" flipV="1">
            <a:off x="5556250" y="4498975"/>
            <a:ext cx="549275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2" name="Line 8"/>
          <p:cNvSpPr>
            <a:spLocks noChangeShapeType="1"/>
          </p:cNvSpPr>
          <p:nvPr/>
        </p:nvSpPr>
        <p:spPr bwMode="auto">
          <a:xfrm flipV="1">
            <a:off x="5556250" y="3190875"/>
            <a:ext cx="534988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3" name="Line 9"/>
          <p:cNvSpPr>
            <a:spLocks noChangeShapeType="1"/>
          </p:cNvSpPr>
          <p:nvPr/>
        </p:nvSpPr>
        <p:spPr bwMode="auto">
          <a:xfrm flipH="1" flipV="1">
            <a:off x="4656138" y="2895600"/>
            <a:ext cx="143510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4" name="Line 10"/>
          <p:cNvSpPr>
            <a:spLocks noChangeShapeType="1"/>
          </p:cNvSpPr>
          <p:nvPr/>
        </p:nvSpPr>
        <p:spPr bwMode="auto">
          <a:xfrm flipH="1">
            <a:off x="3263900" y="2895600"/>
            <a:ext cx="1420813" cy="141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5" name="Line 11"/>
          <p:cNvSpPr>
            <a:spLocks noChangeShapeType="1"/>
          </p:cNvSpPr>
          <p:nvPr/>
        </p:nvSpPr>
        <p:spPr bwMode="auto">
          <a:xfrm>
            <a:off x="3263900" y="3036888"/>
            <a:ext cx="477838" cy="146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6" name="Line 12"/>
          <p:cNvSpPr>
            <a:spLocks noChangeShapeType="1"/>
          </p:cNvSpPr>
          <p:nvPr/>
        </p:nvSpPr>
        <p:spPr bwMode="auto">
          <a:xfrm flipH="1">
            <a:off x="3122613" y="4498975"/>
            <a:ext cx="619125" cy="1238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7" name="Line 13"/>
          <p:cNvSpPr>
            <a:spLocks noChangeShapeType="1"/>
          </p:cNvSpPr>
          <p:nvPr/>
        </p:nvSpPr>
        <p:spPr bwMode="auto">
          <a:xfrm>
            <a:off x="3727450" y="4484688"/>
            <a:ext cx="1843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8" name="Line 14"/>
          <p:cNvSpPr>
            <a:spLocks noChangeShapeType="1"/>
          </p:cNvSpPr>
          <p:nvPr/>
        </p:nvSpPr>
        <p:spPr bwMode="auto">
          <a:xfrm>
            <a:off x="3741738" y="4498975"/>
            <a:ext cx="971550" cy="129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39" name="Line 15"/>
          <p:cNvSpPr>
            <a:spLocks noChangeShapeType="1"/>
          </p:cNvSpPr>
          <p:nvPr/>
        </p:nvSpPr>
        <p:spPr bwMode="auto">
          <a:xfrm flipV="1">
            <a:off x="4713288" y="4484688"/>
            <a:ext cx="842962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0" name="Line 16"/>
          <p:cNvSpPr>
            <a:spLocks noChangeShapeType="1"/>
          </p:cNvSpPr>
          <p:nvPr/>
        </p:nvSpPr>
        <p:spPr bwMode="auto">
          <a:xfrm>
            <a:off x="4670425" y="2895600"/>
            <a:ext cx="885825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1" name="Line 17"/>
          <p:cNvSpPr>
            <a:spLocks noChangeShapeType="1"/>
          </p:cNvSpPr>
          <p:nvPr/>
        </p:nvSpPr>
        <p:spPr bwMode="auto">
          <a:xfrm flipH="1">
            <a:off x="3727450" y="2909888"/>
            <a:ext cx="928688" cy="160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2" name="Oval 18"/>
          <p:cNvSpPr>
            <a:spLocks noChangeArrowheads="1"/>
          </p:cNvSpPr>
          <p:nvPr/>
        </p:nvSpPr>
        <p:spPr bwMode="auto">
          <a:xfrm>
            <a:off x="3657600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3" name="Oval 19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4" name="Oval 20"/>
          <p:cNvSpPr>
            <a:spLocks noChangeArrowheads="1"/>
          </p:cNvSpPr>
          <p:nvPr/>
        </p:nvSpPr>
        <p:spPr bwMode="auto">
          <a:xfrm>
            <a:off x="3048000" y="5638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5" name="Oval 21"/>
          <p:cNvSpPr>
            <a:spLocks noChangeArrowheads="1"/>
          </p:cNvSpPr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6" name="Oval 22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7" name="Oval 23"/>
          <p:cNvSpPr>
            <a:spLocks noChangeArrowheads="1"/>
          </p:cNvSpPr>
          <p:nvPr/>
        </p:nvSpPr>
        <p:spPr bwMode="auto">
          <a:xfrm>
            <a:off x="3200400" y="2971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8" name="Oval 24"/>
          <p:cNvSpPr>
            <a:spLocks noChangeArrowheads="1"/>
          </p:cNvSpPr>
          <p:nvPr/>
        </p:nvSpPr>
        <p:spPr bwMode="auto">
          <a:xfrm>
            <a:off x="4603750" y="2819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49" name="Oval 25"/>
          <p:cNvSpPr>
            <a:spLocks noChangeArrowheads="1"/>
          </p:cNvSpPr>
          <p:nvPr/>
        </p:nvSpPr>
        <p:spPr bwMode="auto">
          <a:xfrm>
            <a:off x="6007100" y="3124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50" name="Text Box 26"/>
          <p:cNvSpPr txBox="1">
            <a:spLocks noChangeArrowheads="1"/>
          </p:cNvSpPr>
          <p:nvPr/>
        </p:nvSpPr>
        <p:spPr bwMode="auto">
          <a:xfrm>
            <a:off x="5715000" y="4271963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</a:p>
        </p:txBody>
      </p:sp>
      <p:sp>
        <p:nvSpPr>
          <p:cNvPr id="1537051" name="Text Box 27"/>
          <p:cNvSpPr txBox="1">
            <a:spLocks noChangeArrowheads="1"/>
          </p:cNvSpPr>
          <p:nvPr/>
        </p:nvSpPr>
        <p:spPr bwMode="auto">
          <a:xfrm>
            <a:off x="3089275" y="4256088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</a:p>
        </p:txBody>
      </p:sp>
      <p:sp>
        <p:nvSpPr>
          <p:cNvPr id="1537052" name="Text Box 28"/>
          <p:cNvSpPr txBox="1">
            <a:spLocks noChangeArrowheads="1"/>
          </p:cNvSpPr>
          <p:nvPr/>
        </p:nvSpPr>
        <p:spPr bwMode="auto">
          <a:xfrm>
            <a:off x="6186488" y="2819400"/>
            <a:ext cx="671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-1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16</a:t>
            </a:r>
          </a:p>
        </p:txBody>
      </p:sp>
      <p:sp>
        <p:nvSpPr>
          <p:cNvPr id="1537053" name="Text Box 29"/>
          <p:cNvSpPr txBox="1">
            <a:spLocks noChangeArrowheads="1"/>
          </p:cNvSpPr>
          <p:nvPr/>
        </p:nvSpPr>
        <p:spPr bwMode="auto">
          <a:xfrm>
            <a:off x="6186488" y="6172200"/>
            <a:ext cx="671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-1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16</a:t>
            </a:r>
          </a:p>
        </p:txBody>
      </p:sp>
      <p:sp>
        <p:nvSpPr>
          <p:cNvPr id="1537054" name="Text Box 30"/>
          <p:cNvSpPr txBox="1">
            <a:spLocks noChangeArrowheads="1"/>
          </p:cNvSpPr>
          <p:nvPr/>
        </p:nvSpPr>
        <p:spPr bwMode="auto">
          <a:xfrm>
            <a:off x="2605088" y="5791200"/>
            <a:ext cx="671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-1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16</a:t>
            </a:r>
          </a:p>
        </p:txBody>
      </p:sp>
      <p:sp>
        <p:nvSpPr>
          <p:cNvPr id="1537055" name="Text Box 31"/>
          <p:cNvSpPr txBox="1">
            <a:spLocks noChangeArrowheads="1"/>
          </p:cNvSpPr>
          <p:nvPr/>
        </p:nvSpPr>
        <p:spPr bwMode="auto">
          <a:xfrm>
            <a:off x="2590800" y="2971800"/>
            <a:ext cx="67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-1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16</a:t>
            </a:r>
          </a:p>
        </p:txBody>
      </p:sp>
      <p:sp>
        <p:nvSpPr>
          <p:cNvPr id="1537056" name="Text Box 32"/>
          <p:cNvSpPr txBox="1">
            <a:spLocks noChangeArrowheads="1"/>
          </p:cNvSpPr>
          <p:nvPr/>
        </p:nvSpPr>
        <p:spPr bwMode="auto">
          <a:xfrm>
            <a:off x="4689475" y="2362200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8</a:t>
            </a:r>
          </a:p>
        </p:txBody>
      </p:sp>
      <p:sp>
        <p:nvSpPr>
          <p:cNvPr id="1537057" name="Text Box 33"/>
          <p:cNvSpPr txBox="1">
            <a:spLocks noChangeArrowheads="1"/>
          </p:cNvSpPr>
          <p:nvPr/>
        </p:nvSpPr>
        <p:spPr bwMode="auto">
          <a:xfrm>
            <a:off x="4343400" y="5943600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944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Modified Butterfly Subdivision</a:t>
            </a: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Need special weights near extraordinary vertices</a:t>
            </a:r>
          </a:p>
          <a:p>
            <a:pPr lvl="1"/>
            <a:r>
              <a:rPr lang="en-US" dirty="0"/>
              <a:t>For </a:t>
            </a:r>
            <a:r>
              <a:rPr lang="en-US" i="1" dirty="0"/>
              <a:t>n </a:t>
            </a:r>
            <a:r>
              <a:rPr lang="en-US" dirty="0"/>
              <a:t>= 3, weights are </a:t>
            </a:r>
            <a:r>
              <a:rPr lang="en-US" baseline="30000" dirty="0"/>
              <a:t>5</a:t>
            </a:r>
            <a:r>
              <a:rPr lang="en-US" dirty="0"/>
              <a:t>/</a:t>
            </a:r>
            <a:r>
              <a:rPr lang="en-US" baseline="-25000" dirty="0"/>
              <a:t>12</a:t>
            </a:r>
            <a:r>
              <a:rPr lang="en-US" dirty="0"/>
              <a:t>, </a:t>
            </a:r>
            <a:r>
              <a:rPr lang="en-US" baseline="30000" dirty="0"/>
              <a:t>-1</a:t>
            </a:r>
            <a:r>
              <a:rPr lang="en-US" dirty="0"/>
              <a:t>/</a:t>
            </a:r>
            <a:r>
              <a:rPr lang="en-US" baseline="-25000" dirty="0"/>
              <a:t>12</a:t>
            </a:r>
            <a:r>
              <a:rPr lang="en-US" dirty="0"/>
              <a:t>, </a:t>
            </a:r>
            <a:r>
              <a:rPr lang="en-US" baseline="30000" dirty="0"/>
              <a:t>-1</a:t>
            </a:r>
            <a:r>
              <a:rPr lang="en-US" dirty="0"/>
              <a:t>/</a:t>
            </a:r>
            <a:r>
              <a:rPr lang="en-US" baseline="-25000" dirty="0"/>
              <a:t>12</a:t>
            </a:r>
          </a:p>
          <a:p>
            <a:pPr lvl="1"/>
            <a:r>
              <a:rPr lang="en-US" dirty="0"/>
              <a:t>For n = 4, weights are 3/8, 0, -1/8, 0</a:t>
            </a:r>
          </a:p>
          <a:p>
            <a:pPr lvl="1"/>
            <a:r>
              <a:rPr lang="en-US" dirty="0"/>
              <a:t>For n </a:t>
            </a:r>
            <a:r>
              <a:rPr lang="en-US" dirty="0" smtClean="0">
                <a:sym typeface="Symbol" charset="0"/>
              </a:rPr>
              <a:t>≥ </a:t>
            </a:r>
            <a:r>
              <a:rPr lang="en-US" dirty="0">
                <a:sym typeface="Symbol" charset="0"/>
              </a:rPr>
              <a:t>5, weights are</a:t>
            </a:r>
          </a:p>
          <a:p>
            <a:pPr lvl="1"/>
            <a:endParaRPr lang="en-US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Weight of extraordinary vertex = 1 - </a:t>
            </a:r>
            <a:r>
              <a:rPr lang="en-US" dirty="0" err="1" smtClean="0">
                <a:sym typeface="Symbol" charset="0"/>
              </a:rPr>
              <a:t>Σ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other weights</a:t>
            </a:r>
            <a:endParaRPr lang="en-US" dirty="0"/>
          </a:p>
        </p:txBody>
      </p:sp>
      <p:grpSp>
        <p:nvGrpSpPr>
          <p:cNvPr id="1538052" name="Group 4"/>
          <p:cNvGrpSpPr>
            <a:grpSpLocks noChangeAspect="1"/>
          </p:cNvGrpSpPr>
          <p:nvPr/>
        </p:nvGrpSpPr>
        <p:grpSpPr bwMode="auto">
          <a:xfrm>
            <a:off x="6605588" y="2300288"/>
            <a:ext cx="2386012" cy="2166937"/>
            <a:chOff x="3552" y="1613"/>
            <a:chExt cx="2107" cy="1914"/>
          </a:xfrm>
        </p:grpSpPr>
        <p:sp>
          <p:nvSpPr>
            <p:cNvPr id="1538053" name="Line 5"/>
            <p:cNvSpPr>
              <a:spLocks noChangeAspect="1" noChangeShapeType="1"/>
            </p:cNvSpPr>
            <p:nvPr/>
          </p:nvSpPr>
          <p:spPr bwMode="auto">
            <a:xfrm>
              <a:off x="4163" y="1744"/>
              <a:ext cx="301" cy="9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4" name="Line 6"/>
            <p:cNvSpPr>
              <a:spLocks noChangeAspect="1" noChangeShapeType="1"/>
            </p:cNvSpPr>
            <p:nvPr/>
          </p:nvSpPr>
          <p:spPr bwMode="auto">
            <a:xfrm flipV="1">
              <a:off x="3651" y="1737"/>
              <a:ext cx="514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5" name="Line 7"/>
            <p:cNvSpPr>
              <a:spLocks noChangeAspect="1" noChangeShapeType="1"/>
            </p:cNvSpPr>
            <p:nvPr/>
          </p:nvSpPr>
          <p:spPr bwMode="auto">
            <a:xfrm>
              <a:off x="3642" y="2215"/>
              <a:ext cx="824" cy="4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6" name="Line 8"/>
            <p:cNvSpPr>
              <a:spLocks noChangeAspect="1" noChangeShapeType="1"/>
            </p:cNvSpPr>
            <p:nvPr/>
          </p:nvSpPr>
          <p:spPr bwMode="auto">
            <a:xfrm flipV="1">
              <a:off x="4174" y="1666"/>
              <a:ext cx="868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7" name="Line 9"/>
            <p:cNvSpPr>
              <a:spLocks noChangeAspect="1" noChangeShapeType="1"/>
            </p:cNvSpPr>
            <p:nvPr/>
          </p:nvSpPr>
          <p:spPr bwMode="auto">
            <a:xfrm flipH="1">
              <a:off x="3607" y="2215"/>
              <a:ext cx="35" cy="5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8" name="Line 10"/>
            <p:cNvSpPr>
              <a:spLocks noChangeAspect="1" noChangeShapeType="1"/>
            </p:cNvSpPr>
            <p:nvPr/>
          </p:nvSpPr>
          <p:spPr bwMode="auto">
            <a:xfrm>
              <a:off x="3598" y="2720"/>
              <a:ext cx="469" cy="7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59" name="Line 11"/>
            <p:cNvSpPr>
              <a:spLocks noChangeAspect="1" noChangeShapeType="1"/>
            </p:cNvSpPr>
            <p:nvPr/>
          </p:nvSpPr>
          <p:spPr bwMode="auto">
            <a:xfrm flipH="1">
              <a:off x="3616" y="2658"/>
              <a:ext cx="850" cy="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0" name="Oval 12"/>
            <p:cNvSpPr>
              <a:spLocks noChangeAspect="1" noChangeArrowheads="1"/>
            </p:cNvSpPr>
            <p:nvPr/>
          </p:nvSpPr>
          <p:spPr bwMode="auto">
            <a:xfrm>
              <a:off x="4959" y="2522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1" name="Line 13"/>
            <p:cNvSpPr>
              <a:spLocks noChangeAspect="1" noChangeShapeType="1"/>
            </p:cNvSpPr>
            <p:nvPr/>
          </p:nvSpPr>
          <p:spPr bwMode="auto">
            <a:xfrm>
              <a:off x="4083" y="3436"/>
              <a:ext cx="1001" cy="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2" name="Line 14"/>
            <p:cNvSpPr>
              <a:spLocks noChangeAspect="1" noChangeShapeType="1"/>
            </p:cNvSpPr>
            <p:nvPr/>
          </p:nvSpPr>
          <p:spPr bwMode="auto">
            <a:xfrm flipH="1">
              <a:off x="4074" y="2665"/>
              <a:ext cx="390" cy="7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3" name="Line 15"/>
            <p:cNvSpPr>
              <a:spLocks noChangeAspect="1" noChangeShapeType="1"/>
            </p:cNvSpPr>
            <p:nvPr/>
          </p:nvSpPr>
          <p:spPr bwMode="auto">
            <a:xfrm>
              <a:off x="4455" y="2656"/>
              <a:ext cx="116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4" name="Line 16"/>
            <p:cNvSpPr>
              <a:spLocks noChangeAspect="1" noChangeShapeType="1"/>
            </p:cNvSpPr>
            <p:nvPr/>
          </p:nvSpPr>
          <p:spPr bwMode="auto">
            <a:xfrm>
              <a:off x="4464" y="2665"/>
              <a:ext cx="612" cy="8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5" name="Line 17"/>
            <p:cNvSpPr>
              <a:spLocks noChangeAspect="1" noChangeShapeType="1"/>
            </p:cNvSpPr>
            <p:nvPr/>
          </p:nvSpPr>
          <p:spPr bwMode="auto">
            <a:xfrm flipV="1">
              <a:off x="5076" y="2656"/>
              <a:ext cx="531" cy="8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6" name="Line 18"/>
            <p:cNvSpPr>
              <a:spLocks noChangeAspect="1" noChangeShapeType="1"/>
            </p:cNvSpPr>
            <p:nvPr/>
          </p:nvSpPr>
          <p:spPr bwMode="auto">
            <a:xfrm>
              <a:off x="5049" y="1655"/>
              <a:ext cx="558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7" name="Line 19"/>
            <p:cNvSpPr>
              <a:spLocks noChangeAspect="1" noChangeShapeType="1"/>
            </p:cNvSpPr>
            <p:nvPr/>
          </p:nvSpPr>
          <p:spPr bwMode="auto">
            <a:xfrm flipH="1">
              <a:off x="4455" y="1664"/>
              <a:ext cx="585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8" name="Oval 20"/>
            <p:cNvSpPr>
              <a:spLocks noChangeAspect="1" noChangeArrowheads="1"/>
            </p:cNvSpPr>
            <p:nvPr/>
          </p:nvSpPr>
          <p:spPr bwMode="auto">
            <a:xfrm>
              <a:off x="4411" y="261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69" name="Oval 21"/>
            <p:cNvSpPr>
              <a:spLocks noChangeAspect="1" noChangeArrowheads="1"/>
            </p:cNvSpPr>
            <p:nvPr/>
          </p:nvSpPr>
          <p:spPr bwMode="auto">
            <a:xfrm>
              <a:off x="5563" y="261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0" name="Oval 22"/>
            <p:cNvSpPr>
              <a:spLocks noChangeAspect="1" noChangeArrowheads="1"/>
            </p:cNvSpPr>
            <p:nvPr/>
          </p:nvSpPr>
          <p:spPr bwMode="auto">
            <a:xfrm>
              <a:off x="4027" y="338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1" name="Oval 23"/>
            <p:cNvSpPr>
              <a:spLocks noChangeAspect="1" noChangeArrowheads="1"/>
            </p:cNvSpPr>
            <p:nvPr/>
          </p:nvSpPr>
          <p:spPr bwMode="auto">
            <a:xfrm>
              <a:off x="5035" y="3431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2" name="Oval 24"/>
            <p:cNvSpPr>
              <a:spLocks noChangeAspect="1" noChangeArrowheads="1"/>
            </p:cNvSpPr>
            <p:nvPr/>
          </p:nvSpPr>
          <p:spPr bwMode="auto">
            <a:xfrm>
              <a:off x="4123" y="170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3" name="Oval 25"/>
            <p:cNvSpPr>
              <a:spLocks noChangeAspect="1" noChangeArrowheads="1"/>
            </p:cNvSpPr>
            <p:nvPr/>
          </p:nvSpPr>
          <p:spPr bwMode="auto">
            <a:xfrm>
              <a:off x="3600" y="21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4" name="Oval 26"/>
            <p:cNvSpPr>
              <a:spLocks noChangeAspect="1" noChangeArrowheads="1"/>
            </p:cNvSpPr>
            <p:nvPr/>
          </p:nvSpPr>
          <p:spPr bwMode="auto">
            <a:xfrm>
              <a:off x="3552" y="267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75" name="Oval 27"/>
            <p:cNvSpPr>
              <a:spLocks noChangeAspect="1" noChangeArrowheads="1"/>
            </p:cNvSpPr>
            <p:nvPr/>
          </p:nvSpPr>
          <p:spPr bwMode="auto">
            <a:xfrm>
              <a:off x="4998" y="161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5380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984623"/>
              </p:ext>
            </p:extLst>
          </p:nvPr>
        </p:nvGraphicFramePr>
        <p:xfrm>
          <a:off x="1150938" y="3252788"/>
          <a:ext cx="53117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3" imgW="2654300" imgH="469900" progId="Equation.DSMT4">
                  <p:embed/>
                </p:oleObj>
              </mc:Choice>
              <mc:Fallback>
                <p:oleObj name="Equation" r:id="rId3" imgW="265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3252788"/>
                        <a:ext cx="53117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65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Variety of Subdivision Schemes</a:t>
            </a:r>
          </a:p>
        </p:txBody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Triangles vs. Quads</a:t>
            </a:r>
          </a:p>
          <a:p>
            <a:r>
              <a:rPr lang="en-US"/>
              <a:t>Interpolating vs. approximating</a:t>
            </a:r>
          </a:p>
        </p:txBody>
      </p:sp>
      <p:pic>
        <p:nvPicPr>
          <p:cNvPr id="1539076" name="Picture 4" descr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92688"/>
            <a:ext cx="7620000" cy="14081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077" name="Group 5"/>
          <p:cNvGrpSpPr>
            <a:grpSpLocks/>
          </p:cNvGrpSpPr>
          <p:nvPr/>
        </p:nvGrpSpPr>
        <p:grpSpPr bwMode="auto">
          <a:xfrm>
            <a:off x="1219200" y="3200400"/>
            <a:ext cx="6705600" cy="1608138"/>
            <a:chOff x="720" y="2016"/>
            <a:chExt cx="4224" cy="1013"/>
          </a:xfrm>
        </p:grpSpPr>
        <p:pic>
          <p:nvPicPr>
            <p:cNvPr id="1539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016"/>
              <a:ext cx="2016" cy="10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7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0"/>
            <a:stretch>
              <a:fillRect/>
            </a:stretch>
          </p:blipFill>
          <p:spPr bwMode="auto">
            <a:xfrm>
              <a:off x="720" y="2016"/>
              <a:ext cx="2016" cy="10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9080" name="Text Box 8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382430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098" name="Group 2"/>
          <p:cNvGrpSpPr>
            <a:grpSpLocks/>
          </p:cNvGrpSpPr>
          <p:nvPr/>
        </p:nvGrpSpPr>
        <p:grpSpPr bwMode="auto">
          <a:xfrm>
            <a:off x="2968625" y="2493963"/>
            <a:ext cx="3362325" cy="2854325"/>
            <a:chOff x="1870" y="1619"/>
            <a:chExt cx="2118" cy="1798"/>
          </a:xfrm>
        </p:grpSpPr>
        <p:sp>
          <p:nvSpPr>
            <p:cNvPr id="1540099" name="Line 3"/>
            <p:cNvSpPr>
              <a:spLocks noChangeShapeType="1"/>
            </p:cNvSpPr>
            <p:nvPr/>
          </p:nvSpPr>
          <p:spPr bwMode="auto">
            <a:xfrm>
              <a:off x="2357" y="3355"/>
              <a:ext cx="1010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0" name="Line 4"/>
            <p:cNvSpPr>
              <a:spLocks noChangeShapeType="1"/>
            </p:cNvSpPr>
            <p:nvPr/>
          </p:nvSpPr>
          <p:spPr bwMode="auto">
            <a:xfrm flipH="1" flipV="1">
              <a:off x="2924" y="2398"/>
              <a:ext cx="443" cy="10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1" name="Line 5"/>
            <p:cNvSpPr>
              <a:spLocks noChangeShapeType="1"/>
            </p:cNvSpPr>
            <p:nvPr/>
          </p:nvSpPr>
          <p:spPr bwMode="auto">
            <a:xfrm flipV="1">
              <a:off x="2357" y="2398"/>
              <a:ext cx="558" cy="9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2" name="Line 6"/>
            <p:cNvSpPr>
              <a:spLocks noChangeShapeType="1"/>
            </p:cNvSpPr>
            <p:nvPr/>
          </p:nvSpPr>
          <p:spPr bwMode="auto">
            <a:xfrm flipV="1">
              <a:off x="3367" y="2726"/>
              <a:ext cx="621" cy="6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3" name="Line 7"/>
            <p:cNvSpPr>
              <a:spLocks noChangeShapeType="1"/>
            </p:cNvSpPr>
            <p:nvPr/>
          </p:nvSpPr>
          <p:spPr bwMode="auto">
            <a:xfrm flipH="1" flipV="1">
              <a:off x="2942" y="2398"/>
              <a:ext cx="1046" cy="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4" name="Line 8"/>
            <p:cNvSpPr>
              <a:spLocks noChangeShapeType="1"/>
            </p:cNvSpPr>
            <p:nvPr/>
          </p:nvSpPr>
          <p:spPr bwMode="auto">
            <a:xfrm flipV="1">
              <a:off x="1870" y="2407"/>
              <a:ext cx="1063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5" name="Line 9"/>
            <p:cNvSpPr>
              <a:spLocks noChangeShapeType="1"/>
            </p:cNvSpPr>
            <p:nvPr/>
          </p:nvSpPr>
          <p:spPr bwMode="auto">
            <a:xfrm>
              <a:off x="1879" y="2548"/>
              <a:ext cx="478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6" name="Line 10"/>
            <p:cNvSpPr>
              <a:spLocks noChangeShapeType="1"/>
            </p:cNvSpPr>
            <p:nvPr/>
          </p:nvSpPr>
          <p:spPr bwMode="auto">
            <a:xfrm flipV="1">
              <a:off x="1870" y="1637"/>
              <a:ext cx="540" cy="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7" name="Line 11"/>
            <p:cNvSpPr>
              <a:spLocks noChangeShapeType="1"/>
            </p:cNvSpPr>
            <p:nvPr/>
          </p:nvSpPr>
          <p:spPr bwMode="auto">
            <a:xfrm flipH="1" flipV="1">
              <a:off x="2410" y="1619"/>
              <a:ext cx="514" cy="7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8" name="Line 12"/>
            <p:cNvSpPr>
              <a:spLocks noChangeShapeType="1"/>
            </p:cNvSpPr>
            <p:nvPr/>
          </p:nvSpPr>
          <p:spPr bwMode="auto">
            <a:xfrm flipV="1">
              <a:off x="2924" y="1726"/>
              <a:ext cx="762" cy="6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09" name="Line 13"/>
            <p:cNvSpPr>
              <a:spLocks noChangeShapeType="1"/>
            </p:cNvSpPr>
            <p:nvPr/>
          </p:nvSpPr>
          <p:spPr bwMode="auto">
            <a:xfrm flipH="1" flipV="1">
              <a:off x="3704" y="1726"/>
              <a:ext cx="284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0" name="Line 14"/>
            <p:cNvSpPr>
              <a:spLocks noChangeShapeType="1"/>
            </p:cNvSpPr>
            <p:nvPr/>
          </p:nvSpPr>
          <p:spPr bwMode="auto">
            <a:xfrm flipH="1" flipV="1">
              <a:off x="2410" y="1637"/>
              <a:ext cx="1285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0111" name="Group 15"/>
          <p:cNvGrpSpPr>
            <a:grpSpLocks/>
          </p:cNvGrpSpPr>
          <p:nvPr/>
        </p:nvGrpSpPr>
        <p:grpSpPr bwMode="auto">
          <a:xfrm>
            <a:off x="2968625" y="2493963"/>
            <a:ext cx="3362325" cy="2854325"/>
            <a:chOff x="1870" y="1619"/>
            <a:chExt cx="2118" cy="1798"/>
          </a:xfrm>
        </p:grpSpPr>
        <p:sp>
          <p:nvSpPr>
            <p:cNvPr id="1540112" name="Line 16"/>
            <p:cNvSpPr>
              <a:spLocks noChangeShapeType="1"/>
            </p:cNvSpPr>
            <p:nvPr/>
          </p:nvSpPr>
          <p:spPr bwMode="auto">
            <a:xfrm>
              <a:off x="2357" y="3355"/>
              <a:ext cx="1010" cy="6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3" name="Line 17"/>
            <p:cNvSpPr>
              <a:spLocks noChangeShapeType="1"/>
            </p:cNvSpPr>
            <p:nvPr/>
          </p:nvSpPr>
          <p:spPr bwMode="auto">
            <a:xfrm flipH="1" flipV="1">
              <a:off x="2924" y="2398"/>
              <a:ext cx="443" cy="100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4" name="Line 18"/>
            <p:cNvSpPr>
              <a:spLocks noChangeShapeType="1"/>
            </p:cNvSpPr>
            <p:nvPr/>
          </p:nvSpPr>
          <p:spPr bwMode="auto">
            <a:xfrm flipV="1">
              <a:off x="2357" y="2398"/>
              <a:ext cx="558" cy="96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5" name="Line 19"/>
            <p:cNvSpPr>
              <a:spLocks noChangeShapeType="1"/>
            </p:cNvSpPr>
            <p:nvPr/>
          </p:nvSpPr>
          <p:spPr bwMode="auto">
            <a:xfrm flipV="1">
              <a:off x="3367" y="2726"/>
              <a:ext cx="621" cy="69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6" name="Line 20"/>
            <p:cNvSpPr>
              <a:spLocks noChangeShapeType="1"/>
            </p:cNvSpPr>
            <p:nvPr/>
          </p:nvSpPr>
          <p:spPr bwMode="auto">
            <a:xfrm flipH="1" flipV="1">
              <a:off x="2942" y="2398"/>
              <a:ext cx="1046" cy="33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7" name="Line 21"/>
            <p:cNvSpPr>
              <a:spLocks noChangeShapeType="1"/>
            </p:cNvSpPr>
            <p:nvPr/>
          </p:nvSpPr>
          <p:spPr bwMode="auto">
            <a:xfrm flipV="1">
              <a:off x="1870" y="2407"/>
              <a:ext cx="1063" cy="13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8" name="Line 22"/>
            <p:cNvSpPr>
              <a:spLocks noChangeShapeType="1"/>
            </p:cNvSpPr>
            <p:nvPr/>
          </p:nvSpPr>
          <p:spPr bwMode="auto">
            <a:xfrm>
              <a:off x="1879" y="2548"/>
              <a:ext cx="478" cy="81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19" name="Line 23"/>
            <p:cNvSpPr>
              <a:spLocks noChangeShapeType="1"/>
            </p:cNvSpPr>
            <p:nvPr/>
          </p:nvSpPr>
          <p:spPr bwMode="auto">
            <a:xfrm flipV="1">
              <a:off x="1870" y="1637"/>
              <a:ext cx="540" cy="89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0" name="Line 24"/>
            <p:cNvSpPr>
              <a:spLocks noChangeShapeType="1"/>
            </p:cNvSpPr>
            <p:nvPr/>
          </p:nvSpPr>
          <p:spPr bwMode="auto">
            <a:xfrm flipH="1" flipV="1">
              <a:off x="2410" y="1619"/>
              <a:ext cx="514" cy="7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1" name="Line 25"/>
            <p:cNvSpPr>
              <a:spLocks noChangeShapeType="1"/>
            </p:cNvSpPr>
            <p:nvPr/>
          </p:nvSpPr>
          <p:spPr bwMode="auto">
            <a:xfrm flipV="1">
              <a:off x="2924" y="1726"/>
              <a:ext cx="762" cy="66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2" name="Line 26"/>
            <p:cNvSpPr>
              <a:spLocks noChangeShapeType="1"/>
            </p:cNvSpPr>
            <p:nvPr/>
          </p:nvSpPr>
          <p:spPr bwMode="auto">
            <a:xfrm flipH="1" flipV="1">
              <a:off x="3704" y="1726"/>
              <a:ext cx="284" cy="101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3" name="Line 27"/>
            <p:cNvSpPr>
              <a:spLocks noChangeShapeType="1"/>
            </p:cNvSpPr>
            <p:nvPr/>
          </p:nvSpPr>
          <p:spPr bwMode="auto">
            <a:xfrm flipH="1" flipV="1">
              <a:off x="2410" y="1637"/>
              <a:ext cx="1285" cy="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12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Exotic Methods</a:t>
            </a:r>
          </a:p>
        </p:txBody>
      </p:sp>
      <p:sp>
        <p:nvSpPr>
          <p:cNvPr id="1540125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Kobbelt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subdivision:</a:t>
            </a:r>
          </a:p>
        </p:txBody>
      </p:sp>
      <p:grpSp>
        <p:nvGrpSpPr>
          <p:cNvPr id="1540126" name="Group 30"/>
          <p:cNvGrpSpPr>
            <a:grpSpLocks/>
          </p:cNvGrpSpPr>
          <p:nvPr/>
        </p:nvGrpSpPr>
        <p:grpSpPr bwMode="auto">
          <a:xfrm>
            <a:off x="2954338" y="2493963"/>
            <a:ext cx="3376612" cy="2841625"/>
            <a:chOff x="1861" y="1619"/>
            <a:chExt cx="2127" cy="1790"/>
          </a:xfrm>
        </p:grpSpPr>
        <p:sp>
          <p:nvSpPr>
            <p:cNvPr id="1540127" name="Line 31"/>
            <p:cNvSpPr>
              <a:spLocks noChangeShapeType="1"/>
            </p:cNvSpPr>
            <p:nvPr/>
          </p:nvSpPr>
          <p:spPr bwMode="auto">
            <a:xfrm flipH="1">
              <a:off x="2933" y="2311"/>
              <a:ext cx="620" cy="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8" name="Line 32"/>
            <p:cNvSpPr>
              <a:spLocks noChangeShapeType="1"/>
            </p:cNvSpPr>
            <p:nvPr/>
          </p:nvSpPr>
          <p:spPr bwMode="auto">
            <a:xfrm flipV="1">
              <a:off x="2401" y="2187"/>
              <a:ext cx="27" cy="6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29" name="Line 33"/>
            <p:cNvSpPr>
              <a:spLocks noChangeShapeType="1"/>
            </p:cNvSpPr>
            <p:nvPr/>
          </p:nvSpPr>
          <p:spPr bwMode="auto">
            <a:xfrm flipH="1">
              <a:off x="2933" y="1965"/>
              <a:ext cx="9" cy="4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0" name="Line 34"/>
            <p:cNvSpPr>
              <a:spLocks noChangeShapeType="1"/>
            </p:cNvSpPr>
            <p:nvPr/>
          </p:nvSpPr>
          <p:spPr bwMode="auto">
            <a:xfrm flipH="1" flipV="1">
              <a:off x="2933" y="2408"/>
              <a:ext cx="523" cy="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1" name="Line 35"/>
            <p:cNvSpPr>
              <a:spLocks noChangeShapeType="1"/>
            </p:cNvSpPr>
            <p:nvPr/>
          </p:nvSpPr>
          <p:spPr bwMode="auto">
            <a:xfrm flipV="1">
              <a:off x="2880" y="2417"/>
              <a:ext cx="62" cy="6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2" name="Line 36"/>
            <p:cNvSpPr>
              <a:spLocks noChangeShapeType="1"/>
            </p:cNvSpPr>
            <p:nvPr/>
          </p:nvSpPr>
          <p:spPr bwMode="auto">
            <a:xfrm flipV="1">
              <a:off x="2410" y="2408"/>
              <a:ext cx="523" cy="3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3" name="Line 37"/>
            <p:cNvSpPr>
              <a:spLocks noChangeShapeType="1"/>
            </p:cNvSpPr>
            <p:nvPr/>
          </p:nvSpPr>
          <p:spPr bwMode="auto">
            <a:xfrm>
              <a:off x="2419" y="2204"/>
              <a:ext cx="523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4" name="Line 38"/>
            <p:cNvSpPr>
              <a:spLocks noChangeShapeType="1"/>
            </p:cNvSpPr>
            <p:nvPr/>
          </p:nvSpPr>
          <p:spPr bwMode="auto">
            <a:xfrm>
              <a:off x="2942" y="1947"/>
              <a:ext cx="603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5" name="Line 39"/>
            <p:cNvSpPr>
              <a:spLocks noChangeShapeType="1"/>
            </p:cNvSpPr>
            <p:nvPr/>
          </p:nvSpPr>
          <p:spPr bwMode="auto">
            <a:xfrm flipH="1">
              <a:off x="3456" y="2320"/>
              <a:ext cx="89" cy="5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6" name="Line 40"/>
            <p:cNvSpPr>
              <a:spLocks noChangeShapeType="1"/>
            </p:cNvSpPr>
            <p:nvPr/>
          </p:nvSpPr>
          <p:spPr bwMode="auto">
            <a:xfrm flipH="1">
              <a:off x="2871" y="2833"/>
              <a:ext cx="576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7" name="Line 41"/>
            <p:cNvSpPr>
              <a:spLocks noChangeShapeType="1"/>
            </p:cNvSpPr>
            <p:nvPr/>
          </p:nvSpPr>
          <p:spPr bwMode="auto">
            <a:xfrm flipH="1" flipV="1">
              <a:off x="2410" y="2789"/>
              <a:ext cx="470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8" name="Line 42"/>
            <p:cNvSpPr>
              <a:spLocks noChangeShapeType="1"/>
            </p:cNvSpPr>
            <p:nvPr/>
          </p:nvSpPr>
          <p:spPr bwMode="auto">
            <a:xfrm flipV="1">
              <a:off x="2401" y="1965"/>
              <a:ext cx="541" cy="2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39" name="Line 43"/>
            <p:cNvSpPr>
              <a:spLocks noChangeShapeType="1"/>
            </p:cNvSpPr>
            <p:nvPr/>
          </p:nvSpPr>
          <p:spPr bwMode="auto">
            <a:xfrm flipV="1">
              <a:off x="2401" y="1619"/>
              <a:ext cx="0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0" name="Line 44"/>
            <p:cNvSpPr>
              <a:spLocks noChangeShapeType="1"/>
            </p:cNvSpPr>
            <p:nvPr/>
          </p:nvSpPr>
          <p:spPr bwMode="auto">
            <a:xfrm>
              <a:off x="2410" y="1637"/>
              <a:ext cx="532" cy="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1" name="Line 45"/>
            <p:cNvSpPr>
              <a:spLocks noChangeShapeType="1"/>
            </p:cNvSpPr>
            <p:nvPr/>
          </p:nvSpPr>
          <p:spPr bwMode="auto">
            <a:xfrm flipV="1">
              <a:off x="2951" y="1726"/>
              <a:ext cx="753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2" name="Line 46"/>
            <p:cNvSpPr>
              <a:spLocks noChangeShapeType="1"/>
            </p:cNvSpPr>
            <p:nvPr/>
          </p:nvSpPr>
          <p:spPr bwMode="auto">
            <a:xfrm flipV="1">
              <a:off x="3545" y="1726"/>
              <a:ext cx="168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3" name="Line 47"/>
            <p:cNvSpPr>
              <a:spLocks noChangeShapeType="1"/>
            </p:cNvSpPr>
            <p:nvPr/>
          </p:nvSpPr>
          <p:spPr bwMode="auto">
            <a:xfrm>
              <a:off x="3553" y="2311"/>
              <a:ext cx="426" cy="4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4" name="Line 48"/>
            <p:cNvSpPr>
              <a:spLocks noChangeShapeType="1"/>
            </p:cNvSpPr>
            <p:nvPr/>
          </p:nvSpPr>
          <p:spPr bwMode="auto">
            <a:xfrm flipH="1">
              <a:off x="3456" y="2754"/>
              <a:ext cx="532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5" name="Line 49"/>
            <p:cNvSpPr>
              <a:spLocks noChangeShapeType="1"/>
            </p:cNvSpPr>
            <p:nvPr/>
          </p:nvSpPr>
          <p:spPr bwMode="auto">
            <a:xfrm flipH="1">
              <a:off x="3367" y="2842"/>
              <a:ext cx="8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6" name="Line 50"/>
            <p:cNvSpPr>
              <a:spLocks noChangeShapeType="1"/>
            </p:cNvSpPr>
            <p:nvPr/>
          </p:nvSpPr>
          <p:spPr bwMode="auto">
            <a:xfrm flipH="1" flipV="1">
              <a:off x="2880" y="3020"/>
              <a:ext cx="487" cy="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7" name="Line 51"/>
            <p:cNvSpPr>
              <a:spLocks noChangeShapeType="1"/>
            </p:cNvSpPr>
            <p:nvPr/>
          </p:nvSpPr>
          <p:spPr bwMode="auto">
            <a:xfrm flipH="1">
              <a:off x="2357" y="3028"/>
              <a:ext cx="523" cy="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8" name="Line 52"/>
            <p:cNvSpPr>
              <a:spLocks noChangeShapeType="1"/>
            </p:cNvSpPr>
            <p:nvPr/>
          </p:nvSpPr>
          <p:spPr bwMode="auto">
            <a:xfrm flipH="1">
              <a:off x="2357" y="2780"/>
              <a:ext cx="27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49" name="Line 53"/>
            <p:cNvSpPr>
              <a:spLocks noChangeShapeType="1"/>
            </p:cNvSpPr>
            <p:nvPr/>
          </p:nvSpPr>
          <p:spPr bwMode="auto">
            <a:xfrm flipH="1" flipV="1">
              <a:off x="1896" y="2550"/>
              <a:ext cx="497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50" name="Line 54"/>
            <p:cNvSpPr>
              <a:spLocks noChangeShapeType="1"/>
            </p:cNvSpPr>
            <p:nvPr/>
          </p:nvSpPr>
          <p:spPr bwMode="auto">
            <a:xfrm flipH="1">
              <a:off x="1861" y="2195"/>
              <a:ext cx="549" cy="3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151" name="Oval 55"/>
          <p:cNvSpPr>
            <a:spLocks noChangeArrowheads="1"/>
          </p:cNvSpPr>
          <p:nvPr/>
        </p:nvSpPr>
        <p:spPr bwMode="auto">
          <a:xfrm>
            <a:off x="3657600" y="5181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2" name="Oval 56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3" name="Oval 57"/>
          <p:cNvSpPr>
            <a:spLocks noChangeArrowheads="1"/>
          </p:cNvSpPr>
          <p:nvPr/>
        </p:nvSpPr>
        <p:spPr bwMode="auto">
          <a:xfrm>
            <a:off x="5257800" y="5257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4" name="Oval 58"/>
          <p:cNvSpPr>
            <a:spLocks noChangeArrowheads="1"/>
          </p:cNvSpPr>
          <p:nvPr/>
        </p:nvSpPr>
        <p:spPr bwMode="auto">
          <a:xfrm>
            <a:off x="6248400" y="4191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5" name="Oval 59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56" name="Oval 60"/>
          <p:cNvSpPr>
            <a:spLocks noChangeArrowheads="1"/>
          </p:cNvSpPr>
          <p:nvPr/>
        </p:nvSpPr>
        <p:spPr bwMode="auto">
          <a:xfrm>
            <a:off x="3741738" y="2438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0157" name="Group 61"/>
          <p:cNvGrpSpPr>
            <a:grpSpLocks/>
          </p:cNvGrpSpPr>
          <p:nvPr/>
        </p:nvGrpSpPr>
        <p:grpSpPr bwMode="auto">
          <a:xfrm>
            <a:off x="3733800" y="2971800"/>
            <a:ext cx="1981200" cy="1828800"/>
            <a:chOff x="2352" y="2064"/>
            <a:chExt cx="1248" cy="1152"/>
          </a:xfrm>
        </p:grpSpPr>
        <p:sp>
          <p:nvSpPr>
            <p:cNvPr id="1540158" name="Oval 62"/>
            <p:cNvSpPr>
              <a:spLocks noChangeArrowheads="1"/>
            </p:cNvSpPr>
            <p:nvPr/>
          </p:nvSpPr>
          <p:spPr bwMode="auto">
            <a:xfrm>
              <a:off x="2832" y="31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59" name="Oval 63"/>
            <p:cNvSpPr>
              <a:spLocks noChangeArrowheads="1"/>
            </p:cNvSpPr>
            <p:nvPr/>
          </p:nvSpPr>
          <p:spPr bwMode="auto">
            <a:xfrm>
              <a:off x="3408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60" name="Oval 64"/>
            <p:cNvSpPr>
              <a:spLocks noChangeArrowheads="1"/>
            </p:cNvSpPr>
            <p:nvPr/>
          </p:nvSpPr>
          <p:spPr bwMode="auto">
            <a:xfrm>
              <a:off x="2352" y="288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61" name="Oval 65"/>
            <p:cNvSpPr>
              <a:spLocks noChangeArrowheads="1"/>
            </p:cNvSpPr>
            <p:nvPr/>
          </p:nvSpPr>
          <p:spPr bwMode="auto">
            <a:xfrm>
              <a:off x="3504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62" name="Oval 66"/>
            <p:cNvSpPr>
              <a:spLocks noChangeArrowheads="1"/>
            </p:cNvSpPr>
            <p:nvPr/>
          </p:nvSpPr>
          <p:spPr bwMode="auto">
            <a:xfrm>
              <a:off x="2894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63" name="Oval 67"/>
            <p:cNvSpPr>
              <a:spLocks noChangeArrowheads="1"/>
            </p:cNvSpPr>
            <p:nvPr/>
          </p:nvSpPr>
          <p:spPr bwMode="auto">
            <a:xfrm>
              <a:off x="2362" y="2304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164" name="Oval 68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3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Exotic Methods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7772400" cy="4800600"/>
          </a:xfrm>
        </p:spPr>
        <p:txBody>
          <a:bodyPr/>
          <a:lstStyle/>
          <a:p>
            <a:r>
              <a:rPr lang="en-US"/>
              <a:t>Kobbelt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subdivision: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Number of faces </a:t>
            </a:r>
            <a:r>
              <a:rPr lang="en-US" i="1"/>
              <a:t>triples</a:t>
            </a:r>
            <a:r>
              <a:rPr lang="en-US"/>
              <a:t> per iteration:</a:t>
            </a:r>
            <a:br>
              <a:rPr lang="en-US"/>
            </a:br>
            <a:r>
              <a:rPr lang="en-US"/>
              <a:t>gives finer control over polygon count</a:t>
            </a:r>
          </a:p>
        </p:txBody>
      </p:sp>
      <p:grpSp>
        <p:nvGrpSpPr>
          <p:cNvPr id="1541124" name="Group 4"/>
          <p:cNvGrpSpPr>
            <a:grpSpLocks/>
          </p:cNvGrpSpPr>
          <p:nvPr/>
        </p:nvGrpSpPr>
        <p:grpSpPr bwMode="auto">
          <a:xfrm>
            <a:off x="2968625" y="2493963"/>
            <a:ext cx="3362325" cy="2854325"/>
            <a:chOff x="1870" y="1619"/>
            <a:chExt cx="2118" cy="1798"/>
          </a:xfrm>
        </p:grpSpPr>
        <p:sp>
          <p:nvSpPr>
            <p:cNvPr id="1541125" name="Line 5"/>
            <p:cNvSpPr>
              <a:spLocks noChangeShapeType="1"/>
            </p:cNvSpPr>
            <p:nvPr/>
          </p:nvSpPr>
          <p:spPr bwMode="auto">
            <a:xfrm>
              <a:off x="2357" y="3355"/>
              <a:ext cx="1010" cy="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6" name="Line 6"/>
            <p:cNvSpPr>
              <a:spLocks noChangeShapeType="1"/>
            </p:cNvSpPr>
            <p:nvPr/>
          </p:nvSpPr>
          <p:spPr bwMode="auto">
            <a:xfrm flipH="1" flipV="1">
              <a:off x="2924" y="2398"/>
              <a:ext cx="443" cy="10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7" name="Line 7"/>
            <p:cNvSpPr>
              <a:spLocks noChangeShapeType="1"/>
            </p:cNvSpPr>
            <p:nvPr/>
          </p:nvSpPr>
          <p:spPr bwMode="auto">
            <a:xfrm flipV="1">
              <a:off x="2357" y="2398"/>
              <a:ext cx="558" cy="9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8" name="Line 8"/>
            <p:cNvSpPr>
              <a:spLocks noChangeShapeType="1"/>
            </p:cNvSpPr>
            <p:nvPr/>
          </p:nvSpPr>
          <p:spPr bwMode="auto">
            <a:xfrm flipV="1">
              <a:off x="3367" y="2726"/>
              <a:ext cx="621" cy="6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29" name="Line 9"/>
            <p:cNvSpPr>
              <a:spLocks noChangeShapeType="1"/>
            </p:cNvSpPr>
            <p:nvPr/>
          </p:nvSpPr>
          <p:spPr bwMode="auto">
            <a:xfrm flipH="1" flipV="1">
              <a:off x="2942" y="2398"/>
              <a:ext cx="1046" cy="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0" name="Line 10"/>
            <p:cNvSpPr>
              <a:spLocks noChangeShapeType="1"/>
            </p:cNvSpPr>
            <p:nvPr/>
          </p:nvSpPr>
          <p:spPr bwMode="auto">
            <a:xfrm flipV="1">
              <a:off x="1870" y="2407"/>
              <a:ext cx="1063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1" name="Line 11"/>
            <p:cNvSpPr>
              <a:spLocks noChangeShapeType="1"/>
            </p:cNvSpPr>
            <p:nvPr/>
          </p:nvSpPr>
          <p:spPr bwMode="auto">
            <a:xfrm>
              <a:off x="1879" y="2548"/>
              <a:ext cx="478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2" name="Line 12"/>
            <p:cNvSpPr>
              <a:spLocks noChangeShapeType="1"/>
            </p:cNvSpPr>
            <p:nvPr/>
          </p:nvSpPr>
          <p:spPr bwMode="auto">
            <a:xfrm flipV="1">
              <a:off x="1870" y="1637"/>
              <a:ext cx="540" cy="8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3" name="Line 13"/>
            <p:cNvSpPr>
              <a:spLocks noChangeShapeType="1"/>
            </p:cNvSpPr>
            <p:nvPr/>
          </p:nvSpPr>
          <p:spPr bwMode="auto">
            <a:xfrm flipH="1" flipV="1">
              <a:off x="2410" y="1619"/>
              <a:ext cx="514" cy="7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4" name="Line 14"/>
            <p:cNvSpPr>
              <a:spLocks noChangeShapeType="1"/>
            </p:cNvSpPr>
            <p:nvPr/>
          </p:nvSpPr>
          <p:spPr bwMode="auto">
            <a:xfrm flipV="1">
              <a:off x="2924" y="1726"/>
              <a:ext cx="762" cy="6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5" name="Line 15"/>
            <p:cNvSpPr>
              <a:spLocks noChangeShapeType="1"/>
            </p:cNvSpPr>
            <p:nvPr/>
          </p:nvSpPr>
          <p:spPr bwMode="auto">
            <a:xfrm flipH="1" flipV="1">
              <a:off x="3704" y="1726"/>
              <a:ext cx="284" cy="10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6" name="Line 16"/>
            <p:cNvSpPr>
              <a:spLocks noChangeShapeType="1"/>
            </p:cNvSpPr>
            <p:nvPr/>
          </p:nvSpPr>
          <p:spPr bwMode="auto">
            <a:xfrm flipH="1" flipV="1">
              <a:off x="2410" y="1637"/>
              <a:ext cx="1285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1137" name="Group 17"/>
          <p:cNvGrpSpPr>
            <a:grpSpLocks/>
          </p:cNvGrpSpPr>
          <p:nvPr/>
        </p:nvGrpSpPr>
        <p:grpSpPr bwMode="auto">
          <a:xfrm>
            <a:off x="2968625" y="2493963"/>
            <a:ext cx="3362325" cy="2854325"/>
            <a:chOff x="1870" y="1619"/>
            <a:chExt cx="2118" cy="1798"/>
          </a:xfrm>
        </p:grpSpPr>
        <p:sp>
          <p:nvSpPr>
            <p:cNvPr id="1541138" name="Line 18"/>
            <p:cNvSpPr>
              <a:spLocks noChangeShapeType="1"/>
            </p:cNvSpPr>
            <p:nvPr/>
          </p:nvSpPr>
          <p:spPr bwMode="auto">
            <a:xfrm>
              <a:off x="2357" y="3355"/>
              <a:ext cx="1010" cy="6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39" name="Line 19"/>
            <p:cNvSpPr>
              <a:spLocks noChangeShapeType="1"/>
            </p:cNvSpPr>
            <p:nvPr/>
          </p:nvSpPr>
          <p:spPr bwMode="auto">
            <a:xfrm flipH="1" flipV="1">
              <a:off x="2924" y="2398"/>
              <a:ext cx="443" cy="100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0" name="Line 20"/>
            <p:cNvSpPr>
              <a:spLocks noChangeShapeType="1"/>
            </p:cNvSpPr>
            <p:nvPr/>
          </p:nvSpPr>
          <p:spPr bwMode="auto">
            <a:xfrm flipV="1">
              <a:off x="2357" y="2398"/>
              <a:ext cx="558" cy="96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1" name="Line 21"/>
            <p:cNvSpPr>
              <a:spLocks noChangeShapeType="1"/>
            </p:cNvSpPr>
            <p:nvPr/>
          </p:nvSpPr>
          <p:spPr bwMode="auto">
            <a:xfrm flipV="1">
              <a:off x="3367" y="2726"/>
              <a:ext cx="621" cy="691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2" name="Line 22"/>
            <p:cNvSpPr>
              <a:spLocks noChangeShapeType="1"/>
            </p:cNvSpPr>
            <p:nvPr/>
          </p:nvSpPr>
          <p:spPr bwMode="auto">
            <a:xfrm flipH="1" flipV="1">
              <a:off x="2942" y="2398"/>
              <a:ext cx="1046" cy="33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3" name="Line 23"/>
            <p:cNvSpPr>
              <a:spLocks noChangeShapeType="1"/>
            </p:cNvSpPr>
            <p:nvPr/>
          </p:nvSpPr>
          <p:spPr bwMode="auto">
            <a:xfrm flipV="1">
              <a:off x="1870" y="2407"/>
              <a:ext cx="1063" cy="13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4" name="Line 24"/>
            <p:cNvSpPr>
              <a:spLocks noChangeShapeType="1"/>
            </p:cNvSpPr>
            <p:nvPr/>
          </p:nvSpPr>
          <p:spPr bwMode="auto">
            <a:xfrm>
              <a:off x="1879" y="2548"/>
              <a:ext cx="478" cy="81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5" name="Line 25"/>
            <p:cNvSpPr>
              <a:spLocks noChangeShapeType="1"/>
            </p:cNvSpPr>
            <p:nvPr/>
          </p:nvSpPr>
          <p:spPr bwMode="auto">
            <a:xfrm flipV="1">
              <a:off x="1870" y="1637"/>
              <a:ext cx="540" cy="89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6" name="Line 26"/>
            <p:cNvSpPr>
              <a:spLocks noChangeShapeType="1"/>
            </p:cNvSpPr>
            <p:nvPr/>
          </p:nvSpPr>
          <p:spPr bwMode="auto">
            <a:xfrm flipH="1" flipV="1">
              <a:off x="2410" y="1619"/>
              <a:ext cx="514" cy="7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7" name="Line 27"/>
            <p:cNvSpPr>
              <a:spLocks noChangeShapeType="1"/>
            </p:cNvSpPr>
            <p:nvPr/>
          </p:nvSpPr>
          <p:spPr bwMode="auto">
            <a:xfrm flipV="1">
              <a:off x="2924" y="1726"/>
              <a:ext cx="762" cy="66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8" name="Line 28"/>
            <p:cNvSpPr>
              <a:spLocks noChangeShapeType="1"/>
            </p:cNvSpPr>
            <p:nvPr/>
          </p:nvSpPr>
          <p:spPr bwMode="auto">
            <a:xfrm flipH="1" flipV="1">
              <a:off x="3704" y="1726"/>
              <a:ext cx="284" cy="101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49" name="Line 29"/>
            <p:cNvSpPr>
              <a:spLocks noChangeShapeType="1"/>
            </p:cNvSpPr>
            <p:nvPr/>
          </p:nvSpPr>
          <p:spPr bwMode="auto">
            <a:xfrm flipH="1" flipV="1">
              <a:off x="2410" y="1637"/>
              <a:ext cx="1285" cy="8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1150" name="Group 30"/>
          <p:cNvGrpSpPr>
            <a:grpSpLocks/>
          </p:cNvGrpSpPr>
          <p:nvPr/>
        </p:nvGrpSpPr>
        <p:grpSpPr bwMode="auto">
          <a:xfrm>
            <a:off x="2954338" y="2493963"/>
            <a:ext cx="3376612" cy="2841625"/>
            <a:chOff x="1861" y="1619"/>
            <a:chExt cx="2127" cy="1790"/>
          </a:xfrm>
        </p:grpSpPr>
        <p:sp>
          <p:nvSpPr>
            <p:cNvPr id="1541151" name="Line 31"/>
            <p:cNvSpPr>
              <a:spLocks noChangeShapeType="1"/>
            </p:cNvSpPr>
            <p:nvPr/>
          </p:nvSpPr>
          <p:spPr bwMode="auto">
            <a:xfrm flipH="1">
              <a:off x="2933" y="2311"/>
              <a:ext cx="620" cy="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2" name="Line 32"/>
            <p:cNvSpPr>
              <a:spLocks noChangeShapeType="1"/>
            </p:cNvSpPr>
            <p:nvPr/>
          </p:nvSpPr>
          <p:spPr bwMode="auto">
            <a:xfrm flipV="1">
              <a:off x="2401" y="2187"/>
              <a:ext cx="27" cy="6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3" name="Line 33"/>
            <p:cNvSpPr>
              <a:spLocks noChangeShapeType="1"/>
            </p:cNvSpPr>
            <p:nvPr/>
          </p:nvSpPr>
          <p:spPr bwMode="auto">
            <a:xfrm flipH="1">
              <a:off x="2933" y="1965"/>
              <a:ext cx="9" cy="4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4" name="Line 34"/>
            <p:cNvSpPr>
              <a:spLocks noChangeShapeType="1"/>
            </p:cNvSpPr>
            <p:nvPr/>
          </p:nvSpPr>
          <p:spPr bwMode="auto">
            <a:xfrm flipH="1" flipV="1">
              <a:off x="2933" y="2408"/>
              <a:ext cx="523" cy="4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5" name="Line 35"/>
            <p:cNvSpPr>
              <a:spLocks noChangeShapeType="1"/>
            </p:cNvSpPr>
            <p:nvPr/>
          </p:nvSpPr>
          <p:spPr bwMode="auto">
            <a:xfrm flipV="1">
              <a:off x="2880" y="2417"/>
              <a:ext cx="62" cy="6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6" name="Line 36"/>
            <p:cNvSpPr>
              <a:spLocks noChangeShapeType="1"/>
            </p:cNvSpPr>
            <p:nvPr/>
          </p:nvSpPr>
          <p:spPr bwMode="auto">
            <a:xfrm flipV="1">
              <a:off x="2410" y="2408"/>
              <a:ext cx="523" cy="3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7" name="Line 37"/>
            <p:cNvSpPr>
              <a:spLocks noChangeShapeType="1"/>
            </p:cNvSpPr>
            <p:nvPr/>
          </p:nvSpPr>
          <p:spPr bwMode="auto">
            <a:xfrm>
              <a:off x="2419" y="2204"/>
              <a:ext cx="523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8" name="Line 38"/>
            <p:cNvSpPr>
              <a:spLocks noChangeShapeType="1"/>
            </p:cNvSpPr>
            <p:nvPr/>
          </p:nvSpPr>
          <p:spPr bwMode="auto">
            <a:xfrm>
              <a:off x="2942" y="1947"/>
              <a:ext cx="603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59" name="Line 39"/>
            <p:cNvSpPr>
              <a:spLocks noChangeShapeType="1"/>
            </p:cNvSpPr>
            <p:nvPr/>
          </p:nvSpPr>
          <p:spPr bwMode="auto">
            <a:xfrm flipH="1">
              <a:off x="3456" y="2320"/>
              <a:ext cx="89" cy="5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0" name="Line 40"/>
            <p:cNvSpPr>
              <a:spLocks noChangeShapeType="1"/>
            </p:cNvSpPr>
            <p:nvPr/>
          </p:nvSpPr>
          <p:spPr bwMode="auto">
            <a:xfrm flipH="1">
              <a:off x="2871" y="2833"/>
              <a:ext cx="576" cy="1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1" name="Line 41"/>
            <p:cNvSpPr>
              <a:spLocks noChangeShapeType="1"/>
            </p:cNvSpPr>
            <p:nvPr/>
          </p:nvSpPr>
          <p:spPr bwMode="auto">
            <a:xfrm flipH="1" flipV="1">
              <a:off x="2410" y="2789"/>
              <a:ext cx="470" cy="2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2" name="Line 42"/>
            <p:cNvSpPr>
              <a:spLocks noChangeShapeType="1"/>
            </p:cNvSpPr>
            <p:nvPr/>
          </p:nvSpPr>
          <p:spPr bwMode="auto">
            <a:xfrm flipV="1">
              <a:off x="2401" y="1965"/>
              <a:ext cx="541" cy="2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3" name="Line 43"/>
            <p:cNvSpPr>
              <a:spLocks noChangeShapeType="1"/>
            </p:cNvSpPr>
            <p:nvPr/>
          </p:nvSpPr>
          <p:spPr bwMode="auto">
            <a:xfrm flipV="1">
              <a:off x="2401" y="1619"/>
              <a:ext cx="0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4" name="Line 44"/>
            <p:cNvSpPr>
              <a:spLocks noChangeShapeType="1"/>
            </p:cNvSpPr>
            <p:nvPr/>
          </p:nvSpPr>
          <p:spPr bwMode="auto">
            <a:xfrm>
              <a:off x="2410" y="1637"/>
              <a:ext cx="532" cy="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5" name="Line 45"/>
            <p:cNvSpPr>
              <a:spLocks noChangeShapeType="1"/>
            </p:cNvSpPr>
            <p:nvPr/>
          </p:nvSpPr>
          <p:spPr bwMode="auto">
            <a:xfrm flipV="1">
              <a:off x="2951" y="1726"/>
              <a:ext cx="753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6" name="Line 46"/>
            <p:cNvSpPr>
              <a:spLocks noChangeShapeType="1"/>
            </p:cNvSpPr>
            <p:nvPr/>
          </p:nvSpPr>
          <p:spPr bwMode="auto">
            <a:xfrm flipV="1">
              <a:off x="3545" y="1726"/>
              <a:ext cx="168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7" name="Line 47"/>
            <p:cNvSpPr>
              <a:spLocks noChangeShapeType="1"/>
            </p:cNvSpPr>
            <p:nvPr/>
          </p:nvSpPr>
          <p:spPr bwMode="auto">
            <a:xfrm>
              <a:off x="3553" y="2311"/>
              <a:ext cx="426" cy="4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8" name="Line 48"/>
            <p:cNvSpPr>
              <a:spLocks noChangeShapeType="1"/>
            </p:cNvSpPr>
            <p:nvPr/>
          </p:nvSpPr>
          <p:spPr bwMode="auto">
            <a:xfrm flipH="1">
              <a:off x="3456" y="2754"/>
              <a:ext cx="532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69" name="Line 49"/>
            <p:cNvSpPr>
              <a:spLocks noChangeShapeType="1"/>
            </p:cNvSpPr>
            <p:nvPr/>
          </p:nvSpPr>
          <p:spPr bwMode="auto">
            <a:xfrm flipH="1">
              <a:off x="3367" y="2842"/>
              <a:ext cx="8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0" name="Line 50"/>
            <p:cNvSpPr>
              <a:spLocks noChangeShapeType="1"/>
            </p:cNvSpPr>
            <p:nvPr/>
          </p:nvSpPr>
          <p:spPr bwMode="auto">
            <a:xfrm flipH="1" flipV="1">
              <a:off x="2880" y="3020"/>
              <a:ext cx="487" cy="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1" name="Line 51"/>
            <p:cNvSpPr>
              <a:spLocks noChangeShapeType="1"/>
            </p:cNvSpPr>
            <p:nvPr/>
          </p:nvSpPr>
          <p:spPr bwMode="auto">
            <a:xfrm flipH="1">
              <a:off x="2357" y="3028"/>
              <a:ext cx="523" cy="3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2" name="Line 52"/>
            <p:cNvSpPr>
              <a:spLocks noChangeShapeType="1"/>
            </p:cNvSpPr>
            <p:nvPr/>
          </p:nvSpPr>
          <p:spPr bwMode="auto">
            <a:xfrm flipH="1">
              <a:off x="2357" y="2780"/>
              <a:ext cx="27" cy="5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3" name="Line 53"/>
            <p:cNvSpPr>
              <a:spLocks noChangeShapeType="1"/>
            </p:cNvSpPr>
            <p:nvPr/>
          </p:nvSpPr>
          <p:spPr bwMode="auto">
            <a:xfrm flipH="1" flipV="1">
              <a:off x="1896" y="2550"/>
              <a:ext cx="497" cy="2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74" name="Line 54"/>
            <p:cNvSpPr>
              <a:spLocks noChangeShapeType="1"/>
            </p:cNvSpPr>
            <p:nvPr/>
          </p:nvSpPr>
          <p:spPr bwMode="auto">
            <a:xfrm flipH="1">
              <a:off x="1861" y="2195"/>
              <a:ext cx="549" cy="3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1175" name="Oval 55"/>
          <p:cNvSpPr>
            <a:spLocks noChangeArrowheads="1"/>
          </p:cNvSpPr>
          <p:nvPr/>
        </p:nvSpPr>
        <p:spPr bwMode="auto">
          <a:xfrm>
            <a:off x="3657600" y="5181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6" name="Oval 56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7" name="Oval 57"/>
          <p:cNvSpPr>
            <a:spLocks noChangeArrowheads="1"/>
          </p:cNvSpPr>
          <p:nvPr/>
        </p:nvSpPr>
        <p:spPr bwMode="auto">
          <a:xfrm>
            <a:off x="5257800" y="5257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8" name="Oval 58"/>
          <p:cNvSpPr>
            <a:spLocks noChangeArrowheads="1"/>
          </p:cNvSpPr>
          <p:nvPr/>
        </p:nvSpPr>
        <p:spPr bwMode="auto">
          <a:xfrm>
            <a:off x="6248400" y="4191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9" name="Oval 59"/>
          <p:cNvSpPr>
            <a:spLocks noChangeArrowheads="1"/>
          </p:cNvSpPr>
          <p:nvPr/>
        </p:nvSpPr>
        <p:spPr bwMode="auto">
          <a:xfrm>
            <a:off x="5791200" y="2590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80" name="Oval 60"/>
          <p:cNvSpPr>
            <a:spLocks noChangeArrowheads="1"/>
          </p:cNvSpPr>
          <p:nvPr/>
        </p:nvSpPr>
        <p:spPr bwMode="auto">
          <a:xfrm>
            <a:off x="3741738" y="2438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1181" name="Group 61"/>
          <p:cNvGrpSpPr>
            <a:grpSpLocks/>
          </p:cNvGrpSpPr>
          <p:nvPr/>
        </p:nvGrpSpPr>
        <p:grpSpPr bwMode="auto">
          <a:xfrm>
            <a:off x="3733800" y="2971800"/>
            <a:ext cx="1981200" cy="1828800"/>
            <a:chOff x="2352" y="2064"/>
            <a:chExt cx="1248" cy="1152"/>
          </a:xfrm>
        </p:grpSpPr>
        <p:sp>
          <p:nvSpPr>
            <p:cNvPr id="1541182" name="Oval 62"/>
            <p:cNvSpPr>
              <a:spLocks noChangeArrowheads="1"/>
            </p:cNvSpPr>
            <p:nvPr/>
          </p:nvSpPr>
          <p:spPr bwMode="auto">
            <a:xfrm>
              <a:off x="2832" y="312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3" name="Oval 63"/>
            <p:cNvSpPr>
              <a:spLocks noChangeArrowheads="1"/>
            </p:cNvSpPr>
            <p:nvPr/>
          </p:nvSpPr>
          <p:spPr bwMode="auto">
            <a:xfrm>
              <a:off x="3408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4" name="Oval 64"/>
            <p:cNvSpPr>
              <a:spLocks noChangeArrowheads="1"/>
            </p:cNvSpPr>
            <p:nvPr/>
          </p:nvSpPr>
          <p:spPr bwMode="auto">
            <a:xfrm>
              <a:off x="2352" y="288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5" name="Oval 65"/>
            <p:cNvSpPr>
              <a:spLocks noChangeArrowheads="1"/>
            </p:cNvSpPr>
            <p:nvPr/>
          </p:nvSpPr>
          <p:spPr bwMode="auto">
            <a:xfrm>
              <a:off x="3504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6" name="Oval 66"/>
            <p:cNvSpPr>
              <a:spLocks noChangeArrowheads="1"/>
            </p:cNvSpPr>
            <p:nvPr/>
          </p:nvSpPr>
          <p:spPr bwMode="auto">
            <a:xfrm>
              <a:off x="2894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87" name="Oval 67"/>
            <p:cNvSpPr>
              <a:spLocks noChangeArrowheads="1"/>
            </p:cNvSpPr>
            <p:nvPr/>
          </p:nvSpPr>
          <p:spPr bwMode="auto">
            <a:xfrm>
              <a:off x="2362" y="2304"/>
              <a:ext cx="96" cy="9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1188" name="Oval 68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Schemes</a:t>
            </a:r>
          </a:p>
        </p:txBody>
      </p:sp>
      <p:pic>
        <p:nvPicPr>
          <p:cNvPr id="1542147" name="Picture 3" descr="sch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828800"/>
            <a:ext cx="4552950" cy="44894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148" name="Text Box 4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407117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Schemes</a:t>
            </a:r>
          </a:p>
        </p:txBody>
      </p:sp>
      <p:pic>
        <p:nvPicPr>
          <p:cNvPr id="1543171" name="Picture 3" descr="v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33496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3172" name="Text Box 4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9655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Subdivision Schemes</a:t>
            </a:r>
          </a:p>
          <a:p>
            <a:r>
              <a:rPr lang="en-US" i="1"/>
              <a:t>Analysis of Continuity</a:t>
            </a:r>
          </a:p>
          <a:p>
            <a:r>
              <a:rPr lang="en-US"/>
              <a:t>Exact and Efficient Evaluation (Stam 98)</a:t>
            </a:r>
          </a:p>
        </p:txBody>
      </p:sp>
    </p:spTree>
    <p:extLst>
      <p:ext uri="{BB962C8B-B14F-4D97-AF65-F5344CB8AC3E}">
        <p14:creationId xmlns:p14="http://schemas.microsoft.com/office/powerpoint/2010/main" val="2275753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2 </a:t>
            </a:r>
            <a:r>
              <a:rPr lang="en-US" dirty="0" smtClean="0"/>
              <a:t>due May </a:t>
            </a:r>
            <a:r>
              <a:rPr lang="en-US" dirty="0" smtClean="0"/>
              <a:t>19</a:t>
            </a:r>
          </a:p>
          <a:p>
            <a:pPr lvl="1"/>
            <a:r>
              <a:rPr lang="en-US" dirty="0" smtClean="0"/>
              <a:t>Should already be well on way. </a:t>
            </a:r>
          </a:p>
          <a:p>
            <a:pPr lvl="1"/>
            <a:r>
              <a:rPr lang="en-US" dirty="0" smtClean="0"/>
              <a:t>Contact us for difficulties</a:t>
            </a:r>
            <a:r>
              <a:rPr lang="en-US" dirty="0"/>
              <a:t>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This lecture is a “bonus”: more advanced topic that is closer to the research frontier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177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Subdivision Schemes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495800"/>
          </a:xfrm>
        </p:spPr>
        <p:txBody>
          <a:bodyPr/>
          <a:lstStyle/>
          <a:p>
            <a:r>
              <a:rPr lang="en-US"/>
              <a:t>Limit surface has provable smoothness properties</a:t>
            </a:r>
          </a:p>
        </p:txBody>
      </p:sp>
      <p:pic>
        <p:nvPicPr>
          <p:cNvPr id="1544196" name="Picture 4" descr="maneq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2725738"/>
            <a:ext cx="6032500" cy="29892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197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131565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Subdivision Schemes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with curves: 4-point interpolating scheme</a:t>
            </a:r>
          </a:p>
        </p:txBody>
      </p:sp>
      <p:grpSp>
        <p:nvGrpSpPr>
          <p:cNvPr id="1545220" name="Group 4"/>
          <p:cNvGrpSpPr>
            <a:grpSpLocks/>
          </p:cNvGrpSpPr>
          <p:nvPr/>
        </p:nvGrpSpPr>
        <p:grpSpPr bwMode="auto">
          <a:xfrm>
            <a:off x="2819400" y="3657600"/>
            <a:ext cx="3429000" cy="762000"/>
            <a:chOff x="1776" y="2304"/>
            <a:chExt cx="2160" cy="480"/>
          </a:xfrm>
        </p:grpSpPr>
        <p:sp>
          <p:nvSpPr>
            <p:cNvPr id="1545221" name="Line 5"/>
            <p:cNvSpPr>
              <a:spLocks noChangeShapeType="1"/>
            </p:cNvSpPr>
            <p:nvPr/>
          </p:nvSpPr>
          <p:spPr bwMode="auto">
            <a:xfrm flipV="1">
              <a:off x="1832" y="2340"/>
              <a:ext cx="568" cy="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2" name="Line 6"/>
            <p:cNvSpPr>
              <a:spLocks noChangeShapeType="1"/>
            </p:cNvSpPr>
            <p:nvPr/>
          </p:nvSpPr>
          <p:spPr bwMode="auto">
            <a:xfrm>
              <a:off x="2396" y="2348"/>
              <a:ext cx="8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3" name="Line 7"/>
            <p:cNvSpPr>
              <a:spLocks noChangeShapeType="1"/>
            </p:cNvSpPr>
            <p:nvPr/>
          </p:nvSpPr>
          <p:spPr bwMode="auto">
            <a:xfrm>
              <a:off x="3264" y="2348"/>
              <a:ext cx="632" cy="3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rrowheads="1"/>
            </p:cNvSpPr>
            <p:nvPr/>
          </p:nvSpPr>
          <p:spPr bwMode="auto">
            <a:xfrm>
              <a:off x="1776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rrowheads="1"/>
            </p:cNvSpPr>
            <p:nvPr/>
          </p:nvSpPr>
          <p:spPr bwMode="auto">
            <a:xfrm>
              <a:off x="2352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rrowheads="1"/>
            </p:cNvSpPr>
            <p:nvPr/>
          </p:nvSpPr>
          <p:spPr bwMode="auto">
            <a:xfrm>
              <a:off x="3216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rrowheads="1"/>
            </p:cNvSpPr>
            <p:nvPr/>
          </p:nvSpPr>
          <p:spPr bwMode="auto">
            <a:xfrm>
              <a:off x="3840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5228" name="Oval 12"/>
          <p:cNvSpPr>
            <a:spLocks noChangeArrowheads="1"/>
          </p:cNvSpPr>
          <p:nvPr/>
        </p:nvSpPr>
        <p:spPr bwMode="auto">
          <a:xfrm>
            <a:off x="4451350" y="34290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5229" name="Group 13"/>
          <p:cNvGrpSpPr>
            <a:grpSpLocks/>
          </p:cNvGrpSpPr>
          <p:nvPr/>
        </p:nvGrpSpPr>
        <p:grpSpPr bwMode="auto">
          <a:xfrm>
            <a:off x="2895600" y="3436938"/>
            <a:ext cx="3276600" cy="830262"/>
            <a:chOff x="1824" y="2165"/>
            <a:chExt cx="2064" cy="523"/>
          </a:xfrm>
        </p:grpSpPr>
        <p:cxnSp>
          <p:nvCxnSpPr>
            <p:cNvPr id="1545230" name="AutoShape 14"/>
            <p:cNvCxnSpPr>
              <a:cxnSpLocks noChangeShapeType="1"/>
              <a:stCxn id="1545225" idx="0"/>
              <a:endCxn id="1545228" idx="2"/>
            </p:cNvCxnSpPr>
            <p:nvPr/>
          </p:nvCxnSpPr>
          <p:spPr bwMode="auto">
            <a:xfrm rot="16200000">
              <a:off x="2550" y="2058"/>
              <a:ext cx="96" cy="395"/>
            </a:xfrm>
            <a:prstGeom prst="curvedConnector2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31" name="AutoShape 15"/>
            <p:cNvCxnSpPr>
              <a:cxnSpLocks noChangeShapeType="1"/>
              <a:stCxn id="1545224" idx="0"/>
              <a:endCxn id="1545228" idx="1"/>
            </p:cNvCxnSpPr>
            <p:nvPr/>
          </p:nvCxnSpPr>
          <p:spPr bwMode="auto">
            <a:xfrm rot="16200000">
              <a:off x="2059" y="1930"/>
              <a:ext cx="523" cy="994"/>
            </a:xfrm>
            <a:prstGeom prst="curvedConnector3">
              <a:avLst>
                <a:gd name="adj1" fmla="val 128491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32" name="AutoShape 16"/>
            <p:cNvCxnSpPr>
              <a:cxnSpLocks noChangeShapeType="1"/>
              <a:stCxn id="1545226" idx="0"/>
              <a:endCxn id="1545228" idx="6"/>
            </p:cNvCxnSpPr>
            <p:nvPr/>
          </p:nvCxnSpPr>
          <p:spPr bwMode="auto">
            <a:xfrm rot="5400000" flipH="1">
              <a:off x="3039" y="2078"/>
              <a:ext cx="96" cy="355"/>
            </a:xfrm>
            <a:prstGeom prst="curvedConnector2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5233" name="AutoShape 17"/>
            <p:cNvCxnSpPr>
              <a:cxnSpLocks noChangeShapeType="1"/>
              <a:stCxn id="1545227" idx="0"/>
              <a:endCxn id="1545228" idx="7"/>
            </p:cNvCxnSpPr>
            <p:nvPr/>
          </p:nvCxnSpPr>
          <p:spPr bwMode="auto">
            <a:xfrm rot="5400000" flipH="1">
              <a:off x="3125" y="1926"/>
              <a:ext cx="523" cy="1002"/>
            </a:xfrm>
            <a:prstGeom prst="curvedConnector3">
              <a:avLst>
                <a:gd name="adj1" fmla="val 128491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stealth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45234" name="Group 18"/>
          <p:cNvGrpSpPr>
            <a:grpSpLocks/>
          </p:cNvGrpSpPr>
          <p:nvPr/>
        </p:nvGrpSpPr>
        <p:grpSpPr bwMode="auto">
          <a:xfrm>
            <a:off x="2971800" y="3890963"/>
            <a:ext cx="3186113" cy="912812"/>
            <a:chOff x="1872" y="2451"/>
            <a:chExt cx="2007" cy="575"/>
          </a:xfrm>
        </p:grpSpPr>
        <p:sp>
          <p:nvSpPr>
            <p:cNvPr id="1545235" name="Text Box 19"/>
            <p:cNvSpPr txBox="1">
              <a:spLocks noChangeArrowheads="1"/>
            </p:cNvSpPr>
            <p:nvPr/>
          </p:nvSpPr>
          <p:spPr bwMode="auto">
            <a:xfrm>
              <a:off x="1872" y="2738"/>
              <a:ext cx="4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-1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/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16</a:t>
              </a:r>
            </a:p>
          </p:txBody>
        </p:sp>
        <p:sp>
          <p:nvSpPr>
            <p:cNvPr id="1545236" name="Text Box 20"/>
            <p:cNvSpPr txBox="1">
              <a:spLocks noChangeArrowheads="1"/>
            </p:cNvSpPr>
            <p:nvPr/>
          </p:nvSpPr>
          <p:spPr bwMode="auto">
            <a:xfrm>
              <a:off x="3456" y="2738"/>
              <a:ext cx="4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-1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/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16</a:t>
              </a:r>
            </a:p>
          </p:txBody>
        </p:sp>
        <p:sp>
          <p:nvSpPr>
            <p:cNvPr id="1545237" name="Text Box 21"/>
            <p:cNvSpPr txBox="1">
              <a:spLocks noChangeArrowheads="1"/>
            </p:cNvSpPr>
            <p:nvPr/>
          </p:nvSpPr>
          <p:spPr bwMode="auto">
            <a:xfrm>
              <a:off x="2393" y="2451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9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/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16</a:t>
              </a:r>
            </a:p>
          </p:txBody>
        </p:sp>
        <p:sp>
          <p:nvSpPr>
            <p:cNvPr id="1545238" name="Text Box 22"/>
            <p:cNvSpPr txBox="1">
              <a:spLocks noChangeArrowheads="1"/>
            </p:cNvSpPr>
            <p:nvPr/>
          </p:nvSpPr>
          <p:spPr bwMode="auto">
            <a:xfrm>
              <a:off x="2980" y="2451"/>
              <a:ext cx="3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9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/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16</a:t>
              </a:r>
            </a:p>
          </p:txBody>
        </p:sp>
      </p:grpSp>
      <p:sp>
        <p:nvSpPr>
          <p:cNvPr id="1545239" name="Text Box 23"/>
          <p:cNvSpPr txBox="1">
            <a:spLocks noChangeArrowheads="1"/>
          </p:cNvSpPr>
          <p:nvPr/>
        </p:nvSpPr>
        <p:spPr bwMode="auto">
          <a:xfrm>
            <a:off x="2516188" y="5232400"/>
            <a:ext cx="411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(old points left where they are)</a:t>
            </a:r>
          </a:p>
        </p:txBody>
      </p:sp>
    </p:spTree>
    <p:extLst>
      <p:ext uri="{BB962C8B-B14F-4D97-AF65-F5344CB8AC3E}">
        <p14:creationId xmlns:p14="http://schemas.microsoft.com/office/powerpoint/2010/main" val="197957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4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28" grpId="0" animBg="1"/>
      <p:bldP spid="15452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4-Point Scheme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support?</a:t>
            </a:r>
          </a:p>
        </p:txBody>
      </p:sp>
      <p:grpSp>
        <p:nvGrpSpPr>
          <p:cNvPr id="1546244" name="Group 4"/>
          <p:cNvGrpSpPr>
            <a:grpSpLocks/>
          </p:cNvGrpSpPr>
          <p:nvPr/>
        </p:nvGrpSpPr>
        <p:grpSpPr bwMode="auto">
          <a:xfrm>
            <a:off x="1246188" y="2667000"/>
            <a:ext cx="7212012" cy="762000"/>
            <a:chOff x="785" y="1680"/>
            <a:chExt cx="4543" cy="480"/>
          </a:xfrm>
        </p:grpSpPr>
        <p:grpSp>
          <p:nvGrpSpPr>
            <p:cNvPr id="1546245" name="Group 5"/>
            <p:cNvGrpSpPr>
              <a:grpSpLocks/>
            </p:cNvGrpSpPr>
            <p:nvPr/>
          </p:nvGrpSpPr>
          <p:grpSpPr bwMode="auto">
            <a:xfrm>
              <a:off x="1912" y="1680"/>
              <a:ext cx="3416" cy="480"/>
              <a:chOff x="864" y="1872"/>
              <a:chExt cx="3416" cy="480"/>
            </a:xfrm>
          </p:grpSpPr>
          <p:sp>
            <p:nvSpPr>
              <p:cNvPr id="1546246" name="Line 6"/>
              <p:cNvSpPr>
                <a:spLocks noChangeShapeType="1"/>
              </p:cNvSpPr>
              <p:nvPr/>
            </p:nvSpPr>
            <p:spPr bwMode="auto">
              <a:xfrm>
                <a:off x="1078" y="1920"/>
                <a:ext cx="301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6247" name="Group 7"/>
              <p:cNvGrpSpPr>
                <a:grpSpLocks/>
              </p:cNvGrpSpPr>
              <p:nvPr/>
            </p:nvGrpSpPr>
            <p:grpSpPr bwMode="auto">
              <a:xfrm>
                <a:off x="1023" y="1872"/>
                <a:ext cx="3120" cy="96"/>
                <a:chOff x="1344" y="1731"/>
                <a:chExt cx="3120" cy="96"/>
              </a:xfrm>
            </p:grpSpPr>
            <p:sp>
              <p:nvSpPr>
                <p:cNvPr id="1546248" name="Oval 8"/>
                <p:cNvSpPr>
                  <a:spLocks noChangeArrowheads="1"/>
                </p:cNvSpPr>
                <p:nvPr/>
              </p:nvSpPr>
              <p:spPr bwMode="auto">
                <a:xfrm>
                  <a:off x="1344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49" name="Oval 9"/>
                <p:cNvSpPr>
                  <a:spLocks noChangeArrowheads="1"/>
                </p:cNvSpPr>
                <p:nvPr/>
              </p:nvSpPr>
              <p:spPr bwMode="auto">
                <a:xfrm>
                  <a:off x="2100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50" name="Oval 10"/>
                <p:cNvSpPr>
                  <a:spLocks noChangeArrowheads="1"/>
                </p:cNvSpPr>
                <p:nvPr/>
              </p:nvSpPr>
              <p:spPr bwMode="auto">
                <a:xfrm>
                  <a:off x="2856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51" name="Oval 11"/>
                <p:cNvSpPr>
                  <a:spLocks noChangeArrowheads="1"/>
                </p:cNvSpPr>
                <p:nvPr/>
              </p:nvSpPr>
              <p:spPr bwMode="auto">
                <a:xfrm>
                  <a:off x="3612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52" name="Oval 12"/>
                <p:cNvSpPr>
                  <a:spLocks noChangeArrowheads="1"/>
                </p:cNvSpPr>
                <p:nvPr/>
              </p:nvSpPr>
              <p:spPr bwMode="auto">
                <a:xfrm>
                  <a:off x="4368" y="1731"/>
                  <a:ext cx="96" cy="96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6253" name="Text Box 13"/>
              <p:cNvSpPr txBox="1">
                <a:spLocks noChangeArrowheads="1"/>
              </p:cNvSpPr>
              <p:nvPr/>
            </p:nvSpPr>
            <p:spPr bwMode="auto">
              <a:xfrm>
                <a:off x="2446" y="2064"/>
                <a:ext cx="2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0</a:t>
                </a:r>
              </a:p>
            </p:txBody>
          </p:sp>
          <p:sp>
            <p:nvSpPr>
              <p:cNvPr id="1546254" name="Text Box 14"/>
              <p:cNvSpPr txBox="1">
                <a:spLocks noChangeArrowheads="1"/>
              </p:cNvSpPr>
              <p:nvPr/>
            </p:nvSpPr>
            <p:spPr bwMode="auto">
              <a:xfrm>
                <a:off x="864" y="2064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-2</a:t>
                </a:r>
              </a:p>
            </p:txBody>
          </p:sp>
          <p:sp>
            <p:nvSpPr>
              <p:cNvPr id="1546255" name="Text Box 15"/>
              <p:cNvSpPr txBox="1">
                <a:spLocks noChangeArrowheads="1"/>
              </p:cNvSpPr>
              <p:nvPr/>
            </p:nvSpPr>
            <p:spPr bwMode="auto">
              <a:xfrm>
                <a:off x="1644" y="2064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-1</a:t>
                </a:r>
              </a:p>
            </p:txBody>
          </p:sp>
          <p:sp>
            <p:nvSpPr>
              <p:cNvPr id="1546256" name="Text Box 16"/>
              <p:cNvSpPr txBox="1">
                <a:spLocks noChangeArrowheads="1"/>
              </p:cNvSpPr>
              <p:nvPr/>
            </p:nvSpPr>
            <p:spPr bwMode="auto">
              <a:xfrm>
                <a:off x="3226" y="2064"/>
                <a:ext cx="2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1</a:t>
                </a:r>
              </a:p>
            </p:txBody>
          </p:sp>
          <p:sp>
            <p:nvSpPr>
              <p:cNvPr id="1546257" name="Text Box 17"/>
              <p:cNvSpPr txBox="1">
                <a:spLocks noChangeArrowheads="1"/>
              </p:cNvSpPr>
              <p:nvPr/>
            </p:nvSpPr>
            <p:spPr bwMode="auto">
              <a:xfrm>
                <a:off x="4006" y="2064"/>
                <a:ext cx="27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>
                        <a:alpha val="5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v</a:t>
                </a:r>
                <a:r>
                  <a:rPr lang="en-US" sz="2400" baseline="-25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ZapfHumnst BT" charset="0"/>
                  </a:rPr>
                  <a:t>2</a:t>
                </a:r>
              </a:p>
            </p:txBody>
          </p:sp>
        </p:grpSp>
        <p:sp>
          <p:nvSpPr>
            <p:cNvPr id="1546258" name="Text Box 18"/>
            <p:cNvSpPr txBox="1">
              <a:spLocks noChangeArrowheads="1"/>
            </p:cNvSpPr>
            <p:nvPr/>
          </p:nvSpPr>
          <p:spPr bwMode="auto">
            <a:xfrm>
              <a:off x="785" y="1680"/>
              <a:ext cx="6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Step </a:t>
              </a:r>
              <a:r>
                <a:rPr lang="en-US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i</a:t>
              </a: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:</a:t>
              </a:r>
            </a:p>
          </p:txBody>
        </p:sp>
      </p:grpSp>
      <p:grpSp>
        <p:nvGrpSpPr>
          <p:cNvPr id="1546259" name="Group 19"/>
          <p:cNvGrpSpPr>
            <a:grpSpLocks/>
          </p:cNvGrpSpPr>
          <p:nvPr/>
        </p:nvGrpSpPr>
        <p:grpSpPr bwMode="auto">
          <a:xfrm>
            <a:off x="1244600" y="4267200"/>
            <a:ext cx="6908800" cy="762000"/>
            <a:chOff x="784" y="2688"/>
            <a:chExt cx="4352" cy="480"/>
          </a:xfrm>
        </p:grpSpPr>
        <p:sp>
          <p:nvSpPr>
            <p:cNvPr id="1546260" name="Line 20"/>
            <p:cNvSpPr>
              <a:spLocks noChangeShapeType="1"/>
            </p:cNvSpPr>
            <p:nvPr/>
          </p:nvSpPr>
          <p:spPr bwMode="auto">
            <a:xfrm>
              <a:off x="2125" y="2736"/>
              <a:ext cx="30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1" name="Oval 21"/>
            <p:cNvSpPr>
              <a:spLocks noChangeArrowheads="1"/>
            </p:cNvSpPr>
            <p:nvPr/>
          </p:nvSpPr>
          <p:spPr bwMode="auto">
            <a:xfrm>
              <a:off x="3204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2" name="Oval 22"/>
            <p:cNvSpPr>
              <a:spLocks noChangeArrowheads="1"/>
            </p:cNvSpPr>
            <p:nvPr/>
          </p:nvSpPr>
          <p:spPr bwMode="auto">
            <a:xfrm>
              <a:off x="2826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3" name="Oval 23"/>
            <p:cNvSpPr>
              <a:spLocks noChangeArrowheads="1"/>
            </p:cNvSpPr>
            <p:nvPr/>
          </p:nvSpPr>
          <p:spPr bwMode="auto">
            <a:xfrm>
              <a:off x="3582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4" name="Oval 24"/>
            <p:cNvSpPr>
              <a:spLocks noChangeArrowheads="1"/>
            </p:cNvSpPr>
            <p:nvPr/>
          </p:nvSpPr>
          <p:spPr bwMode="auto">
            <a:xfrm>
              <a:off x="4338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5" name="Oval 25"/>
            <p:cNvSpPr>
              <a:spLocks noChangeArrowheads="1"/>
            </p:cNvSpPr>
            <p:nvPr/>
          </p:nvSpPr>
          <p:spPr bwMode="auto">
            <a:xfrm>
              <a:off x="3960" y="268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66" name="Text Box 26"/>
            <p:cNvSpPr txBox="1">
              <a:spLocks noChangeArrowheads="1"/>
            </p:cNvSpPr>
            <p:nvPr/>
          </p:nvSpPr>
          <p:spPr bwMode="auto">
            <a:xfrm>
              <a:off x="3540" y="288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</a:p>
          </p:txBody>
        </p:sp>
        <p:sp>
          <p:nvSpPr>
            <p:cNvPr id="1546267" name="Text Box 27"/>
            <p:cNvSpPr txBox="1">
              <a:spLocks noChangeArrowheads="1"/>
            </p:cNvSpPr>
            <p:nvPr/>
          </p:nvSpPr>
          <p:spPr bwMode="auto">
            <a:xfrm>
              <a:off x="2715" y="2880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-2</a:t>
              </a:r>
            </a:p>
          </p:txBody>
        </p:sp>
        <p:sp>
          <p:nvSpPr>
            <p:cNvPr id="1546268" name="Text Box 28"/>
            <p:cNvSpPr txBox="1">
              <a:spLocks noChangeArrowheads="1"/>
            </p:cNvSpPr>
            <p:nvPr/>
          </p:nvSpPr>
          <p:spPr bwMode="auto">
            <a:xfrm>
              <a:off x="3127" y="2880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-1</a:t>
              </a:r>
            </a:p>
          </p:txBody>
        </p:sp>
        <p:sp>
          <p:nvSpPr>
            <p:cNvPr id="1546269" name="Text Box 29"/>
            <p:cNvSpPr txBox="1">
              <a:spLocks noChangeArrowheads="1"/>
            </p:cNvSpPr>
            <p:nvPr/>
          </p:nvSpPr>
          <p:spPr bwMode="auto">
            <a:xfrm>
              <a:off x="3910" y="288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</a:p>
          </p:txBody>
        </p:sp>
        <p:sp>
          <p:nvSpPr>
            <p:cNvPr id="1546270" name="Text Box 30"/>
            <p:cNvSpPr txBox="1">
              <a:spLocks noChangeArrowheads="1"/>
            </p:cNvSpPr>
            <p:nvPr/>
          </p:nvSpPr>
          <p:spPr bwMode="auto">
            <a:xfrm>
              <a:off x="4280" y="288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</a:p>
          </p:txBody>
        </p:sp>
        <p:sp>
          <p:nvSpPr>
            <p:cNvPr id="1546271" name="Text Box 31"/>
            <p:cNvSpPr txBox="1">
              <a:spLocks noChangeArrowheads="1"/>
            </p:cNvSpPr>
            <p:nvPr/>
          </p:nvSpPr>
          <p:spPr bwMode="auto">
            <a:xfrm>
              <a:off x="784" y="2688"/>
              <a:ext cx="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Step </a:t>
              </a:r>
              <a:r>
                <a:rPr lang="en-US" sz="2400" i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i+1</a:t>
              </a:r>
              <a:r>
                <a:rPr lang="en-US" sz="24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:</a:t>
              </a:r>
            </a:p>
          </p:txBody>
        </p:sp>
      </p:grpSp>
      <p:sp>
        <p:nvSpPr>
          <p:cNvPr id="1546272" name="Text Box 32"/>
          <p:cNvSpPr txBox="1">
            <a:spLocks noChangeArrowheads="1"/>
          </p:cNvSpPr>
          <p:nvPr/>
        </p:nvSpPr>
        <p:spPr bwMode="auto">
          <a:xfrm>
            <a:off x="1862138" y="5562600"/>
            <a:ext cx="541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So, 5 new points depend on 5 old points</a:t>
            </a:r>
          </a:p>
        </p:txBody>
      </p:sp>
    </p:spTree>
    <p:extLst>
      <p:ext uri="{BB962C8B-B14F-4D97-AF65-F5344CB8AC3E}">
        <p14:creationId xmlns:p14="http://schemas.microsoft.com/office/powerpoint/2010/main" val="167513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Matrix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are vertices in neighborhood refined?</a:t>
            </a:r>
            <a:br>
              <a:rPr lang="en-US"/>
            </a:br>
            <a:r>
              <a:rPr lang="en-US"/>
              <a:t>(with vertex renumbering like in last slide)</a:t>
            </a:r>
          </a:p>
        </p:txBody>
      </p:sp>
      <p:graphicFrame>
        <p:nvGraphicFramePr>
          <p:cNvPr id="154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12733"/>
              </p:ext>
            </p:extLst>
          </p:nvPr>
        </p:nvGraphicFramePr>
        <p:xfrm>
          <a:off x="1431925" y="2917825"/>
          <a:ext cx="628015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3" imgW="3136900" imgH="1422400" progId="Equation.DSMT4">
                  <p:embed/>
                </p:oleObj>
              </mc:Choice>
              <mc:Fallback>
                <p:oleObj name="Equation" r:id="rId3" imgW="3136900" imgH="142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917825"/>
                        <a:ext cx="628015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59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Matrix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are vertices in neighborhood refined?</a:t>
            </a:r>
            <a:br>
              <a:rPr lang="en-US"/>
            </a:br>
            <a:r>
              <a:rPr lang="en-US"/>
              <a:t>(with vertex renumbering like in last slide)</a:t>
            </a:r>
          </a:p>
        </p:txBody>
      </p:sp>
      <p:graphicFrame>
        <p:nvGraphicFramePr>
          <p:cNvPr id="1548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142639"/>
              </p:ext>
            </p:extLst>
          </p:nvPr>
        </p:nvGraphicFramePr>
        <p:xfrm>
          <a:off x="3757613" y="3187700"/>
          <a:ext cx="16271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812800" imgH="241300" progId="Equation.DSMT4">
                  <p:embed/>
                </p:oleObj>
              </mc:Choice>
              <mc:Fallback>
                <p:oleObj name="Equation" r:id="rId3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3187700"/>
                        <a:ext cx="16271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48293" name="Group 5"/>
          <p:cNvGrpSpPr>
            <a:grpSpLocks/>
          </p:cNvGrpSpPr>
          <p:nvPr/>
        </p:nvGrpSpPr>
        <p:grpSpPr bwMode="auto">
          <a:xfrm>
            <a:off x="1041400" y="4432300"/>
            <a:ext cx="4368800" cy="492125"/>
            <a:chOff x="656" y="2792"/>
            <a:chExt cx="2752" cy="310"/>
          </a:xfrm>
        </p:grpSpPr>
        <p:graphicFrame>
          <p:nvGraphicFramePr>
            <p:cNvPr id="154829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4780162"/>
                </p:ext>
              </p:extLst>
            </p:nvPr>
          </p:nvGraphicFramePr>
          <p:xfrm>
            <a:off x="2367" y="2792"/>
            <a:ext cx="104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Equation" r:id="rId5" imgW="825500" imgH="215900" progId="Equation.DSMT4">
                    <p:embed/>
                  </p:oleObj>
                </mc:Choice>
                <mc:Fallback>
                  <p:oleObj name="Equation" r:id="rId5" imgW="8255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7" y="2792"/>
                          <a:ext cx="1041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7961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8295" name="Text Box 7"/>
            <p:cNvSpPr txBox="1">
              <a:spLocks noChangeArrowheads="1"/>
            </p:cNvSpPr>
            <p:nvPr/>
          </p:nvSpPr>
          <p:spPr bwMode="auto">
            <a:xfrm>
              <a:off x="656" y="2814"/>
              <a:ext cx="1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After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 rounds: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18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 Criterion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506538"/>
            <a:ext cx="8067675" cy="5029200"/>
          </a:xfrm>
        </p:spPr>
        <p:txBody>
          <a:bodyPr/>
          <a:lstStyle/>
          <a:p>
            <a:endParaRPr lang="en-US" sz="3200" dirty="0"/>
          </a:p>
          <a:p>
            <a:pPr>
              <a:buFont typeface="Wingdings" charset="0"/>
              <a:buNone/>
            </a:pPr>
            <a:r>
              <a:rPr lang="en-US" dirty="0"/>
              <a:t>Expand in eigenvectors of </a:t>
            </a:r>
            <a:r>
              <a:rPr lang="en-US" b="1" dirty="0">
                <a:cs typeface="Times New Roman" charset="0"/>
              </a:rPr>
              <a:t>S</a:t>
            </a:r>
            <a:r>
              <a:rPr lang="en-US" dirty="0"/>
              <a:t>:</a:t>
            </a:r>
          </a:p>
        </p:txBody>
      </p:sp>
      <p:graphicFrame>
        <p:nvGraphicFramePr>
          <p:cNvPr id="1549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83891"/>
              </p:ext>
            </p:extLst>
          </p:nvPr>
        </p:nvGraphicFramePr>
        <p:xfrm>
          <a:off x="3744913" y="1854200"/>
          <a:ext cx="1652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825500" imgH="215900" progId="Equation.DSMT4">
                  <p:embed/>
                </p:oleObj>
              </mc:Choice>
              <mc:Fallback>
                <p:oleObj name="Equation" r:id="rId3" imgW="825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1854200"/>
                        <a:ext cx="16525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9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4300"/>
              </p:ext>
            </p:extLst>
          </p:nvPr>
        </p:nvGraphicFramePr>
        <p:xfrm>
          <a:off x="3706813" y="3098800"/>
          <a:ext cx="2033587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5" imgW="1016000" imgH="1346200" progId="Equation.DSMT4">
                  <p:embed/>
                </p:oleObj>
              </mc:Choice>
              <mc:Fallback>
                <p:oleObj name="Equation" r:id="rId5" imgW="1016000" imgH="134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3098800"/>
                        <a:ext cx="2033587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9318" name="Text Box 6"/>
          <p:cNvSpPr txBox="1">
            <a:spLocks noChangeArrowheads="1"/>
          </p:cNvSpPr>
          <p:nvPr/>
        </p:nvSpPr>
        <p:spPr bwMode="auto">
          <a:xfrm>
            <a:off x="3309762" y="6043613"/>
            <a:ext cx="2532414" cy="46166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Criterion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: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|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  <a:sym typeface="Symbol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|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≤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</a:p>
        </p:txBody>
      </p:sp>
      <p:sp>
        <p:nvSpPr>
          <p:cNvPr id="1549319" name="Text Box 7"/>
          <p:cNvSpPr txBox="1">
            <a:spLocks noChangeArrowheads="1"/>
          </p:cNvSpPr>
          <p:nvPr/>
        </p:nvSpPr>
        <p:spPr bwMode="auto">
          <a:xfrm>
            <a:off x="1812925" y="5586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1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 Criterion</a:t>
            </a:r>
          </a:p>
        </p:txBody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if all eigenvalues of </a:t>
            </a:r>
            <a:r>
              <a:rPr lang="en-US" b="1">
                <a:cs typeface="Times New Roman" charset="0"/>
              </a:rPr>
              <a:t>S</a:t>
            </a:r>
            <a:r>
              <a:rPr lang="en-US"/>
              <a:t> are &lt;</a:t>
            </a:r>
            <a:r>
              <a:rPr lang="en-US" sz="1800"/>
              <a:t> </a:t>
            </a:r>
            <a:r>
              <a:rPr lang="en-US"/>
              <a:t>1?</a:t>
            </a:r>
          </a:p>
          <a:p>
            <a:pPr lvl="1"/>
            <a:r>
              <a:rPr lang="en-US"/>
              <a:t>All points converge to 0 with repeated subdivision</a:t>
            </a:r>
          </a:p>
        </p:txBody>
      </p:sp>
      <p:sp>
        <p:nvSpPr>
          <p:cNvPr id="1550340" name="Text Box 4"/>
          <p:cNvSpPr txBox="1">
            <a:spLocks noChangeArrowheads="1"/>
          </p:cNvSpPr>
          <p:nvPr/>
        </p:nvSpPr>
        <p:spPr bwMode="auto">
          <a:xfrm>
            <a:off x="3290888" y="3124200"/>
            <a:ext cx="2536825" cy="47625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Criterion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: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  <a:sym typeface="Symbol" charset="0"/>
              </a:rPr>
              <a:t>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</a:p>
        </p:txBody>
      </p:sp>
      <p:sp>
        <p:nvSpPr>
          <p:cNvPr id="1550341" name="Text Box 5"/>
          <p:cNvSpPr txBox="1">
            <a:spLocks noChangeArrowheads="1"/>
          </p:cNvSpPr>
          <p:nvPr/>
        </p:nvSpPr>
        <p:spPr bwMode="auto">
          <a:xfrm>
            <a:off x="1812925" y="5586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4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 Invariance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any translation </a:t>
            </a:r>
            <a:r>
              <a:rPr lang="en-US" i="1"/>
              <a:t>t</a:t>
            </a:r>
            <a:r>
              <a:rPr lang="en-US"/>
              <a:t>, want:</a:t>
            </a:r>
          </a:p>
        </p:txBody>
      </p:sp>
      <p:graphicFrame>
        <p:nvGraphicFramePr>
          <p:cNvPr id="1551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837364"/>
              </p:ext>
            </p:extLst>
          </p:nvPr>
        </p:nvGraphicFramePr>
        <p:xfrm>
          <a:off x="2765425" y="2193925"/>
          <a:ext cx="3613150" cy="39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1803400" imgH="1955800" progId="Equation.DSMT4">
                  <p:embed/>
                </p:oleObj>
              </mc:Choice>
              <mc:Fallback>
                <p:oleObj name="Equation" r:id="rId3" imgW="1803400" imgH="195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2193925"/>
                        <a:ext cx="3613150" cy="391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1365" name="Text Box 5"/>
          <p:cNvSpPr txBox="1">
            <a:spLocks noChangeArrowheads="1"/>
          </p:cNvSpPr>
          <p:nvPr/>
        </p:nvSpPr>
        <p:spPr bwMode="auto">
          <a:xfrm>
            <a:off x="2167552" y="6096000"/>
            <a:ext cx="4805723" cy="46166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Criterion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III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: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</a:t>
            </a:r>
            <a:r>
              <a:rPr lang="en-US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  <a:sym typeface="Symbol" charset="0"/>
              </a:rPr>
              <a:t>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1, all other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|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 &lt;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1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Smoothness Criterion</a:t>
            </a: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8478837" cy="4724400"/>
          </a:xfrm>
        </p:spPr>
        <p:txBody>
          <a:bodyPr/>
          <a:lstStyle/>
          <a:p>
            <a:r>
              <a:rPr lang="en-US" dirty="0"/>
              <a:t>Plug back in:</a:t>
            </a:r>
          </a:p>
          <a:p>
            <a:endParaRPr lang="en-US" sz="1200" dirty="0"/>
          </a:p>
          <a:p>
            <a:r>
              <a:rPr lang="en-US" dirty="0"/>
              <a:t>Dominated by largest </a:t>
            </a:r>
            <a:r>
              <a:rPr lang="en-US" i="1" dirty="0" err="1" smtClean="0">
                <a:sym typeface="Symbol" charset="0"/>
              </a:rPr>
              <a:t>λ</a:t>
            </a:r>
            <a:r>
              <a:rPr lang="en-US" i="1" baseline="-25000" dirty="0" err="1" smtClean="0">
                <a:sym typeface="Symbol" charset="0"/>
              </a:rPr>
              <a:t>i</a:t>
            </a:r>
            <a:endParaRPr lang="en-US" i="1" baseline="-25000" dirty="0">
              <a:sym typeface="Symbol" charset="0"/>
            </a:endParaRPr>
          </a:p>
          <a:p>
            <a:endParaRPr lang="en-US" sz="1200" i="1" baseline="-25000" dirty="0"/>
          </a:p>
          <a:p>
            <a:r>
              <a:rPr lang="en-US" dirty="0"/>
              <a:t>Case 1: </a:t>
            </a:r>
            <a:r>
              <a:rPr lang="en-US" dirty="0" smtClean="0">
                <a:sym typeface="Symbol" charset="0"/>
              </a:rPr>
              <a:t>|</a:t>
            </a:r>
            <a:r>
              <a:rPr lang="en-US" i="1" dirty="0" smtClean="0">
                <a:sym typeface="Symbol" charset="0"/>
              </a:rPr>
              <a:t>λ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|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&gt; </a:t>
            </a:r>
            <a:r>
              <a:rPr lang="en-US" dirty="0" smtClean="0">
                <a:sym typeface="Symbol" charset="0"/>
              </a:rPr>
              <a:t>|</a:t>
            </a:r>
            <a:r>
              <a:rPr lang="en-US" i="1" dirty="0" smtClean="0">
                <a:sym typeface="Symbol" charset="0"/>
              </a:rPr>
              <a:t>λ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|</a:t>
            </a:r>
          </a:p>
          <a:p>
            <a:endParaRPr lang="en-US" dirty="0">
              <a:sym typeface="Symbol" charset="0"/>
            </a:endParaRPr>
          </a:p>
          <a:p>
            <a:pPr lvl="1"/>
            <a:endParaRPr lang="en-US" sz="1200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Group of 5 points gets shorter</a:t>
            </a:r>
          </a:p>
          <a:p>
            <a:pPr lvl="1"/>
            <a:r>
              <a:rPr lang="en-US" dirty="0">
                <a:sym typeface="Symbol" charset="0"/>
              </a:rPr>
              <a:t>All points approach multiples of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1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on a straight line</a:t>
            </a:r>
          </a:p>
          <a:p>
            <a:pPr lvl="1"/>
            <a:r>
              <a:rPr lang="en-US" dirty="0">
                <a:sym typeface="Symbol" charset="0"/>
              </a:rPr>
              <a:t>Smooth!</a:t>
            </a:r>
          </a:p>
        </p:txBody>
      </p:sp>
      <p:graphicFrame>
        <p:nvGraphicFramePr>
          <p:cNvPr id="155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71480"/>
              </p:ext>
            </p:extLst>
          </p:nvPr>
        </p:nvGraphicFramePr>
        <p:xfrm>
          <a:off x="3579813" y="1651000"/>
          <a:ext cx="28717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435100" imgH="457200" progId="Equation.DSMT4">
                  <p:embed/>
                </p:oleObj>
              </mc:Choice>
              <mc:Fallback>
                <p:oleObj name="Equation" r:id="rId3" imgW="1435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651000"/>
                        <a:ext cx="28717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2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21564"/>
              </p:ext>
            </p:extLst>
          </p:nvPr>
        </p:nvGraphicFramePr>
        <p:xfrm>
          <a:off x="2767013" y="4140200"/>
          <a:ext cx="36083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1803400" imgH="254000" progId="Equation.DSMT4">
                  <p:embed/>
                </p:oleObj>
              </mc:Choice>
              <mc:Fallback>
                <p:oleObj name="Equation" r:id="rId5" imgW="1803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4140200"/>
                        <a:ext cx="36083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85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Smoothness Criterion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8001000" cy="4724400"/>
          </a:xfrm>
        </p:spPr>
        <p:txBody>
          <a:bodyPr/>
          <a:lstStyle/>
          <a:p>
            <a:r>
              <a:rPr lang="en-US" dirty="0"/>
              <a:t>Case 2: </a:t>
            </a:r>
            <a:r>
              <a:rPr lang="en-US" dirty="0" smtClean="0">
                <a:sym typeface="Symbol" charset="0"/>
              </a:rPr>
              <a:t>|</a:t>
            </a:r>
            <a:r>
              <a:rPr lang="en-US" i="1" dirty="0" smtClean="0">
                <a:sym typeface="Symbol" charset="0"/>
              </a:rPr>
              <a:t>λ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|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= </a:t>
            </a:r>
            <a:r>
              <a:rPr lang="en-US" dirty="0" smtClean="0">
                <a:sym typeface="Symbol" charset="0"/>
              </a:rPr>
              <a:t>|</a:t>
            </a:r>
            <a:r>
              <a:rPr lang="en-US" i="1" dirty="0" smtClean="0">
                <a:sym typeface="Symbol" charset="0"/>
              </a:rPr>
              <a:t>λ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|</a:t>
            </a:r>
            <a:endParaRPr lang="en-US" sz="1400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Points can be anywhere in space spanned by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</a:t>
            </a:r>
            <a:r>
              <a:rPr lang="en-US" baseline="-25000" dirty="0">
                <a:sym typeface="Symbol" charset="0"/>
              </a:rPr>
              <a:t>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2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No longer have smoothness guarantee</a:t>
            </a:r>
          </a:p>
        </p:txBody>
      </p:sp>
      <p:sp>
        <p:nvSpPr>
          <p:cNvPr id="1553412" name="Text Box 4"/>
          <p:cNvSpPr txBox="1">
            <a:spLocks noChangeArrowheads="1"/>
          </p:cNvSpPr>
          <p:nvPr/>
        </p:nvSpPr>
        <p:spPr bwMode="auto">
          <a:xfrm>
            <a:off x="1849793" y="3581400"/>
            <a:ext cx="5449178" cy="46166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Criterion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IV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: Smooth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iff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&gt;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&gt;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268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</a:t>
            </a:r>
          </a:p>
        </p:txBody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a very </a:t>
            </a:r>
            <a:r>
              <a:rPr lang="en-US" dirty="0"/>
              <a:t>hot topic in computer graphics </a:t>
            </a:r>
          </a:p>
          <a:p>
            <a:r>
              <a:rPr lang="en-US" dirty="0"/>
              <a:t>Brief survey lecture, quickly discuss ideas</a:t>
            </a:r>
          </a:p>
          <a:p>
            <a:r>
              <a:rPr lang="en-US" dirty="0"/>
              <a:t>Detailed study quite sophisticated</a:t>
            </a:r>
          </a:p>
          <a:p>
            <a:pPr lvl="1"/>
            <a:r>
              <a:rPr lang="en-US" dirty="0"/>
              <a:t>See some of materials from </a:t>
            </a:r>
            <a:r>
              <a:rPr lang="en-US" dirty="0" smtClean="0"/>
              <a:t>readings</a:t>
            </a:r>
            <a:endParaRPr lang="en-US" dirty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Advantages</a:t>
            </a:r>
          </a:p>
          <a:p>
            <a:pPr lvl="1"/>
            <a:r>
              <a:rPr lang="en-US" dirty="0"/>
              <a:t>Simple (only need subdivision rule)</a:t>
            </a:r>
          </a:p>
          <a:p>
            <a:pPr lvl="1"/>
            <a:r>
              <a:rPr lang="en-US" dirty="0"/>
              <a:t>Local (only look at nearby vertices)</a:t>
            </a:r>
          </a:p>
          <a:p>
            <a:pPr lvl="1"/>
            <a:r>
              <a:rPr lang="en-US" dirty="0"/>
              <a:t>Arbitrary topology (since only local)</a:t>
            </a:r>
          </a:p>
          <a:p>
            <a:pPr lvl="1"/>
            <a:r>
              <a:rPr lang="en-US" dirty="0"/>
              <a:t>No seams (unlike joining spline patches)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43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Continuity and Smoothness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what about 4-point scheme?</a:t>
            </a:r>
          </a:p>
          <a:p>
            <a:pPr lvl="1"/>
            <a:r>
              <a:rPr lang="en-US"/>
              <a:t>Eigenvalues = 1,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  <a:r>
              <a:rPr lang="en-US" sz="1200" baseline="-25000"/>
              <a:t> </a:t>
            </a:r>
            <a:r>
              <a:rPr lang="en-US"/>
              <a:t>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4</a:t>
            </a:r>
            <a:r>
              <a:rPr lang="en-US" sz="1200" baseline="-25000"/>
              <a:t> </a:t>
            </a:r>
            <a:r>
              <a:rPr lang="en-US"/>
              <a:t>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4</a:t>
            </a:r>
            <a:r>
              <a:rPr lang="en-US" sz="1200" baseline="-25000"/>
              <a:t> </a:t>
            </a:r>
            <a:r>
              <a:rPr lang="en-US"/>
              <a:t>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8</a:t>
            </a:r>
          </a:p>
          <a:p>
            <a:pPr lvl="1"/>
            <a:r>
              <a:rPr lang="en-US" b="1"/>
              <a:t>e</a:t>
            </a:r>
            <a:r>
              <a:rPr lang="en-US" baseline="-25000"/>
              <a:t>0</a:t>
            </a:r>
            <a:r>
              <a:rPr lang="en-US"/>
              <a:t> = </a:t>
            </a:r>
            <a:r>
              <a:rPr lang="en-US" b="1"/>
              <a:t>1</a:t>
            </a:r>
          </a:p>
          <a:p>
            <a:pPr lvl="1"/>
            <a:r>
              <a:rPr lang="en-US"/>
              <a:t>Stable </a:t>
            </a:r>
            <a:r>
              <a:rPr lang="en-US" sz="2800">
                <a:solidFill>
                  <a:srgbClr val="66FF33"/>
                </a:solidFill>
                <a:sym typeface="Wingdings" charset="0"/>
              </a:rPr>
              <a:t></a:t>
            </a:r>
            <a:endParaRPr lang="en-US" sz="2800">
              <a:solidFill>
                <a:srgbClr val="66FF33"/>
              </a:solidFill>
            </a:endParaRPr>
          </a:p>
          <a:p>
            <a:pPr lvl="1"/>
            <a:r>
              <a:rPr lang="en-US"/>
              <a:t>Translation invariant </a:t>
            </a:r>
            <a:r>
              <a:rPr lang="en-US" sz="2800">
                <a:solidFill>
                  <a:srgbClr val="66FF33"/>
                </a:solidFill>
                <a:sym typeface="Wingdings" charset="0"/>
              </a:rPr>
              <a:t></a:t>
            </a:r>
            <a:endParaRPr lang="en-US" sz="2800">
              <a:solidFill>
                <a:srgbClr val="66FF33"/>
              </a:solidFill>
            </a:endParaRPr>
          </a:p>
          <a:p>
            <a:pPr lvl="1"/>
            <a:r>
              <a:rPr lang="en-US"/>
              <a:t>Smooth </a:t>
            </a:r>
            <a:r>
              <a:rPr lang="en-US" sz="2800">
                <a:solidFill>
                  <a:srgbClr val="66FF33"/>
                </a:solidFill>
                <a:sym typeface="Wingdings" charset="0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76144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2-Point Scheme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8001000" cy="4495800"/>
          </a:xfrm>
        </p:spPr>
        <p:txBody>
          <a:bodyPr/>
          <a:lstStyle/>
          <a:p>
            <a:r>
              <a:rPr lang="en-US"/>
              <a:t>In contrast, consider 2-point interpolating scheme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Support = 3</a:t>
            </a:r>
          </a:p>
          <a:p>
            <a:pPr lvl="1"/>
            <a:r>
              <a:rPr lang="en-US"/>
              <a:t>Subdivision matrix =</a:t>
            </a:r>
          </a:p>
        </p:txBody>
      </p:sp>
      <p:sp>
        <p:nvSpPr>
          <p:cNvPr id="1555460" name="Line 4"/>
          <p:cNvSpPr>
            <a:spLocks noChangeShapeType="1"/>
          </p:cNvSpPr>
          <p:nvPr/>
        </p:nvSpPr>
        <p:spPr bwMode="auto">
          <a:xfrm>
            <a:off x="3803650" y="2960688"/>
            <a:ext cx="1377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1" name="Oval 5"/>
          <p:cNvSpPr>
            <a:spLocks noChangeArrowheads="1"/>
          </p:cNvSpPr>
          <p:nvPr/>
        </p:nvSpPr>
        <p:spPr bwMode="auto">
          <a:xfrm>
            <a:off x="3733800" y="2890838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2" name="Oval 6"/>
          <p:cNvSpPr>
            <a:spLocks noChangeArrowheads="1"/>
          </p:cNvSpPr>
          <p:nvPr/>
        </p:nvSpPr>
        <p:spPr bwMode="auto">
          <a:xfrm>
            <a:off x="5105400" y="2890838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5463" name="Oval 7"/>
          <p:cNvSpPr>
            <a:spLocks noChangeArrowheads="1"/>
          </p:cNvSpPr>
          <p:nvPr/>
        </p:nvSpPr>
        <p:spPr bwMode="auto">
          <a:xfrm>
            <a:off x="4451350" y="2662238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55464" name="AutoShape 8"/>
          <p:cNvCxnSpPr>
            <a:cxnSpLocks noChangeShapeType="1"/>
            <a:stCxn id="1555461" idx="0"/>
            <a:endCxn id="1555463" idx="2"/>
          </p:cNvCxnSpPr>
          <p:nvPr/>
        </p:nvCxnSpPr>
        <p:spPr bwMode="auto">
          <a:xfrm rot="16200000">
            <a:off x="4047332" y="2501106"/>
            <a:ext cx="152400" cy="627063"/>
          </a:xfrm>
          <a:prstGeom prst="curvedConnector2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5465" name="AutoShape 9"/>
          <p:cNvCxnSpPr>
            <a:cxnSpLocks noChangeShapeType="1"/>
            <a:stCxn id="1555462" idx="0"/>
            <a:endCxn id="1555463" idx="6"/>
          </p:cNvCxnSpPr>
          <p:nvPr/>
        </p:nvCxnSpPr>
        <p:spPr bwMode="auto">
          <a:xfrm rot="5400000" flipH="1">
            <a:off x="4823619" y="2532857"/>
            <a:ext cx="152400" cy="563562"/>
          </a:xfrm>
          <a:prstGeom prst="curvedConnector2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55466" name="Text Box 10"/>
          <p:cNvSpPr txBox="1">
            <a:spLocks noChangeArrowheads="1"/>
          </p:cNvSpPr>
          <p:nvPr/>
        </p:nvSpPr>
        <p:spPr bwMode="auto">
          <a:xfrm>
            <a:off x="3546475" y="3124200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</a:p>
        </p:txBody>
      </p:sp>
      <p:sp>
        <p:nvSpPr>
          <p:cNvPr id="1555467" name="Text Box 11"/>
          <p:cNvSpPr txBox="1">
            <a:spLocks noChangeArrowheads="1"/>
          </p:cNvSpPr>
          <p:nvPr/>
        </p:nvSpPr>
        <p:spPr bwMode="auto">
          <a:xfrm>
            <a:off x="4924425" y="3124200"/>
            <a:ext cx="49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/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</a:p>
        </p:txBody>
      </p:sp>
      <p:graphicFrame>
        <p:nvGraphicFramePr>
          <p:cNvPr id="15554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23342"/>
              </p:ext>
            </p:extLst>
          </p:nvPr>
        </p:nvGraphicFramePr>
        <p:xfrm>
          <a:off x="4178300" y="4176713"/>
          <a:ext cx="2087563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1041400" imgH="774700" progId="Equation.DSMT4">
                  <p:embed/>
                </p:oleObj>
              </mc:Choice>
              <mc:Fallback>
                <p:oleObj name="Equation" r:id="rId3" imgW="10414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4176713"/>
                        <a:ext cx="2087563" cy="155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56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Continuity of 2-Point Scheme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Eigenvalues = 1,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  <a:r>
              <a:rPr lang="en-US" sz="1400" baseline="-25000"/>
              <a:t> </a:t>
            </a:r>
            <a:r>
              <a:rPr lang="en-US"/>
              <a:t>, </a:t>
            </a:r>
            <a:r>
              <a:rPr lang="en-US" baseline="30000"/>
              <a:t>1</a:t>
            </a:r>
            <a:r>
              <a:rPr lang="en-US"/>
              <a:t>/</a:t>
            </a:r>
            <a:r>
              <a:rPr lang="en-US" baseline="-25000"/>
              <a:t>2</a:t>
            </a:r>
          </a:p>
          <a:p>
            <a:r>
              <a:rPr lang="en-US" b="1"/>
              <a:t>e</a:t>
            </a:r>
            <a:r>
              <a:rPr lang="en-US" baseline="-25000"/>
              <a:t>0</a:t>
            </a:r>
            <a:r>
              <a:rPr lang="en-US"/>
              <a:t> = </a:t>
            </a:r>
            <a:r>
              <a:rPr lang="en-US" b="1"/>
              <a:t>1</a:t>
            </a:r>
          </a:p>
          <a:p>
            <a:r>
              <a:rPr lang="en-US"/>
              <a:t>Stable </a:t>
            </a:r>
            <a:r>
              <a:rPr lang="en-US" sz="3200">
                <a:solidFill>
                  <a:srgbClr val="66FF33"/>
                </a:solidFill>
                <a:sym typeface="Wingdings" charset="0"/>
              </a:rPr>
              <a:t></a:t>
            </a:r>
            <a:endParaRPr lang="en-US" sz="3200">
              <a:solidFill>
                <a:srgbClr val="66FF33"/>
              </a:solidFill>
            </a:endParaRPr>
          </a:p>
          <a:p>
            <a:r>
              <a:rPr lang="en-US"/>
              <a:t>Translation invariant </a:t>
            </a:r>
            <a:r>
              <a:rPr lang="en-US" sz="3200">
                <a:solidFill>
                  <a:srgbClr val="66FF33"/>
                </a:solidFill>
                <a:sym typeface="Wingdings" charset="0"/>
              </a:rPr>
              <a:t></a:t>
            </a:r>
            <a:endParaRPr lang="en-US" sz="3200">
              <a:solidFill>
                <a:srgbClr val="66FF33"/>
              </a:solidFill>
            </a:endParaRPr>
          </a:p>
          <a:p>
            <a:r>
              <a:rPr lang="en-US"/>
              <a:t>Smooth</a:t>
            </a:r>
            <a:r>
              <a:rPr lang="en-US" sz="3200"/>
              <a:t> </a:t>
            </a:r>
            <a:r>
              <a:rPr lang="en-US" sz="3200">
                <a:solidFill>
                  <a:srgbClr val="CC0000"/>
                </a:solidFill>
                <a:sym typeface="Wingdings" charset="0"/>
              </a:rPr>
              <a:t>X</a:t>
            </a:r>
          </a:p>
          <a:p>
            <a:pPr lvl="1"/>
            <a:r>
              <a:rPr lang="en-US" i="1"/>
              <a:t>Not</a:t>
            </a:r>
            <a:r>
              <a:rPr lang="en-US"/>
              <a:t> smooth; in fact, this is piecewise linear</a:t>
            </a:r>
          </a:p>
        </p:txBody>
      </p:sp>
    </p:spTree>
    <p:extLst>
      <p:ext uri="{BB962C8B-B14F-4D97-AF65-F5344CB8AC3E}">
        <p14:creationId xmlns:p14="http://schemas.microsoft.com/office/powerpoint/2010/main" val="24473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5000"/>
              </a:spcBef>
            </a:pPr>
            <a:r>
              <a:rPr lang="en-US"/>
              <a:t>For Surfaces…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495800"/>
          </a:xfrm>
        </p:spPr>
        <p:txBody>
          <a:bodyPr/>
          <a:lstStyle/>
          <a:p>
            <a:r>
              <a:rPr lang="en-US" dirty="0"/>
              <a:t>Similar analysis: determine support, construct subdivision matrix, find </a:t>
            </a:r>
            <a:r>
              <a:rPr lang="en-US" dirty="0" err="1"/>
              <a:t>eigenstuff</a:t>
            </a:r>
            <a:endParaRPr lang="en-US" dirty="0"/>
          </a:p>
          <a:p>
            <a:pPr lvl="1"/>
            <a:r>
              <a:rPr lang="en-US" dirty="0"/>
              <a:t>Caveat 1: separate analysis for each vertex valence</a:t>
            </a:r>
          </a:p>
          <a:p>
            <a:pPr lvl="1"/>
            <a:r>
              <a:rPr lang="en-US" dirty="0"/>
              <a:t>Caveat 2: consider more than 1 subdominant eigenvalue</a:t>
            </a:r>
          </a:p>
          <a:p>
            <a:endParaRPr lang="en-US" sz="4000" dirty="0"/>
          </a:p>
          <a:p>
            <a:r>
              <a:rPr lang="en-US" dirty="0">
                <a:sym typeface="Symbol" charset="0"/>
              </a:rPr>
              <a:t>Points lie in subspace spanned by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and </a:t>
            </a:r>
            <a:r>
              <a:rPr lang="en-US" b="1" dirty="0">
                <a:sym typeface="Symbol" charset="0"/>
              </a:rPr>
              <a:t>e</a:t>
            </a:r>
            <a:r>
              <a:rPr lang="en-US" baseline="-25000" dirty="0">
                <a:sym typeface="Symbol" charset="0"/>
              </a:rPr>
              <a:t>2</a:t>
            </a:r>
            <a:endParaRPr lang="en-US" dirty="0">
              <a:sym typeface="Symbol" charset="0"/>
            </a:endParaRPr>
          </a:p>
          <a:p>
            <a:pPr lvl="1"/>
            <a:r>
              <a:rPr lang="en-US" dirty="0">
                <a:sym typeface="Symbol" charset="0"/>
              </a:rPr>
              <a:t>If </a:t>
            </a:r>
            <a:r>
              <a:rPr lang="en-US" dirty="0" smtClean="0">
                <a:sym typeface="Symbol" charset="0"/>
              </a:rPr>
              <a:t>|λ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|≠|λ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|, neighborhood stretched when subdivided,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but remains 2-manifold</a:t>
            </a:r>
          </a:p>
        </p:txBody>
      </p:sp>
      <p:sp>
        <p:nvSpPr>
          <p:cNvPr id="1557508" name="Text Box 4"/>
          <p:cNvSpPr txBox="1">
            <a:spLocks noChangeArrowheads="1"/>
          </p:cNvSpPr>
          <p:nvPr/>
        </p:nvSpPr>
        <p:spPr bwMode="auto">
          <a:xfrm>
            <a:off x="1077418" y="4019550"/>
            <a:ext cx="7009802" cy="46166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Reif</a:t>
            </a:r>
            <a:r>
              <a:rPr lang="ja-JP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s smoothness condition: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0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  <a:sym typeface="Symbol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&gt;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1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≥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&gt;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λ</a:t>
            </a:r>
            <a:r>
              <a:rPr lang="en-US" sz="24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Symbo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3627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Fun with Subdivision Methods</a:t>
            </a:r>
          </a:p>
        </p:txBody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7772400" cy="47386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Behavior of surfaces depends on eigenvalues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buFont typeface="Wingdings" charset="0"/>
              <a:buNone/>
            </a:pPr>
            <a:r>
              <a:rPr lang="en-US" sz="2400"/>
              <a:t>(recall that symmetric matrices have real eigenvalues)</a:t>
            </a:r>
          </a:p>
        </p:txBody>
      </p:sp>
      <p:pic>
        <p:nvPicPr>
          <p:cNvPr id="1558532" name="Picture 4" descr="sub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2170113" cy="2241550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8533" name="Picture 5" descr="sub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598738"/>
            <a:ext cx="2155825" cy="2224087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8534" name="Picture 6" descr="subd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2170113" cy="2241550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8535" name="Text Box 7"/>
          <p:cNvSpPr txBox="1">
            <a:spLocks noChangeArrowheads="1"/>
          </p:cNvSpPr>
          <p:nvPr/>
        </p:nvSpPr>
        <p:spPr bwMode="auto">
          <a:xfrm>
            <a:off x="8313738" y="6491288"/>
            <a:ext cx="830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[Zorin]</a:t>
            </a:r>
          </a:p>
        </p:txBody>
      </p:sp>
      <p:sp>
        <p:nvSpPr>
          <p:cNvPr id="1558536" name="Text Box 8"/>
          <p:cNvSpPr txBox="1">
            <a:spLocks noChangeArrowheads="1"/>
          </p:cNvSpPr>
          <p:nvPr/>
        </p:nvSpPr>
        <p:spPr bwMode="auto">
          <a:xfrm>
            <a:off x="4002088" y="4953000"/>
            <a:ext cx="134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Complex</a:t>
            </a:r>
          </a:p>
        </p:txBody>
      </p:sp>
      <p:sp>
        <p:nvSpPr>
          <p:cNvPr id="1558537" name="Text Box 9"/>
          <p:cNvSpPr txBox="1">
            <a:spLocks noChangeArrowheads="1"/>
          </p:cNvSpPr>
          <p:nvPr/>
        </p:nvSpPr>
        <p:spPr bwMode="auto">
          <a:xfrm>
            <a:off x="6543675" y="4953000"/>
            <a:ext cx="167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Degenerate</a:t>
            </a:r>
          </a:p>
        </p:txBody>
      </p:sp>
      <p:sp>
        <p:nvSpPr>
          <p:cNvPr id="1558538" name="Text Box 10"/>
          <p:cNvSpPr txBox="1">
            <a:spLocks noChangeArrowheads="1"/>
          </p:cNvSpPr>
          <p:nvPr/>
        </p:nvSpPr>
        <p:spPr bwMode="auto">
          <a:xfrm>
            <a:off x="1600200" y="4953000"/>
            <a:ext cx="73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241573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Subdivision Schemes</a:t>
            </a:r>
          </a:p>
          <a:p>
            <a:r>
              <a:rPr lang="en-US"/>
              <a:t>Analysis of Continuity</a:t>
            </a:r>
          </a:p>
          <a:p>
            <a:r>
              <a:rPr lang="en-US" i="1"/>
              <a:t>Exact and Efficient Evaluation (Stam 98)</a:t>
            </a:r>
          </a:p>
        </p:txBody>
      </p:sp>
      <p:sp>
        <p:nvSpPr>
          <p:cNvPr id="1564676" name="Text Box 4"/>
          <p:cNvSpPr txBox="1">
            <a:spLocks noChangeArrowheads="1"/>
          </p:cNvSpPr>
          <p:nvPr/>
        </p:nvSpPr>
        <p:spPr bwMode="auto">
          <a:xfrm>
            <a:off x="5718118" y="6491288"/>
            <a:ext cx="3391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+mn-lt"/>
              </a:rPr>
              <a:t>Slides courtesy James </a:t>
            </a:r>
            <a:r>
              <a:rPr lang="en-US" dirty="0" smtClean="0">
                <a:latin typeface="+mn-lt"/>
              </a:rPr>
              <a:t>O</a:t>
            </a:r>
            <a:r>
              <a:rPr lang="ja-JP" altLang="en-US" dirty="0" smtClean="0">
                <a:latin typeface="+mn-lt"/>
              </a:rPr>
              <a:t>’</a:t>
            </a:r>
            <a:r>
              <a:rPr lang="en-US" dirty="0" smtClean="0">
                <a:latin typeface="+mn-lt"/>
              </a:rPr>
              <a:t>Brien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544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Evaluation</a:t>
            </a: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506538"/>
            <a:ext cx="8707437" cy="5029200"/>
          </a:xfrm>
        </p:spPr>
        <p:txBody>
          <a:bodyPr/>
          <a:lstStyle/>
          <a:p>
            <a:r>
              <a:rPr lang="en-US"/>
              <a:t>Problems with Uniform Subdivision</a:t>
            </a:r>
          </a:p>
          <a:p>
            <a:pPr lvl="1"/>
            <a:r>
              <a:rPr lang="en-US"/>
              <a:t>Exponential growth of control mesh</a:t>
            </a:r>
          </a:p>
          <a:p>
            <a:pPr lvl="1"/>
            <a:r>
              <a:rPr lang="en-US"/>
              <a:t>Need several subdivisions before error is small</a:t>
            </a:r>
          </a:p>
          <a:p>
            <a:pPr lvl="1"/>
            <a:r>
              <a:rPr lang="en-US"/>
              <a:t>Ok if you are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drawing and forgetting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, otherwise …</a:t>
            </a:r>
          </a:p>
          <a:p>
            <a:r>
              <a:rPr lang="en-US"/>
              <a:t>(Exact) Evaluation at arbitrary points</a:t>
            </a:r>
          </a:p>
          <a:p>
            <a:r>
              <a:rPr lang="en-US"/>
              <a:t>Tangent and other derivative evaluation needed</a:t>
            </a:r>
          </a:p>
          <a:p>
            <a:endParaRPr lang="en-US"/>
          </a:p>
          <a:p>
            <a:r>
              <a:rPr lang="en-US"/>
              <a:t>Paper by Jos Stam SIGGRAPH 98 efficient method</a:t>
            </a:r>
          </a:p>
          <a:p>
            <a:pPr lvl="1"/>
            <a:r>
              <a:rPr lang="en-US"/>
              <a:t>Exact evaluation (essentially take 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subdivision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</a:t>
            </a:r>
          </a:p>
          <a:p>
            <a:pPr lvl="1"/>
            <a:r>
              <a:rPr lang="en-US"/>
              <a:t>Smoothness </a:t>
            </a:r>
            <a:r>
              <a:rPr lang="en-US" i="1"/>
              <a:t>analysis</a:t>
            </a:r>
            <a:r>
              <a:rPr lang="en-US"/>
              <a:t> methods used to </a:t>
            </a:r>
            <a:r>
              <a:rPr lang="en-US" i="1"/>
              <a:t>evaluate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8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Isolated Extraordinary Points</a:t>
            </a:r>
          </a:p>
        </p:txBody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1279525"/>
            <a:ext cx="8229600" cy="5029200"/>
          </a:xfrm>
        </p:spPr>
        <p:txBody>
          <a:bodyPr/>
          <a:lstStyle/>
          <a:p>
            <a:r>
              <a:rPr lang="en-US"/>
              <a:t>After 2+ subdivisions, isolated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extraordinary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points where irregular valence</a:t>
            </a:r>
          </a:p>
          <a:p>
            <a:r>
              <a:rPr lang="en-US"/>
              <a:t>Regular region is usually easy </a:t>
            </a:r>
          </a:p>
          <a:p>
            <a:pPr lvl="1"/>
            <a:r>
              <a:rPr lang="en-US"/>
              <a:t>For example, Catmull Clark can treat as B-Splines</a:t>
            </a:r>
          </a:p>
        </p:txBody>
      </p:sp>
      <p:pic>
        <p:nvPicPr>
          <p:cNvPr id="1566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252788"/>
            <a:ext cx="474345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23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Isolated Extraordinary Points</a:t>
            </a:r>
          </a:p>
        </p:txBody>
      </p:sp>
      <p:pic>
        <p:nvPicPr>
          <p:cNvPr id="1567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39938"/>
            <a:ext cx="3344863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67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1504950"/>
            <a:ext cx="51038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69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Matrix</a:t>
            </a:r>
          </a:p>
        </p:txBody>
      </p:sp>
      <p:pic>
        <p:nvPicPr>
          <p:cNvPr id="156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00175"/>
            <a:ext cx="7593013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97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Video: Geri</a:t>
            </a:r>
            <a:r>
              <a:rPr lang="ja-JP" altLang="en-US" sz="3200" dirty="0">
                <a:latin typeface="Arial"/>
              </a:rPr>
              <a:t>’</a:t>
            </a:r>
            <a:r>
              <a:rPr lang="en-US" sz="3200" dirty="0"/>
              <a:t>s Game </a:t>
            </a:r>
            <a:r>
              <a:rPr lang="en-US" sz="3200" dirty="0" smtClean="0"/>
              <a:t>(</a:t>
            </a:r>
            <a:r>
              <a:rPr lang="en-US" sz="3200" dirty="0" smtClean="0">
                <a:hlinkClick r:id="rId2"/>
              </a:rPr>
              <a:t>outside link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561607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700213"/>
            <a:ext cx="7869238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5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Matrix</a:t>
            </a:r>
          </a:p>
        </p:txBody>
      </p:sp>
      <p:pic>
        <p:nvPicPr>
          <p:cNvPr id="1569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2075"/>
            <a:ext cx="82073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7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 Space</a:t>
            </a:r>
          </a:p>
        </p:txBody>
      </p:sp>
      <p:pic>
        <p:nvPicPr>
          <p:cNvPr id="1570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490663"/>
            <a:ext cx="7683500" cy="53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7111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</a:t>
            </a:r>
          </a:p>
        </p:txBody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Computing Eigen-Vectors is tricky</a:t>
            </a:r>
          </a:p>
          <a:p>
            <a:pPr lvl="1"/>
            <a:r>
              <a:rPr lang="en-US"/>
              <a:t>See Jos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paper for details</a:t>
            </a:r>
          </a:p>
          <a:p>
            <a:pPr lvl="1"/>
            <a:r>
              <a:rPr lang="en-US"/>
              <a:t>He includes solutions for valence up to 500</a:t>
            </a:r>
          </a:p>
          <a:p>
            <a:r>
              <a:rPr lang="en-US"/>
              <a:t>All eigenvalues are (abs) less than one</a:t>
            </a:r>
          </a:p>
          <a:p>
            <a:pPr lvl="1"/>
            <a:r>
              <a:rPr lang="en-US"/>
              <a:t>Except for lead value which is exactly one</a:t>
            </a:r>
          </a:p>
          <a:p>
            <a:pPr lvl="1"/>
            <a:r>
              <a:rPr lang="en-US"/>
              <a:t>Well defined limit behavior</a:t>
            </a:r>
          </a:p>
          <a:p>
            <a:r>
              <a:rPr lang="en-US"/>
              <a:t>Exact evaluation allows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pushing to limit surface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9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Curvature Plots</a:t>
            </a:r>
          </a:p>
        </p:txBody>
      </p:sp>
      <p:pic>
        <p:nvPicPr>
          <p:cNvPr id="1572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673225"/>
            <a:ext cx="85534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72869" name="Text Box 5"/>
          <p:cNvSpPr txBox="1">
            <a:spLocks noChangeArrowheads="1"/>
          </p:cNvSpPr>
          <p:nvPr/>
        </p:nvSpPr>
        <p:spPr bwMode="auto">
          <a:xfrm>
            <a:off x="6559939" y="6491288"/>
            <a:ext cx="2584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+mn-lt"/>
              </a:rPr>
              <a:t>See </a:t>
            </a:r>
            <a:r>
              <a:rPr lang="en-US" dirty="0" err="1">
                <a:latin typeface="+mn-lt"/>
              </a:rPr>
              <a:t>Stam</a:t>
            </a:r>
            <a:r>
              <a:rPr lang="en-US" dirty="0">
                <a:latin typeface="+mn-lt"/>
              </a:rPr>
              <a:t> 98 for details</a:t>
            </a:r>
          </a:p>
        </p:txBody>
      </p:sp>
    </p:spTree>
    <p:extLst>
      <p:ext uri="{BB962C8B-B14F-4D97-AF65-F5344CB8AC3E}">
        <p14:creationId xmlns:p14="http://schemas.microsoft.com/office/powerpoint/2010/main" val="1885661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731963"/>
            <a:ext cx="4343400" cy="4738687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400"/>
              <a:t>Advantages: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Simple method for describing</a:t>
            </a:r>
            <a:br>
              <a:rPr lang="en-US" sz="2000"/>
            </a:br>
            <a:r>
              <a:rPr lang="en-US" sz="2000"/>
              <a:t>complex, smooth surfaces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Relatively easy to implement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Arbitrary topology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Local support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Guaranteed continuity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Multiresolution</a:t>
            </a:r>
          </a:p>
          <a:p>
            <a:pPr>
              <a:lnSpc>
                <a:spcPct val="105000"/>
              </a:lnSpc>
            </a:pPr>
            <a:r>
              <a:rPr lang="en-US" sz="2400"/>
              <a:t>Difficulties: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Intuitive specification 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Parameterization</a:t>
            </a:r>
          </a:p>
          <a:p>
            <a:pPr lvl="1">
              <a:lnSpc>
                <a:spcPct val="105000"/>
              </a:lnSpc>
            </a:pPr>
            <a:r>
              <a:rPr lang="en-US" sz="2000"/>
              <a:t>Intersections</a:t>
            </a:r>
          </a:p>
          <a:p>
            <a:pPr lvl="1">
              <a:lnSpc>
                <a:spcPct val="105000"/>
              </a:lnSpc>
            </a:pPr>
            <a:endParaRPr lang="en-US" sz="2000"/>
          </a:p>
        </p:txBody>
      </p:sp>
      <p:pic>
        <p:nvPicPr>
          <p:cNvPr id="1559556" name="Picture 4" descr="g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752600"/>
            <a:ext cx="2695575" cy="4876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9557" name="Text Box 5"/>
          <p:cNvSpPr txBox="1">
            <a:spLocks noChangeArrowheads="1"/>
          </p:cNvSpPr>
          <p:nvPr/>
        </p:nvSpPr>
        <p:spPr bwMode="auto">
          <a:xfrm>
            <a:off x="8358188" y="6491288"/>
            <a:ext cx="785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[Pixar]</a:t>
            </a:r>
          </a:p>
        </p:txBody>
      </p:sp>
    </p:spTree>
    <p:extLst>
      <p:ext uri="{BB962C8B-B14F-4D97-AF65-F5344CB8AC3E}">
        <p14:creationId xmlns:p14="http://schemas.microsoft.com/office/powerpoint/2010/main" val="31645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Basic Subdivision Schemes</a:t>
            </a:r>
          </a:p>
          <a:p>
            <a:r>
              <a:rPr lang="en-US"/>
              <a:t>Analysis of Continuity</a:t>
            </a:r>
          </a:p>
          <a:p>
            <a:r>
              <a:rPr lang="en-US"/>
              <a:t>Exact and Efficient Evaluation (Stam 98)</a:t>
            </a:r>
          </a:p>
        </p:txBody>
      </p:sp>
    </p:spTree>
    <p:extLst>
      <p:ext uri="{BB962C8B-B14F-4D97-AF65-F5344CB8AC3E}">
        <p14:creationId xmlns:p14="http://schemas.microsoft.com/office/powerpoint/2010/main" val="3708615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ChangeArrowheads="1"/>
          </p:cNvSpPr>
          <p:nvPr/>
        </p:nvSpPr>
        <p:spPr bwMode="auto">
          <a:xfrm>
            <a:off x="152400" y="3429000"/>
            <a:ext cx="8839200" cy="2133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Subdivision Surfaces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Coarse mesh &amp; subdivision rule</a:t>
            </a:r>
          </a:p>
          <a:p>
            <a:pPr lvl="1"/>
            <a:r>
              <a:rPr lang="en-US"/>
              <a:t>Smooth surface = limit of sequence of refinements </a:t>
            </a:r>
          </a:p>
        </p:txBody>
      </p:sp>
      <p:pic>
        <p:nvPicPr>
          <p:cNvPr id="1530885" name="Picture 5" descr="tet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-903" r="-1611" b="55583"/>
          <a:stretch>
            <a:fillRect/>
          </a:stretch>
        </p:blipFill>
        <p:spPr bwMode="auto">
          <a:xfrm>
            <a:off x="457200" y="3429000"/>
            <a:ext cx="396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0886" name="Picture 6" descr="tet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3" r="3572" b="11382"/>
          <a:stretch>
            <a:fillRect/>
          </a:stretch>
        </p:blipFill>
        <p:spPr bwMode="auto">
          <a:xfrm>
            <a:off x="4648200" y="3695700"/>
            <a:ext cx="4114800" cy="1600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0887" name="Text Box 7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247013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Questions</a:t>
            </a:r>
          </a:p>
        </p:txBody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refine mesh?</a:t>
            </a:r>
          </a:p>
          <a:p>
            <a:r>
              <a:rPr lang="en-US"/>
              <a:t>Where to place new vertices?</a:t>
            </a:r>
          </a:p>
          <a:p>
            <a:pPr lvl="1"/>
            <a:r>
              <a:rPr lang="en-US"/>
              <a:t>Provable properties about limit surface</a:t>
            </a:r>
          </a:p>
        </p:txBody>
      </p:sp>
      <p:pic>
        <p:nvPicPr>
          <p:cNvPr id="1531908" name="Picture 4" descr="loop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679825"/>
            <a:ext cx="4838700" cy="2568575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1909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26297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Subdivision Scheme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How refine mesh?</a:t>
            </a:r>
          </a:p>
          <a:p>
            <a:pPr lvl="1"/>
            <a:r>
              <a:rPr lang="en-US"/>
              <a:t>Refine each triangle into 4 triangles by </a:t>
            </a:r>
            <a:br>
              <a:rPr lang="en-US"/>
            </a:br>
            <a:r>
              <a:rPr lang="en-US"/>
              <a:t>splitting each edge and connecting new vertices</a:t>
            </a:r>
          </a:p>
          <a:p>
            <a:pPr lvl="1"/>
            <a:endParaRPr lang="en-US"/>
          </a:p>
        </p:txBody>
      </p:sp>
      <p:pic>
        <p:nvPicPr>
          <p:cNvPr id="1532932" name="Picture 4" descr="sp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3733800"/>
            <a:ext cx="4122737" cy="1681163"/>
          </a:xfrm>
          <a:prstGeom prst="rect">
            <a:avLst/>
          </a:prstGeom>
          <a:noFill/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2933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325470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3954" name="Picture 2" descr="loopwe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373438"/>
            <a:ext cx="5189538" cy="310356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3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Subdivision Scheme</a:t>
            </a:r>
          </a:p>
        </p:txBody>
      </p:sp>
      <p:sp>
        <p:nvSpPr>
          <p:cNvPr id="15339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Where to place new vertices?</a:t>
            </a:r>
          </a:p>
          <a:p>
            <a:pPr lvl="1"/>
            <a:r>
              <a:rPr lang="en-US"/>
              <a:t>Choose locations for new vertices as weighted average of original vertices in local neighborhood</a:t>
            </a:r>
          </a:p>
        </p:txBody>
      </p:sp>
      <p:sp>
        <p:nvSpPr>
          <p:cNvPr id="1533957" name="Text Box 5"/>
          <p:cNvSpPr txBox="1">
            <a:spLocks noChangeArrowheads="1"/>
          </p:cNvSpPr>
          <p:nvPr/>
        </p:nvSpPr>
        <p:spPr bwMode="auto">
          <a:xfrm>
            <a:off x="7164388" y="6491288"/>
            <a:ext cx="1979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[Zorin &amp; Schröder]</a:t>
            </a:r>
          </a:p>
        </p:txBody>
      </p:sp>
    </p:spTree>
    <p:extLst>
      <p:ext uri="{BB962C8B-B14F-4D97-AF65-F5344CB8AC3E}">
        <p14:creationId xmlns:p14="http://schemas.microsoft.com/office/powerpoint/2010/main" val="307406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28853</TotalTime>
  <Words>1083</Words>
  <Application>Microsoft Macintosh PowerPoint</Application>
  <PresentationFormat>Letter Paper (8.5x11 in)</PresentationFormat>
  <Paragraphs>239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Default Design</vt:lpstr>
      <vt:lpstr>Equation</vt:lpstr>
      <vt:lpstr>MathType 6.0 Equation</vt:lpstr>
      <vt:lpstr>Advanced Computer Graphics</vt:lpstr>
      <vt:lpstr>To Do </vt:lpstr>
      <vt:lpstr>Subdivision</vt:lpstr>
      <vt:lpstr>Video: Geri’s Game (outside link)</vt:lpstr>
      <vt:lpstr>Outline</vt:lpstr>
      <vt:lpstr>Subdivision Surfaces</vt:lpstr>
      <vt:lpstr>Key Questions</vt:lpstr>
      <vt:lpstr>Loop Subdivision Scheme</vt:lpstr>
      <vt:lpstr>Loop Subdivision Scheme</vt:lpstr>
      <vt:lpstr>Loop Subdivision Scheme</vt:lpstr>
      <vt:lpstr>Loop Subdivision Scheme</vt:lpstr>
      <vt:lpstr>Butterfly Subdivision</vt:lpstr>
      <vt:lpstr>Modified Butterfly Subdivision</vt:lpstr>
      <vt:lpstr>A Variety of Subdivision Schemes</vt:lpstr>
      <vt:lpstr>More Exotic Methods</vt:lpstr>
      <vt:lpstr>More Exotic Methods</vt:lpstr>
      <vt:lpstr>Subdivision Schemes</vt:lpstr>
      <vt:lpstr>Subdivision Schemes</vt:lpstr>
      <vt:lpstr>Outline</vt:lpstr>
      <vt:lpstr>Analyzing Subdivision Schemes</vt:lpstr>
      <vt:lpstr>Analyzing Subdivision Schemes</vt:lpstr>
      <vt:lpstr>4-Point Scheme</vt:lpstr>
      <vt:lpstr>Subdivision Matrix</vt:lpstr>
      <vt:lpstr>Subdivision Matrix</vt:lpstr>
      <vt:lpstr>Convergence Criterion</vt:lpstr>
      <vt:lpstr>Convergence Criterion</vt:lpstr>
      <vt:lpstr>Translation Invariance</vt:lpstr>
      <vt:lpstr>Smoothness Criterion</vt:lpstr>
      <vt:lpstr>Smoothness Criterion</vt:lpstr>
      <vt:lpstr>Continuity and Smoothness</vt:lpstr>
      <vt:lpstr>2-Point Scheme</vt:lpstr>
      <vt:lpstr>Continuity of 2-Point Scheme</vt:lpstr>
      <vt:lpstr>For Surfaces…</vt:lpstr>
      <vt:lpstr>Fun with Subdivision Methods</vt:lpstr>
      <vt:lpstr>Outline</vt:lpstr>
      <vt:lpstr>Practical Evaluation</vt:lpstr>
      <vt:lpstr>Isolated Extraordinary Points</vt:lpstr>
      <vt:lpstr>Isolated Extraordinary Points</vt:lpstr>
      <vt:lpstr>Subdivision Matrix</vt:lpstr>
      <vt:lpstr>Subdivision Matrix</vt:lpstr>
      <vt:lpstr>Eigen Space</vt:lpstr>
      <vt:lpstr>Comments</vt:lpstr>
      <vt:lpstr>Curvature Plots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622</cp:revision>
  <cp:lastPrinted>2015-04-21T04:14:05Z</cp:lastPrinted>
  <dcterms:created xsi:type="dcterms:W3CDTF">1999-02-11T00:43:51Z</dcterms:created>
  <dcterms:modified xsi:type="dcterms:W3CDTF">2017-03-01T18:09:21Z</dcterms:modified>
</cp:coreProperties>
</file>